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6" r:id="rId2"/>
    <p:sldMasterId id="2147483797" r:id="rId3"/>
  </p:sldMasterIdLst>
  <p:notesMasterIdLst>
    <p:notesMasterId r:id="rId39"/>
  </p:notesMasterIdLst>
  <p:handoutMasterIdLst>
    <p:handoutMasterId r:id="rId40"/>
  </p:handoutMasterIdLst>
  <p:sldIdLst>
    <p:sldId id="399" r:id="rId4"/>
    <p:sldId id="409" r:id="rId5"/>
    <p:sldId id="289" r:id="rId6"/>
    <p:sldId id="383" r:id="rId7"/>
    <p:sldId id="368" r:id="rId8"/>
    <p:sldId id="386" r:id="rId9"/>
    <p:sldId id="389" r:id="rId10"/>
    <p:sldId id="390" r:id="rId11"/>
    <p:sldId id="381" r:id="rId12"/>
    <p:sldId id="391" r:id="rId13"/>
    <p:sldId id="378" r:id="rId14"/>
    <p:sldId id="379" r:id="rId15"/>
    <p:sldId id="392" r:id="rId16"/>
    <p:sldId id="380" r:id="rId17"/>
    <p:sldId id="393" r:id="rId18"/>
    <p:sldId id="387" r:id="rId19"/>
    <p:sldId id="388" r:id="rId20"/>
    <p:sldId id="348" r:id="rId21"/>
    <p:sldId id="319" r:id="rId22"/>
    <p:sldId id="324" r:id="rId23"/>
    <p:sldId id="325" r:id="rId24"/>
    <p:sldId id="374" r:id="rId25"/>
    <p:sldId id="375" r:id="rId26"/>
    <p:sldId id="376" r:id="rId27"/>
    <p:sldId id="377" r:id="rId28"/>
    <p:sldId id="400" r:id="rId29"/>
    <p:sldId id="401" r:id="rId30"/>
    <p:sldId id="402" r:id="rId31"/>
    <p:sldId id="403" r:id="rId32"/>
    <p:sldId id="404" r:id="rId33"/>
    <p:sldId id="405" r:id="rId34"/>
    <p:sldId id="406" r:id="rId35"/>
    <p:sldId id="407" r:id="rId36"/>
    <p:sldId id="408" r:id="rId37"/>
    <p:sldId id="398" r:id="rId38"/>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mn-ea"/>
        <a:cs typeface="Arial" charset="0"/>
      </a:defRPr>
    </a:lvl1pPr>
    <a:lvl2pPr marL="420688" indent="36513" algn="l" defTabSz="841375" rtl="0" fontAlgn="base">
      <a:spcBef>
        <a:spcPct val="0"/>
      </a:spcBef>
      <a:spcAft>
        <a:spcPct val="0"/>
      </a:spcAft>
      <a:defRPr sz="2400" kern="1200">
        <a:solidFill>
          <a:schemeClr val="tx1"/>
        </a:solidFill>
        <a:latin typeface="Calibri" pitchFamily="34" charset="0"/>
        <a:ea typeface="+mn-ea"/>
        <a:cs typeface="Arial" charset="0"/>
      </a:defRPr>
    </a:lvl2pPr>
    <a:lvl3pPr marL="841375" indent="73025" algn="l" defTabSz="841375" rtl="0" fontAlgn="base">
      <a:spcBef>
        <a:spcPct val="0"/>
      </a:spcBef>
      <a:spcAft>
        <a:spcPct val="0"/>
      </a:spcAft>
      <a:defRPr sz="2400" kern="1200">
        <a:solidFill>
          <a:schemeClr val="tx1"/>
        </a:solidFill>
        <a:latin typeface="Calibri" pitchFamily="34" charset="0"/>
        <a:ea typeface="+mn-ea"/>
        <a:cs typeface="Arial" charset="0"/>
      </a:defRPr>
    </a:lvl3pPr>
    <a:lvl4pPr marL="1262063" indent="109538" algn="l" defTabSz="841375" rtl="0" fontAlgn="base">
      <a:spcBef>
        <a:spcPct val="0"/>
      </a:spcBef>
      <a:spcAft>
        <a:spcPct val="0"/>
      </a:spcAft>
      <a:defRPr sz="2400" kern="1200">
        <a:solidFill>
          <a:schemeClr val="tx1"/>
        </a:solidFill>
        <a:latin typeface="Calibri" pitchFamily="34" charset="0"/>
        <a:ea typeface="+mn-ea"/>
        <a:cs typeface="Arial" charset="0"/>
      </a:defRPr>
    </a:lvl4pPr>
    <a:lvl5pPr marL="1682750" indent="146050" algn="l" defTabSz="841375" rtl="0" fontAlgn="base">
      <a:spcBef>
        <a:spcPct val="0"/>
      </a:spcBef>
      <a:spcAft>
        <a:spcPct val="0"/>
      </a:spcAft>
      <a:defRPr sz="2400" kern="1200">
        <a:solidFill>
          <a:schemeClr val="tx1"/>
        </a:solidFill>
        <a:latin typeface="Calibri" pitchFamily="34" charset="0"/>
        <a:ea typeface="+mn-ea"/>
        <a:cs typeface="Arial" charset="0"/>
      </a:defRPr>
    </a:lvl5pPr>
    <a:lvl6pPr marL="2286000" algn="l" defTabSz="914400" rtl="0" eaLnBrk="1" latinLnBrk="0" hangingPunct="1">
      <a:defRPr sz="2400" kern="1200">
        <a:solidFill>
          <a:schemeClr val="tx1"/>
        </a:solidFill>
        <a:latin typeface="Calibri" pitchFamily="34" charset="0"/>
        <a:ea typeface="+mn-ea"/>
        <a:cs typeface="Arial" charset="0"/>
      </a:defRPr>
    </a:lvl6pPr>
    <a:lvl7pPr marL="2743200" algn="l" defTabSz="914400" rtl="0" eaLnBrk="1" latinLnBrk="0" hangingPunct="1">
      <a:defRPr sz="2400" kern="1200">
        <a:solidFill>
          <a:schemeClr val="tx1"/>
        </a:solidFill>
        <a:latin typeface="Calibri" pitchFamily="34" charset="0"/>
        <a:ea typeface="+mn-ea"/>
        <a:cs typeface="Arial" charset="0"/>
      </a:defRPr>
    </a:lvl7pPr>
    <a:lvl8pPr marL="3200400" algn="l" defTabSz="914400" rtl="0" eaLnBrk="1" latinLnBrk="0" hangingPunct="1">
      <a:defRPr sz="2400" kern="1200">
        <a:solidFill>
          <a:schemeClr val="tx1"/>
        </a:solidFill>
        <a:latin typeface="Calibri" pitchFamily="34" charset="0"/>
        <a:ea typeface="+mn-ea"/>
        <a:cs typeface="Arial" charset="0"/>
      </a:defRPr>
    </a:lvl8pPr>
    <a:lvl9pPr marL="3657600" algn="l" defTabSz="914400" rtl="0" eaLnBrk="1" latinLnBrk="0" hangingPunct="1">
      <a:defRPr sz="24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19" autoAdjust="0"/>
    <p:restoredTop sz="95147" autoAdjust="0"/>
  </p:normalViewPr>
  <p:slideViewPr>
    <p:cSldViewPr snapToGrid="0" snapToObjects="1">
      <p:cViewPr varScale="1">
        <p:scale>
          <a:sx n="80" d="100"/>
          <a:sy n="80" d="100"/>
        </p:scale>
        <p:origin x="124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9091FBC9-A064-4914-B49D-A79394F8C055}" type="datetimeFigureOut">
              <a:rPr lang="en-CA"/>
              <a:pPr>
                <a:defRPr/>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lIns="92830" tIns="46415" rIns="92830" bIns="46415" rtlCol="0" anchor="b"/>
          <a:lstStyle>
            <a:lvl1pPr algn="r" defTabSz="842162" fontAlgn="auto">
              <a:spcBef>
                <a:spcPts val="0"/>
              </a:spcBef>
              <a:spcAft>
                <a:spcPts val="0"/>
              </a:spcAft>
              <a:defRPr sz="1200">
                <a:latin typeface="+mn-lt"/>
                <a:cs typeface="+mn-cs"/>
              </a:defRPr>
            </a:lvl1pPr>
          </a:lstStyle>
          <a:p>
            <a:pPr>
              <a:defRPr/>
            </a:pPr>
            <a:fld id="{060CB94A-FD3A-4FDE-9E5C-4E0FC795B0E6}" type="slidenum">
              <a:rPr lang="en-CA"/>
              <a:pPr>
                <a:defRPr/>
              </a:pPr>
              <a:t>‹#›</a:t>
            </a:fld>
            <a:endParaRPr lang="en-CA"/>
          </a:p>
        </p:txBody>
      </p:sp>
    </p:spTree>
    <p:extLst>
      <p:ext uri="{BB962C8B-B14F-4D97-AF65-F5344CB8AC3E}">
        <p14:creationId xmlns:p14="http://schemas.microsoft.com/office/powerpoint/2010/main" val="1273791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D8008796-1AAF-4D5D-B9FA-BD908B268076}" type="datetimeFigureOut">
              <a:rPr lang="en-US"/>
              <a:pPr>
                <a:defRPr/>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lIns="92830" tIns="46415" rIns="92830" bIns="46415" rtlCol="0" anchor="b"/>
          <a:lstStyle>
            <a:lvl1pPr algn="r" defTabSz="842162" fontAlgn="auto">
              <a:spcBef>
                <a:spcPts val="0"/>
              </a:spcBef>
              <a:spcAft>
                <a:spcPts val="0"/>
              </a:spcAft>
              <a:defRPr sz="1200">
                <a:latin typeface="+mn-lt"/>
                <a:cs typeface="+mn-cs"/>
              </a:defRPr>
            </a:lvl1pPr>
          </a:lstStyle>
          <a:p>
            <a:pPr>
              <a:defRPr/>
            </a:pPr>
            <a:fld id="{70453C40-2909-4EA2-BFC7-313F1DDF9EE5}" type="slidenum">
              <a:rPr lang="en-US"/>
              <a:pPr>
                <a:defRPr/>
              </a:pPr>
              <a:t>‹#›</a:t>
            </a:fld>
            <a:endParaRPr lang="en-US"/>
          </a:p>
        </p:txBody>
      </p:sp>
    </p:spTree>
    <p:extLst>
      <p:ext uri="{BB962C8B-B14F-4D97-AF65-F5344CB8AC3E}">
        <p14:creationId xmlns:p14="http://schemas.microsoft.com/office/powerpoint/2010/main" val="1128292480"/>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n-ea"/>
        <a:cs typeface="+mn-cs"/>
      </a:defRPr>
    </a:lvl1pPr>
    <a:lvl2pPr marL="420688" algn="l" defTabSz="841375" rtl="0" eaLnBrk="0" fontAlgn="base" hangingPunct="0">
      <a:spcBef>
        <a:spcPct val="30000"/>
      </a:spcBef>
      <a:spcAft>
        <a:spcPct val="0"/>
      </a:spcAft>
      <a:defRPr sz="1100" kern="1200">
        <a:solidFill>
          <a:schemeClr val="tx1"/>
        </a:solidFill>
        <a:latin typeface="+mn-lt"/>
        <a:ea typeface="+mn-ea"/>
        <a:cs typeface="+mn-cs"/>
      </a:defRPr>
    </a:lvl2pPr>
    <a:lvl3pPr marL="841375" algn="l" defTabSz="841375" rtl="0" eaLnBrk="0" fontAlgn="base" hangingPunct="0">
      <a:spcBef>
        <a:spcPct val="30000"/>
      </a:spcBef>
      <a:spcAft>
        <a:spcPct val="0"/>
      </a:spcAft>
      <a:defRPr sz="1100" kern="1200">
        <a:solidFill>
          <a:schemeClr val="tx1"/>
        </a:solidFill>
        <a:latin typeface="+mn-lt"/>
        <a:ea typeface="+mn-ea"/>
        <a:cs typeface="+mn-cs"/>
      </a:defRPr>
    </a:lvl3pPr>
    <a:lvl4pPr marL="1262063" algn="l" defTabSz="841375" rtl="0" eaLnBrk="0" fontAlgn="base" hangingPunct="0">
      <a:spcBef>
        <a:spcPct val="30000"/>
      </a:spcBef>
      <a:spcAft>
        <a:spcPct val="0"/>
      </a:spcAft>
      <a:defRPr sz="1100" kern="1200">
        <a:solidFill>
          <a:schemeClr val="tx1"/>
        </a:solidFill>
        <a:latin typeface="+mn-lt"/>
        <a:ea typeface="+mn-ea"/>
        <a:cs typeface="+mn-cs"/>
      </a:defRPr>
    </a:lvl4pPr>
    <a:lvl5pPr marL="1682750" algn="l" defTabSz="841375" rtl="0" eaLnBrk="0" fontAlgn="base" hangingPunct="0">
      <a:spcBef>
        <a:spcPct val="30000"/>
      </a:spcBef>
      <a:spcAft>
        <a:spcPct val="0"/>
      </a:spcAft>
      <a:defRPr sz="1100" kern="1200">
        <a:solidFill>
          <a:schemeClr val="tx1"/>
        </a:solidFill>
        <a:latin typeface="+mn-lt"/>
        <a:ea typeface="+mn-ea"/>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0962"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4096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C339FC9-A370-4A48-92B4-C96218498AE6}" type="slidenum">
              <a:rPr lang="en-CA" sz="1200"/>
              <a:pPr algn="r"/>
              <a:t>1</a:t>
            </a:fld>
            <a:endParaRPr lang="en-CA" sz="1200"/>
          </a:p>
        </p:txBody>
      </p:sp>
    </p:spTree>
    <p:extLst>
      <p:ext uri="{BB962C8B-B14F-4D97-AF65-F5344CB8AC3E}">
        <p14:creationId xmlns:p14="http://schemas.microsoft.com/office/powerpoint/2010/main" val="931108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65538"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6553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D595DC64-23D9-413D-AE1B-A097EAD8C285}" type="slidenum">
              <a:rPr lang="en-CA" sz="1200"/>
              <a:pPr algn="r"/>
              <a:t>17</a:t>
            </a:fld>
            <a:endParaRPr lang="en-CA" sz="1200"/>
          </a:p>
        </p:txBody>
      </p:sp>
    </p:spTree>
    <p:extLst>
      <p:ext uri="{BB962C8B-B14F-4D97-AF65-F5344CB8AC3E}">
        <p14:creationId xmlns:p14="http://schemas.microsoft.com/office/powerpoint/2010/main" val="206557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4034"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4403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B25F9865-E593-46C7-A7E9-FBFE6C2FC82A}" type="slidenum">
              <a:rPr lang="en-CA" sz="1200"/>
              <a:pPr algn="r"/>
              <a:t>4</a:t>
            </a:fld>
            <a:endParaRPr lang="en-CA" sz="1200"/>
          </a:p>
        </p:txBody>
      </p:sp>
    </p:spTree>
    <p:extLst>
      <p:ext uri="{BB962C8B-B14F-4D97-AF65-F5344CB8AC3E}">
        <p14:creationId xmlns:p14="http://schemas.microsoft.com/office/powerpoint/2010/main" val="424702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7106"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4710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A1B049C-D666-4BCB-AE30-A3EAD29E1334}" type="slidenum">
              <a:rPr lang="en-CA" sz="1200"/>
              <a:pPr algn="r"/>
              <a:t>6</a:t>
            </a:fld>
            <a:endParaRPr lang="en-CA" sz="1200"/>
          </a:p>
        </p:txBody>
      </p:sp>
    </p:spTree>
    <p:extLst>
      <p:ext uri="{BB962C8B-B14F-4D97-AF65-F5344CB8AC3E}">
        <p14:creationId xmlns:p14="http://schemas.microsoft.com/office/powerpoint/2010/main" val="1891145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4"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4915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954DB81-2740-45C3-ADE7-9AD8BE621BCD}" type="slidenum">
              <a:rPr lang="en-CA" sz="1200"/>
              <a:pPr algn="r"/>
              <a:t>7</a:t>
            </a:fld>
            <a:endParaRPr lang="en-CA" sz="1200"/>
          </a:p>
        </p:txBody>
      </p:sp>
    </p:spTree>
    <p:extLst>
      <p:ext uri="{BB962C8B-B14F-4D97-AF65-F5344CB8AC3E}">
        <p14:creationId xmlns:p14="http://schemas.microsoft.com/office/powerpoint/2010/main" val="1718493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1202"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5120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DC8C6100-6F13-4522-9480-91D7954C5773}" type="slidenum">
              <a:rPr lang="en-CA" sz="1200"/>
              <a:pPr algn="r"/>
              <a:t>8</a:t>
            </a:fld>
            <a:endParaRPr lang="en-CA" sz="1200"/>
          </a:p>
        </p:txBody>
      </p:sp>
    </p:spTree>
    <p:extLst>
      <p:ext uri="{BB962C8B-B14F-4D97-AF65-F5344CB8AC3E}">
        <p14:creationId xmlns:p14="http://schemas.microsoft.com/office/powerpoint/2010/main" val="1208013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4274"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5427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073989BC-2859-43D5-B921-B68769695BB2}" type="slidenum">
              <a:rPr lang="en-CA" sz="1200"/>
              <a:pPr algn="r"/>
              <a:t>10</a:t>
            </a:fld>
            <a:endParaRPr lang="en-CA" sz="1200"/>
          </a:p>
        </p:txBody>
      </p:sp>
    </p:spTree>
    <p:extLst>
      <p:ext uri="{BB962C8B-B14F-4D97-AF65-F5344CB8AC3E}">
        <p14:creationId xmlns:p14="http://schemas.microsoft.com/office/powerpoint/2010/main" val="1501715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8370"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5837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3EDF3A12-3FEE-40AE-B442-53EE21DBEA8C}" type="slidenum">
              <a:rPr lang="en-CA" sz="1200"/>
              <a:pPr algn="r"/>
              <a:t>13</a:t>
            </a:fld>
            <a:endParaRPr lang="en-CA" sz="1200"/>
          </a:p>
        </p:txBody>
      </p:sp>
    </p:spTree>
    <p:extLst>
      <p:ext uri="{BB962C8B-B14F-4D97-AF65-F5344CB8AC3E}">
        <p14:creationId xmlns:p14="http://schemas.microsoft.com/office/powerpoint/2010/main" val="2104219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61442"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6144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D96CC0B9-BD42-44DF-BB12-4C3752302E8B}" type="slidenum">
              <a:rPr lang="en-CA" sz="1200"/>
              <a:pPr algn="r"/>
              <a:t>15</a:t>
            </a:fld>
            <a:endParaRPr lang="en-CA" sz="1200"/>
          </a:p>
        </p:txBody>
      </p:sp>
    </p:spTree>
    <p:extLst>
      <p:ext uri="{BB962C8B-B14F-4D97-AF65-F5344CB8AC3E}">
        <p14:creationId xmlns:p14="http://schemas.microsoft.com/office/powerpoint/2010/main" val="851429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63490"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6349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573A340-E663-4213-AE10-08FDE1CA8A65}" type="slidenum">
              <a:rPr lang="en-CA" sz="1200"/>
              <a:pPr algn="r"/>
              <a:t>16</a:t>
            </a:fld>
            <a:endParaRPr lang="en-CA" sz="1200"/>
          </a:p>
        </p:txBody>
      </p:sp>
    </p:spTree>
    <p:extLst>
      <p:ext uri="{BB962C8B-B14F-4D97-AF65-F5344CB8AC3E}">
        <p14:creationId xmlns:p14="http://schemas.microsoft.com/office/powerpoint/2010/main" val="128732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9C5BD18-BAD8-432B-BDE6-C957A049777A}"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C6BD9A15-AFA8-4C71-B467-84C7808F2B30}" type="datetimeFigureOut">
              <a:rPr lang="en-US"/>
              <a:pPr>
                <a:defRPr/>
              </a:pPr>
              <a:t>10/23/18</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3F3B1108-E86A-4BD9-A02D-166BE05C5B71}"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CC84A-2BE4-4CA4-977D-A38B438A526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116DBBC0-6039-4750-B7AC-DCF4C957AF3A}"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812D37B-443F-4573-883F-5AB5F0001C1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039AD6BC-8560-478F-9393-04C4B7CE6AF5}"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C2A2A4D2-6940-4AFA-9E6D-42B710351886}"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856A9D6E-037C-4105-862B-3DA9E615A8E2}"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6678D209-7101-4448-9EB1-49F2BE360D64}"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6F1F54FE-A65B-4BEB-91E4-0EE9EB61A956}"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59D7355E-0DBA-42C7-9943-4E63EF25F272}"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61250E17-9591-4ECD-8808-E424D41967F9}"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5DC98303-C246-4ADB-A96F-BC0AC815D892}"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B22A7882-B0BE-4E48-BF9A-7F5EDB9ED65B}" type="datetimeFigureOut">
              <a:rPr lang="en-US"/>
              <a:pPr>
                <a:defRPr/>
              </a:pPr>
              <a:t>10/23/18</a:t>
            </a:fld>
            <a:endParaRPr 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16F91014-17EA-4C05-99C5-A5485BEC1C39}"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D3A41D3C-0DDC-423E-B4B5-023F07D26062}" type="datetimeFigureOut">
              <a:rPr lang="en-US"/>
              <a:pPr>
                <a:defRPr/>
              </a:pPr>
              <a:t>10/23/18</a:t>
            </a:fld>
            <a:endParaRPr 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pPr>
              <a:defRPr/>
            </a:pPr>
            <a:fld id="{05FE7A2A-D336-4BF5-9DFE-9202B387E219}"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60A21A46-1176-4070-8633-9E73108E42A3}" type="datetimeFigureOut">
              <a:rPr lang="en-US"/>
              <a:pPr>
                <a:defRPr/>
              </a:pPr>
              <a:t>10/23/18</a:t>
            </a:fld>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pPr>
              <a:defRPr/>
            </a:pPr>
            <a:fld id="{35253189-18EC-4EFA-AD50-AFEE7A51C946}"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5CF28B89-7FF1-4292-AF55-12FB38AC0654}"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C26CC1DD-E859-435C-9534-2BD82E93E6AF}"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43320D02-B49D-4E99-8010-D536E5E131A5}"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D0342F8F-F037-4227-B5FC-B6818F3F36E6}"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B0F4CF6A-8527-4781-B916-6A624C9DA44B}"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132E658E-B13C-4781-81D4-644C66F7A8CB}" type="slidenum">
              <a:rPr lang="en-US" altLang="en-US"/>
              <a:pPr>
                <a:defRPr/>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BE95841C-536B-46F1-81B9-383FD548B90D}"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8E7FE85B-39B4-46FE-A686-E7B811F3BE30}" type="slidenum">
              <a:rPr lang="en-US" altLang="en-US"/>
              <a:pPr>
                <a:defRPr/>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EB63DB3F-5C4A-45EB-8895-332BCD75AB7D}"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3E1A3C46-B336-4504-8238-C73ECCDA16EA}" type="slidenum">
              <a:rPr lang="en-US" altLang="en-US"/>
              <a:pPr>
                <a:defRPr/>
              </a:pPr>
              <a:t>‹#›</a:t>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4022F38D-77A5-4D27-9628-0B7374000817}"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F18312BD-AD1C-4A61-93C2-158FADE8DCDA}" type="datetimeFigureOut">
              <a:rPr lang="en-US"/>
              <a:pPr>
                <a:defRPr/>
              </a:pPr>
              <a:t>10/23/18</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C03B49C4-D171-480B-ADED-5D0ED815CFA0}"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29D6EDF3-E446-409C-987E-DA108D9F0AC6}" type="datetimeFigureOut">
              <a:rPr lang="en-US"/>
              <a:pPr>
                <a:defRPr/>
              </a:pPr>
              <a:t>10/23/18</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5A7DB7B7-8479-42D7-BC1F-89587BC9C952}"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69B41586-3A5D-4790-93B3-8750F1CC1738}" type="datetimeFigureOut">
              <a:rPr lang="en-US"/>
              <a:pPr>
                <a:defRPr/>
              </a:pPr>
              <a:t>10/23/18</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A8419901-1842-4E0B-B0C5-29B1BD2265D7}"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E6D04A27-A959-4195-A0DF-FDD6E5DAF9DA}"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C0A5433E-68A6-418A-A631-FABD7BFBEB9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02BB61D1-3972-4D98-935A-2145920AD099}" type="datetimeFigureOut">
              <a:rPr lang="en-US"/>
              <a:pPr>
                <a:defRPr/>
              </a:pPr>
              <a:t>10/23/18</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D9742830-59D3-44A7-A625-AC561A1BE6FB}"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1A60431-7571-4A34-8395-AAC3C9E8278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41BC24B7-BC5D-4638-A094-A145097ED002}"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D4CA888-BEBC-4E2F-9E62-01A10FC5F52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lIns="84216" tIns="42108" rIns="84216" bIns="42108" rtlCol="0" anchor="ctr"/>
          <a:lstStyle>
            <a:lvl1pPr algn="l" defTabSz="842162" fontAlgn="auto">
              <a:spcBef>
                <a:spcPts val="0"/>
              </a:spcBef>
              <a:spcAft>
                <a:spcPts val="0"/>
              </a:spcAft>
              <a:defRPr sz="1100" b="1" i="0">
                <a:solidFill>
                  <a:srgbClr val="00B2EB"/>
                </a:solidFill>
                <a:latin typeface="Open Sans" charset="0"/>
                <a:ea typeface="Open Sans" charset="0"/>
                <a:cs typeface="Open Sans" charset="0"/>
              </a:defRPr>
            </a:lvl1pPr>
          </a:lstStyle>
          <a:p>
            <a:pPr>
              <a:defRPr/>
            </a:pPr>
            <a:fld id="{36B2ECBA-2AF1-49AF-B760-54DB04C329D8}" type="slidenum">
              <a:rPr lang="en-US"/>
              <a:pPr>
                <a:defRPr/>
              </a:pPr>
              <a:t>‹#›</a:t>
            </a:fld>
            <a:endParaRPr lang="en-US" dirty="0"/>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Open Sans"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Open Sans"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Open Sans Light"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1331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A1AFFB28-7990-44F1-803B-0EEBA5852EA7}" type="datetimeFigureOut">
              <a:rPr lang="en-US"/>
              <a:pPr>
                <a:defRPr/>
              </a:pPr>
              <a:t>10/23/18</a:t>
            </a:fld>
            <a:endParaRPr 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defRPr>
            </a:lvl1pPr>
          </a:lstStyle>
          <a:p>
            <a:pPr>
              <a:defRPr/>
            </a:pPr>
            <a:fld id="{90A7AE8A-AB25-4304-B06C-71C19ECA2F83}" type="slidenum">
              <a:rPr lang="en-US" altLang="en-US"/>
              <a:pPr>
                <a:defRPr/>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9" r:id="rId1"/>
    <p:sldLayoutId id="2147483818" r:id="rId2"/>
    <p:sldLayoutId id="2147483817" r:id="rId3"/>
    <p:sldLayoutId id="2147483816" r:id="rId4"/>
    <p:sldLayoutId id="2147483815" r:id="rId5"/>
    <p:sldLayoutId id="2147483814" r:id="rId6"/>
    <p:sldLayoutId id="2147483813" r:id="rId7"/>
    <p:sldLayoutId id="2147483812" r:id="rId8"/>
    <p:sldLayoutId id="2147483811" r:id="rId9"/>
    <p:sldLayoutId id="2147483810" r:id="rId10"/>
    <p:sldLayoutId id="214748380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Open Sans Light" pitchFamily="34" charset="0"/>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Open Sans Light" pitchFamily="34" charset="0"/>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5603"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5605"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2560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560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30" r:id="rId1"/>
    <p:sldLayoutId id="2147483829" r:id="rId2"/>
    <p:sldLayoutId id="2147483828" r:id="rId3"/>
    <p:sldLayoutId id="2147483827" r:id="rId4"/>
    <p:sldLayoutId id="2147483826" r:id="rId5"/>
    <p:sldLayoutId id="2147483825" r:id="rId6"/>
    <p:sldLayoutId id="2147483824" r:id="rId7"/>
    <p:sldLayoutId id="2147483823" r:id="rId8"/>
    <p:sldLayoutId id="2147483822" r:id="rId9"/>
    <p:sldLayoutId id="2147483821" r:id="rId10"/>
    <p:sldLayoutId id="214748382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n-ea"/>
          <a:cs typeface="+mn-cs"/>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n-ea"/>
          <a:cs typeface="+mn-cs"/>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www.phqscreeners.com/" TargetMode="External"/><Relationship Id="rId4" Type="http://schemas.openxmlformats.org/officeDocument/2006/relationships/hyperlink" Target="http://www.outcometracker.org/scales_library.php" TargetMode="External"/><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ctrTitle" idx="4294967295"/>
          </p:nvPr>
        </p:nvSpPr>
        <p:spPr>
          <a:xfrm>
            <a:off x="292100" y="2405063"/>
            <a:ext cx="7772400" cy="1143000"/>
          </a:xfrm>
        </p:spPr>
        <p:txBody>
          <a:bodyPr/>
          <a:lstStyle/>
          <a:p>
            <a:r>
              <a:rPr lang="en-CA" sz="3600" b="0" smtClean="0">
                <a:solidFill>
                  <a:schemeClr val="tx1"/>
                </a:solidFill>
                <a:latin typeface="Arial" charset="0"/>
              </a:rPr>
              <a:t>2018 Clinical Practice Guidelines</a:t>
            </a:r>
            <a:r>
              <a:rPr lang="en-CA" sz="3600" b="0" smtClean="0">
                <a:latin typeface="Arial" charset="0"/>
              </a:rPr>
              <a:t/>
            </a:r>
            <a:br>
              <a:rPr lang="en-CA" sz="3600" b="0" smtClean="0">
                <a:latin typeface="Arial" charset="0"/>
              </a:rPr>
            </a:br>
            <a:r>
              <a:rPr lang="en-CA" sz="2000" smtClean="0"/>
              <a:t/>
            </a:r>
            <a:br>
              <a:rPr lang="en-CA" sz="2000" smtClean="0"/>
            </a:br>
            <a:r>
              <a:rPr lang="en-CA" smtClean="0"/>
              <a:t>Diabetes and Mental Health</a:t>
            </a:r>
          </a:p>
        </p:txBody>
      </p:sp>
      <p:sp>
        <p:nvSpPr>
          <p:cNvPr id="39938" name="Subtitle 2"/>
          <p:cNvSpPr>
            <a:spLocks noGrp="1"/>
          </p:cNvSpPr>
          <p:nvPr>
            <p:ph type="subTitle" idx="4294967295"/>
          </p:nvPr>
        </p:nvSpPr>
        <p:spPr>
          <a:xfrm>
            <a:off x="292100" y="3803650"/>
            <a:ext cx="8531225" cy="2490788"/>
          </a:xfrm>
        </p:spPr>
        <p:txBody>
          <a:bodyPr/>
          <a:lstStyle/>
          <a:p>
            <a:pPr marL="0" indent="0">
              <a:buFont typeface="Arial" charset="0"/>
              <a:buNone/>
            </a:pPr>
            <a:r>
              <a:rPr lang="en-CA" sz="3500" smtClean="0">
                <a:solidFill>
                  <a:srgbClr val="00B2EB"/>
                </a:solidFill>
              </a:rPr>
              <a:t>Chapter 18</a:t>
            </a:r>
          </a:p>
          <a:p>
            <a:pPr marL="0" indent="0">
              <a:lnSpc>
                <a:spcPct val="100000"/>
              </a:lnSpc>
              <a:spcBef>
                <a:spcPct val="0"/>
              </a:spcBef>
              <a:buFont typeface="Arial" charset="0"/>
              <a:buNone/>
            </a:pPr>
            <a:r>
              <a:rPr lang="en-CA" sz="2400" smtClean="0"/>
              <a:t>David J. Robinson </a:t>
            </a:r>
            <a:r>
              <a:rPr lang="en-CA" sz="2000" smtClean="0"/>
              <a:t>MD FRCPC FCPA DFAPA</a:t>
            </a:r>
            <a:r>
              <a:rPr lang="en-CA" sz="2400" smtClean="0"/>
              <a:t>,</a:t>
            </a:r>
          </a:p>
          <a:p>
            <a:pPr marL="0" indent="0">
              <a:lnSpc>
                <a:spcPct val="100000"/>
              </a:lnSpc>
              <a:spcBef>
                <a:spcPct val="0"/>
              </a:spcBef>
              <a:buFont typeface="Arial" charset="0"/>
              <a:buNone/>
            </a:pPr>
            <a:r>
              <a:rPr lang="en-CA" sz="2400" smtClean="0"/>
              <a:t>Michael Coons </a:t>
            </a:r>
            <a:r>
              <a:rPr lang="en-CA" sz="2000" smtClean="0"/>
              <a:t>PhD CPsych CBSM</a:t>
            </a:r>
            <a:r>
              <a:rPr lang="en-CA" sz="2400" smtClean="0"/>
              <a:t>,</a:t>
            </a:r>
          </a:p>
          <a:p>
            <a:pPr marL="0" indent="0">
              <a:lnSpc>
                <a:spcPct val="100000"/>
              </a:lnSpc>
              <a:spcBef>
                <a:spcPct val="0"/>
              </a:spcBef>
              <a:buFont typeface="Arial" charset="0"/>
              <a:buNone/>
            </a:pPr>
            <a:r>
              <a:rPr lang="en-CA" sz="2400" smtClean="0"/>
              <a:t>Heidi Haensel </a:t>
            </a:r>
            <a:r>
              <a:rPr lang="en-CA" sz="2000" smtClean="0"/>
              <a:t>MD FRCPC</a:t>
            </a:r>
            <a:r>
              <a:rPr lang="en-CA" sz="2400" smtClean="0"/>
              <a:t>,</a:t>
            </a:r>
          </a:p>
          <a:p>
            <a:pPr marL="0" indent="0">
              <a:lnSpc>
                <a:spcPct val="100000"/>
              </a:lnSpc>
              <a:spcBef>
                <a:spcPct val="0"/>
              </a:spcBef>
              <a:buFont typeface="Arial" charset="0"/>
              <a:buNone/>
            </a:pPr>
            <a:r>
              <a:rPr lang="en-CA" sz="2400" smtClean="0"/>
              <a:t>Michael Vallis </a:t>
            </a:r>
            <a:r>
              <a:rPr lang="en-CA" sz="2000" smtClean="0"/>
              <a:t>PhD RPsych</a:t>
            </a:r>
          </a:p>
          <a:p>
            <a:pPr marL="0" indent="0">
              <a:lnSpc>
                <a:spcPct val="100000"/>
              </a:lnSpc>
              <a:spcBef>
                <a:spcPct val="0"/>
              </a:spcBef>
              <a:buFont typeface="Arial" charset="0"/>
              <a:buNone/>
            </a:pPr>
            <a:r>
              <a:rPr lang="en-CA" sz="2400" smtClean="0"/>
              <a:t>Jean-Francois Yale </a:t>
            </a:r>
            <a:r>
              <a:rPr lang="en-CA" sz="2000" smtClean="0"/>
              <a:t>MD CSPQ FRCPC</a:t>
            </a:r>
          </a:p>
          <a:p>
            <a:pPr marL="0" indent="0">
              <a:buFont typeface="Arial" charset="0"/>
              <a:buNone/>
            </a:pPr>
            <a:endParaRPr lang="en-CA" sz="2400" smtClean="0">
              <a:solidFill>
                <a:srgbClr val="00B2EB"/>
              </a:solidFill>
            </a:endParaRPr>
          </a:p>
          <a:p>
            <a:pPr marL="0" indent="0">
              <a:buFont typeface="Arial" charset="0"/>
              <a:buNone/>
            </a:pPr>
            <a:endParaRPr lang="en-CA" sz="20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685800" y="5011738"/>
            <a:ext cx="7391400" cy="1006475"/>
          </a:xfrm>
          <a:prstGeom prst="rect">
            <a:avLst/>
          </a:prstGeom>
          <a:noFill/>
          <a:ln w="9525">
            <a:noFill/>
            <a:miter lim="800000"/>
            <a:headEnd/>
            <a:tailEnd/>
          </a:ln>
        </p:spPr>
        <p:txBody>
          <a:bodyPr>
            <a:spAutoFit/>
          </a:bodyPr>
          <a:lstStyle/>
          <a:p>
            <a:pPr algn="ctr"/>
            <a:r>
              <a:rPr lang="en-US" sz="2000">
                <a:latin typeface="Open Sans"/>
                <a:cs typeface="Open Sans"/>
              </a:rPr>
              <a:t>Websites with psychological / psychiatric scales:</a:t>
            </a:r>
          </a:p>
          <a:p>
            <a:pPr algn="ctr"/>
            <a:r>
              <a:rPr lang="en-US" sz="2000" u="sng">
                <a:latin typeface="Open Sans"/>
                <a:cs typeface="Open Sans"/>
                <a:hlinkClick r:id="rId3"/>
              </a:rPr>
              <a:t>www.phqscreeners.com</a:t>
            </a:r>
            <a:endParaRPr lang="en-US" sz="2000">
              <a:latin typeface="Open Sans"/>
              <a:cs typeface="Open Sans"/>
            </a:endParaRPr>
          </a:p>
          <a:p>
            <a:pPr algn="ctr"/>
            <a:r>
              <a:rPr lang="en-US" sz="2000" u="sng">
                <a:latin typeface="Open Sans"/>
                <a:cs typeface="Open Sans"/>
                <a:hlinkClick r:id="rId4"/>
              </a:rPr>
              <a:t>www.outcometracker.org/scales_library.php</a:t>
            </a:r>
            <a:r>
              <a:rPr lang="en-US" sz="2000">
                <a:latin typeface="Open Sans"/>
                <a:cs typeface="Open Sans"/>
              </a:rPr>
              <a:t>. </a:t>
            </a:r>
          </a:p>
        </p:txBody>
      </p:sp>
      <p:sp>
        <p:nvSpPr>
          <p:cNvPr id="53250" name="Title 1"/>
          <p:cNvSpPr>
            <a:spLocks noGrp="1"/>
          </p:cNvSpPr>
          <p:nvPr>
            <p:ph type="title" idx="4294967295"/>
          </p:nvPr>
        </p:nvSpPr>
        <p:spPr>
          <a:xfrm>
            <a:off x="533400" y="609600"/>
            <a:ext cx="8305800" cy="1143000"/>
          </a:xfrm>
        </p:spPr>
        <p:txBody>
          <a:bodyPr/>
          <a:lstStyle/>
          <a:p>
            <a:r>
              <a:rPr lang="en-US" sz="2800" smtClean="0"/>
              <a:t>Screening for depressive and anxious symptoms is important in patients with diabetes</a:t>
            </a:r>
          </a:p>
        </p:txBody>
      </p:sp>
      <p:graphicFrame>
        <p:nvGraphicFramePr>
          <p:cNvPr id="209942" name="Group 22"/>
          <p:cNvGraphicFramePr>
            <a:graphicFrameLocks noGrp="1"/>
          </p:cNvGraphicFramePr>
          <p:nvPr/>
        </p:nvGraphicFramePr>
        <p:xfrm>
          <a:off x="381000" y="1893888"/>
          <a:ext cx="8458200" cy="2982912"/>
        </p:xfrm>
        <a:graphic>
          <a:graphicData uri="http://schemas.openxmlformats.org/drawingml/2006/table">
            <a:tbl>
              <a:tblPr/>
              <a:tblGrid>
                <a:gridCol w="2971800"/>
                <a:gridCol w="5486400"/>
              </a:tblGrid>
              <a:tr h="15240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000" b="1" i="0" u="none" strike="noStrike" cap="none" normalizeH="0" baseline="0" smtClean="0">
                          <a:ln>
                            <a:noFill/>
                          </a:ln>
                          <a:solidFill>
                            <a:srgbClr val="FFFFFF"/>
                          </a:solidFill>
                          <a:effectLst>
                            <a:outerShdw blurRad="38100" dist="38100" dir="2700000" algn="tl">
                              <a:srgbClr val="000000"/>
                            </a:outerShdw>
                          </a:effectLst>
                          <a:latin typeface="Open Sans"/>
                          <a:ea typeface="Open Sans"/>
                          <a:cs typeface="Open Sans"/>
                        </a:rPr>
                        <a:t>Purpose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000" b="1" i="0" u="none" strike="noStrike" cap="none" normalizeH="0" baseline="0" smtClean="0">
                          <a:ln>
                            <a:noFill/>
                          </a:ln>
                          <a:solidFill>
                            <a:srgbClr val="FFFFFF"/>
                          </a:solidFill>
                          <a:effectLst>
                            <a:outerShdw blurRad="38100" dist="38100" dir="2700000" algn="tl">
                              <a:srgbClr val="000000"/>
                            </a:outerShdw>
                          </a:effectLst>
                          <a:latin typeface="Open Sans"/>
                          <a:ea typeface="Open Sans"/>
                          <a:cs typeface="Open Sans"/>
                        </a:rPr>
                        <a:t>Screening Tools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83820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smtClean="0">
                          <a:ln>
                            <a:noFill/>
                          </a:ln>
                          <a:solidFill>
                            <a:srgbClr val="000000"/>
                          </a:solidFill>
                          <a:effectLst/>
                          <a:latin typeface="Open Sans"/>
                          <a:ea typeface="Open Sans"/>
                          <a:cs typeface="Open Sans"/>
                        </a:rPr>
                        <a:t>Diabetes-specific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Problem Areas in Diabetes (PAID) Scale</a:t>
                      </a:r>
                    </a:p>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Diabetes Distress Scale (DDS)</a:t>
                      </a:r>
                      <a:endParaRPr kumimoji="0" lang="en-CA" sz="20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322263">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smtClean="0">
                          <a:ln>
                            <a:noFill/>
                          </a:ln>
                          <a:solidFill>
                            <a:srgbClr val="000000"/>
                          </a:solidFill>
                          <a:effectLst/>
                          <a:latin typeface="Open Sans"/>
                          <a:ea typeface="Open Sans"/>
                          <a:cs typeface="Open Sans"/>
                        </a:rPr>
                        <a:t>Quality of Life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WHO-5</a:t>
                      </a:r>
                      <a:endParaRPr kumimoji="0" lang="en-CA" sz="20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1352550">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smtClean="0">
                          <a:ln>
                            <a:noFill/>
                          </a:ln>
                          <a:solidFill>
                            <a:srgbClr val="000000"/>
                          </a:solidFill>
                          <a:effectLst/>
                          <a:latin typeface="Open Sans"/>
                          <a:ea typeface="Open Sans"/>
                          <a:cs typeface="Open Sans"/>
                        </a:rPr>
                        <a:t>Depression/Anxiety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Hospital Anxiety and Depression Scale (HADS)</a:t>
                      </a:r>
                    </a:p>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Patient Health Questionnaire (PHQ-9)</a:t>
                      </a:r>
                    </a:p>
                    <a:p>
                      <a:pPr marL="111125" marR="0" lvl="0" indent="-111125" algn="l" defTabSz="841375" rtl="0" eaLnBrk="1" fontAlgn="base" latinLnBrk="0" hangingPunct="1">
                        <a:lnSpc>
                          <a:spcPct val="100000"/>
                        </a:lnSpc>
                        <a:spcBef>
                          <a:spcPct val="0"/>
                        </a:spcBef>
                        <a:spcAft>
                          <a:spcPct val="0"/>
                        </a:spcAft>
                        <a:buClrTx/>
                        <a:buSzTx/>
                        <a:buFont typeface="Arial" charset="0"/>
                        <a:buChar char="•"/>
                        <a:tabLst/>
                      </a:pPr>
                      <a:r>
                        <a:rPr kumimoji="0" lang="en-CA" sz="2000" b="0" i="0" u="none" strike="noStrike" cap="none" normalizeH="0" baseline="0" smtClean="0">
                          <a:ln>
                            <a:noFill/>
                          </a:ln>
                          <a:solidFill>
                            <a:srgbClr val="000000"/>
                          </a:solidFill>
                          <a:effectLst/>
                          <a:latin typeface="Open Sans"/>
                          <a:ea typeface="Open Sans"/>
                          <a:cs typeface="Open Sans"/>
                          <a:sym typeface="Wingdings" pitchFamily="2" charset="2"/>
                        </a:rPr>
                        <a:t>Beck Depression Inventory (BDI)</a:t>
                      </a:r>
                      <a:endParaRPr kumimoji="0" lang="en-CA" sz="20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bl>
          </a:graphicData>
        </a:graphic>
      </p:graphicFrame>
      <p:sp>
        <p:nvSpPr>
          <p:cNvPr id="53268" name="Text Box 23"/>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3"/>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pic>
        <p:nvPicPr>
          <p:cNvPr id="55298" name="Picture 5"/>
          <p:cNvPicPr>
            <a:picLocks noGrp="1"/>
          </p:cNvPicPr>
          <p:nvPr>
            <p:ph type="title" idx="4294967295"/>
          </p:nvPr>
        </p:nvPicPr>
        <p:blipFill>
          <a:blip r:embed="rId2"/>
          <a:srcRect l="15184" t="22693" r="64313" b="21498"/>
          <a:stretch>
            <a:fillRect/>
          </a:stretch>
        </p:blipFill>
        <p:spPr>
          <a:xfrm>
            <a:off x="1200150" y="787400"/>
            <a:ext cx="6477000" cy="45720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107113"/>
            <a:ext cx="9144000" cy="750887"/>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6322" name="Text Box 2"/>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pic>
        <p:nvPicPr>
          <p:cNvPr id="56323" name="Picture 5"/>
          <p:cNvPicPr>
            <a:picLocks noChangeAspect="1" noChangeArrowheads="1"/>
          </p:cNvPicPr>
          <p:nvPr/>
        </p:nvPicPr>
        <p:blipFill>
          <a:blip r:embed="rId2"/>
          <a:srcRect l="14925" t="10667" r="64114" b="10741"/>
          <a:stretch>
            <a:fillRect/>
          </a:stretch>
        </p:blipFill>
        <p:spPr bwMode="auto">
          <a:xfrm>
            <a:off x="2152650" y="558800"/>
            <a:ext cx="5076825" cy="5948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a:lstStyle/>
          <a:p>
            <a:r>
              <a:rPr lang="en-CA" sz="4000" smtClean="0"/>
              <a:t>Treatment Options</a:t>
            </a:r>
          </a:p>
        </p:txBody>
      </p:sp>
      <p:sp>
        <p:nvSpPr>
          <p:cNvPr id="57346" name="Content Placeholder 2"/>
          <p:cNvSpPr>
            <a:spLocks noGrp="1"/>
          </p:cNvSpPr>
          <p:nvPr>
            <p:ph idx="4294967295"/>
          </p:nvPr>
        </p:nvSpPr>
        <p:spPr/>
        <p:txBody>
          <a:bodyPr/>
          <a:lstStyle/>
          <a:p>
            <a:r>
              <a:rPr lang="en-CA" b="0" smtClean="0"/>
              <a:t>Cognitive-Behavioural Therapy (CBT)</a:t>
            </a:r>
          </a:p>
          <a:p>
            <a:endParaRPr lang="en-CA" b="0" smtClean="0"/>
          </a:p>
          <a:p>
            <a:r>
              <a:rPr lang="en-CA" b="0" smtClean="0"/>
              <a:t>Other types of psychotherapy </a:t>
            </a:r>
          </a:p>
          <a:p>
            <a:endParaRPr lang="en-CA" b="0" smtClean="0"/>
          </a:p>
          <a:p>
            <a:r>
              <a:rPr lang="en-CA" b="0" smtClean="0"/>
              <a:t>Antidepressant medication</a:t>
            </a:r>
          </a:p>
        </p:txBody>
      </p:sp>
      <p:sp>
        <p:nvSpPr>
          <p:cNvPr id="5734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2"/>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
        <p:nvSpPr>
          <p:cNvPr id="59394" name="Rectangle 4"/>
          <p:cNvSpPr>
            <a:spLocks noChangeArrowheads="1"/>
          </p:cNvSpPr>
          <p:nvPr/>
        </p:nvSpPr>
        <p:spPr bwMode="auto">
          <a:xfrm>
            <a:off x="-2379663" y="889000"/>
            <a:ext cx="184150" cy="868363"/>
          </a:xfrm>
          <a:prstGeom prst="rect">
            <a:avLst/>
          </a:prstGeom>
          <a:noFill/>
          <a:ln w="9525">
            <a:noFill/>
            <a:miter lim="800000"/>
            <a:headEnd/>
            <a:tailEnd/>
          </a:ln>
        </p:spPr>
        <p:txBody>
          <a:bodyPr wrap="none" anchor="ctr">
            <a:spAutoFit/>
          </a:bodyPr>
          <a:lstStyle/>
          <a:p>
            <a:pPr eaLnBrk="0" hangingPunct="0"/>
            <a:r>
              <a:rPr lang="en-US" sz="1700"/>
              <a:t/>
            </a:r>
            <a:br>
              <a:rPr lang="en-US" sz="1700"/>
            </a:br>
            <a:endParaRPr lang="en-US" sz="1700"/>
          </a:p>
          <a:p>
            <a:pPr eaLnBrk="0" hangingPunct="0"/>
            <a:endParaRPr lang="en-US" sz="1700"/>
          </a:p>
        </p:txBody>
      </p:sp>
      <p:sp>
        <p:nvSpPr>
          <p:cNvPr id="59395" name="Rectangle 81"/>
          <p:cNvSpPr>
            <a:spLocks noChangeArrowheads="1"/>
          </p:cNvSpPr>
          <p:nvPr/>
        </p:nvSpPr>
        <p:spPr bwMode="auto">
          <a:xfrm>
            <a:off x="-2379663" y="5102225"/>
            <a:ext cx="184150" cy="868363"/>
          </a:xfrm>
          <a:prstGeom prst="rect">
            <a:avLst/>
          </a:prstGeom>
          <a:noFill/>
          <a:ln w="9525">
            <a:noFill/>
            <a:miter lim="800000"/>
            <a:headEnd/>
            <a:tailEnd/>
          </a:ln>
        </p:spPr>
        <p:txBody>
          <a:bodyPr wrap="none" anchor="ctr">
            <a:spAutoFit/>
          </a:bodyPr>
          <a:lstStyle/>
          <a:p>
            <a:pPr eaLnBrk="0" hangingPunct="0"/>
            <a:r>
              <a:rPr lang="en-US" sz="1700"/>
              <a:t/>
            </a:r>
            <a:br>
              <a:rPr lang="en-US" sz="1700"/>
            </a:br>
            <a:r>
              <a:rPr lang="en-US" sz="1700"/>
              <a:t/>
            </a:r>
            <a:br>
              <a:rPr lang="en-US" sz="1700"/>
            </a:br>
            <a:endParaRPr lang="en-US" sz="1700"/>
          </a:p>
        </p:txBody>
      </p:sp>
      <p:sp>
        <p:nvSpPr>
          <p:cNvPr id="59396" name="Rectangle 82"/>
          <p:cNvSpPr>
            <a:spLocks noGrp="1"/>
          </p:cNvSpPr>
          <p:nvPr>
            <p:ph type="title" idx="4294967295"/>
          </p:nvPr>
        </p:nvSpPr>
        <p:spPr>
          <a:xfrm>
            <a:off x="628650" y="242888"/>
            <a:ext cx="7886700" cy="1325562"/>
          </a:xfrm>
        </p:spPr>
        <p:txBody>
          <a:bodyPr/>
          <a:lstStyle/>
          <a:p>
            <a:r>
              <a:rPr lang="en-CA" sz="2400" smtClean="0">
                <a:latin typeface="Open Sans"/>
                <a:ea typeface="Open Sans"/>
                <a:cs typeface="Open Sans"/>
              </a:rPr>
              <a:t>Features of CBT that can be applied to diabetes treatment</a:t>
            </a:r>
            <a:endParaRPr lang="en-CA" sz="2400" b="0" smtClean="0">
              <a:latin typeface="Open Sans"/>
              <a:ea typeface="Open Sans"/>
              <a:cs typeface="Open Sans"/>
            </a:endParaRPr>
          </a:p>
        </p:txBody>
      </p:sp>
      <p:sp>
        <p:nvSpPr>
          <p:cNvPr id="59397" name="Rectangle 88"/>
          <p:cNvSpPr>
            <a:spLocks noChangeArrowheads="1"/>
          </p:cNvSpPr>
          <p:nvPr/>
        </p:nvSpPr>
        <p:spPr bwMode="auto">
          <a:xfrm>
            <a:off x="-2627313" y="-1711325"/>
            <a:ext cx="184150" cy="868362"/>
          </a:xfrm>
          <a:prstGeom prst="rect">
            <a:avLst/>
          </a:prstGeom>
          <a:noFill/>
          <a:ln w="9525">
            <a:noFill/>
            <a:miter lim="800000"/>
            <a:headEnd/>
            <a:tailEnd/>
          </a:ln>
        </p:spPr>
        <p:txBody>
          <a:bodyPr wrap="none" anchor="ctr">
            <a:spAutoFit/>
          </a:bodyPr>
          <a:lstStyle/>
          <a:p>
            <a:pPr eaLnBrk="0" hangingPunct="0"/>
            <a:r>
              <a:rPr lang="en-US" sz="1700"/>
              <a:t/>
            </a:r>
            <a:br>
              <a:rPr lang="en-US" sz="1700"/>
            </a:br>
            <a:endParaRPr lang="en-US" sz="1700"/>
          </a:p>
          <a:p>
            <a:pPr eaLnBrk="0" hangingPunct="0"/>
            <a:endParaRPr lang="en-US" sz="1700"/>
          </a:p>
        </p:txBody>
      </p:sp>
      <p:sp>
        <p:nvSpPr>
          <p:cNvPr id="59398" name="Rectangle 192"/>
          <p:cNvSpPr>
            <a:spLocks noChangeArrowheads="1"/>
          </p:cNvSpPr>
          <p:nvPr/>
        </p:nvSpPr>
        <p:spPr bwMode="auto">
          <a:xfrm>
            <a:off x="-2627313" y="7670800"/>
            <a:ext cx="184150" cy="900113"/>
          </a:xfrm>
          <a:prstGeom prst="rect">
            <a:avLst/>
          </a:prstGeom>
          <a:noFill/>
          <a:ln w="9525">
            <a:noFill/>
            <a:miter lim="800000"/>
            <a:headEnd/>
            <a:tailEnd/>
          </a:ln>
        </p:spPr>
        <p:txBody>
          <a:bodyPr wrap="none" anchor="ctr">
            <a:spAutoFit/>
          </a:bodyPr>
          <a:lstStyle/>
          <a:p>
            <a:pPr eaLnBrk="0" hangingPunct="0"/>
            <a:r>
              <a:rPr lang="en-US" sz="1100">
                <a:solidFill>
                  <a:srgbClr val="000000"/>
                </a:solidFill>
                <a:latin typeface="Arial" charset="0"/>
              </a:rPr>
              <a:t/>
            </a:r>
            <a:br>
              <a:rPr lang="en-US" sz="1100">
                <a:solidFill>
                  <a:srgbClr val="000000"/>
                </a:solidFill>
                <a:latin typeface="Arial" charset="0"/>
              </a:rPr>
            </a:br>
            <a:endParaRPr lang="en-US" sz="800"/>
          </a:p>
          <a:p>
            <a:pPr eaLnBrk="0" hangingPunct="0"/>
            <a:r>
              <a:rPr lang="en-US" sz="1700"/>
              <a:t/>
            </a:r>
            <a:br>
              <a:rPr lang="en-US" sz="1700"/>
            </a:br>
            <a:endParaRPr lang="en-US" sz="1700"/>
          </a:p>
        </p:txBody>
      </p:sp>
      <p:graphicFrame>
        <p:nvGraphicFramePr>
          <p:cNvPr id="2" name="Table 1"/>
          <p:cNvGraphicFramePr>
            <a:graphicFrameLocks noGrp="1"/>
          </p:cNvGraphicFramePr>
          <p:nvPr/>
        </p:nvGraphicFramePr>
        <p:xfrm>
          <a:off x="628650" y="1397000"/>
          <a:ext cx="7886700" cy="4573588"/>
        </p:xfrm>
        <a:graphic>
          <a:graphicData uri="http://schemas.openxmlformats.org/drawingml/2006/table">
            <a:tbl>
              <a:tblPr firstRow="1" bandRow="1">
                <a:tableStyleId>{5C22544A-7EE6-4342-B048-85BDC9FD1C3A}</a:tableStyleId>
              </a:tblPr>
              <a:tblGrid>
                <a:gridCol w="3943350"/>
                <a:gridCol w="3943350"/>
              </a:tblGrid>
              <a:tr h="634259">
                <a:tc>
                  <a:txBody>
                    <a:bodyPr/>
                    <a:lstStyle/>
                    <a:p>
                      <a:pPr algn="ctr"/>
                      <a:r>
                        <a:rPr lang="en-US" sz="1800" dirty="0" smtClean="0">
                          <a:effectLst>
                            <a:outerShdw blurRad="38100" dist="38100" dir="2700000" algn="tl">
                              <a:srgbClr val="000000">
                                <a:alpha val="43137"/>
                              </a:srgbClr>
                            </a:outerShdw>
                          </a:effectLst>
                          <a:latin typeface="Open Sans"/>
                          <a:cs typeface="Open Sans"/>
                        </a:rPr>
                        <a:t>Cognitive Component</a:t>
                      </a:r>
                      <a:endParaRPr lang="en-US" sz="1800" dirty="0">
                        <a:effectLst>
                          <a:outerShdw blurRad="38100" dist="38100" dir="2700000" algn="tl">
                            <a:srgbClr val="000000">
                              <a:alpha val="43137"/>
                            </a:srgbClr>
                          </a:outerShdw>
                        </a:effectLst>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800" dirty="0" err="1" smtClean="0">
                          <a:effectLst>
                            <a:outerShdw blurRad="38100" dist="38100" dir="2700000" algn="tl">
                              <a:srgbClr val="000000">
                                <a:alpha val="43137"/>
                              </a:srgbClr>
                            </a:outerShdw>
                          </a:effectLst>
                          <a:latin typeface="Open Sans"/>
                          <a:cs typeface="Open Sans"/>
                        </a:rPr>
                        <a:t>Behavioural</a:t>
                      </a:r>
                      <a:r>
                        <a:rPr lang="en-US" sz="1800" baseline="0" dirty="0" smtClean="0">
                          <a:effectLst>
                            <a:outerShdw blurRad="38100" dist="38100" dir="2700000" algn="tl">
                              <a:srgbClr val="000000">
                                <a:alpha val="43137"/>
                              </a:srgbClr>
                            </a:outerShdw>
                          </a:effectLst>
                          <a:latin typeface="Open Sans"/>
                          <a:cs typeface="Open Sans"/>
                        </a:rPr>
                        <a:t> Component</a:t>
                      </a:r>
                      <a:endParaRPr lang="en-US" sz="1800" dirty="0">
                        <a:effectLst>
                          <a:outerShdw blurRad="38100" dist="38100" dir="2700000" algn="tl">
                            <a:srgbClr val="000000">
                              <a:alpha val="43137"/>
                            </a:srgbClr>
                          </a:outerShdw>
                        </a:effectLst>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939329">
                <a:tc>
                  <a:txBody>
                    <a:bodyPr/>
                    <a:lstStyle/>
                    <a:p>
                      <a:pPr rtl="0"/>
                      <a:r>
                        <a:rPr lang="en-US" sz="1700" b="0" i="0" u="none" strike="noStrike" kern="1200" dirty="0" smtClean="0">
                          <a:solidFill>
                            <a:schemeClr val="dk1"/>
                          </a:solidFill>
                          <a:effectLst/>
                          <a:latin typeface="Open Sans"/>
                          <a:ea typeface="+mn-ea"/>
                          <a:cs typeface="Open Sans"/>
                        </a:rPr>
                        <a:t>Record keeping to identify distressing automatic thoughts</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Understanding the link between thoughts and feelings</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Learning the common “thinking errors” that mediate distress (e.g., all-or-nothing thinking, personalization, magnification, minimization, etc.)</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Analyzing negative thoughts and promoting more functional ones</a:t>
                      </a:r>
                      <a:endParaRPr lang="en-US" dirty="0" smtClean="0">
                        <a:effectLst/>
                        <a:latin typeface="Open Sans"/>
                        <a:cs typeface="Open Sans"/>
                      </a:endParaRPr>
                    </a:p>
                    <a:p>
                      <a:endParaRPr lang="en-US"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rtl="0"/>
                      <a:r>
                        <a:rPr lang="en-US" sz="1700" b="0" i="0" u="none" strike="noStrike" kern="1200" dirty="0" smtClean="0">
                          <a:solidFill>
                            <a:schemeClr val="dk1"/>
                          </a:solidFill>
                          <a:effectLst/>
                          <a:latin typeface="Open Sans"/>
                          <a:ea typeface="+mn-ea"/>
                          <a:cs typeface="Open Sans"/>
                        </a:rPr>
                        <a:t>Strategies to help get the person moving (</a:t>
                      </a:r>
                      <a:r>
                        <a:rPr lang="en-US" sz="1700" b="0" i="0" u="none" strike="noStrike" kern="1200" dirty="0" err="1" smtClean="0">
                          <a:solidFill>
                            <a:schemeClr val="dk1"/>
                          </a:solidFill>
                          <a:effectLst/>
                          <a:latin typeface="Open Sans"/>
                          <a:ea typeface="+mn-ea"/>
                          <a:cs typeface="Open Sans"/>
                        </a:rPr>
                        <a:t>behavioural</a:t>
                      </a:r>
                      <a:r>
                        <a:rPr lang="en-US" sz="1700" b="0" i="0" u="none" strike="noStrike" kern="1200" dirty="0" smtClean="0">
                          <a:solidFill>
                            <a:schemeClr val="dk1"/>
                          </a:solidFill>
                          <a:effectLst/>
                          <a:latin typeface="Open Sans"/>
                          <a:ea typeface="+mn-ea"/>
                          <a:cs typeface="Open Sans"/>
                        </a:rPr>
                        <a:t> activation)</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Scheduling pleasant and meaningful events. Learning assertive and effective communication skills</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Focusing on feelings of mastery and accomplishment</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Learning problem-solving strategies</a:t>
                      </a:r>
                      <a:endParaRPr lang="en-US" dirty="0" smtClean="0">
                        <a:effectLst/>
                        <a:latin typeface="Open Sans"/>
                        <a:cs typeface="Open Sans"/>
                      </a:endParaRPr>
                    </a:p>
                    <a:p>
                      <a:pPr rtl="0"/>
                      <a:r>
                        <a:rPr lang="en-US" dirty="0" smtClean="0">
                          <a:latin typeface="Open Sans"/>
                          <a:cs typeface="Open Sans"/>
                        </a:rPr>
                        <a:t/>
                      </a:r>
                      <a:br>
                        <a:rPr lang="en-US" dirty="0" smtClean="0">
                          <a:latin typeface="Open Sans"/>
                          <a:cs typeface="Open Sans"/>
                        </a:rPr>
                      </a:br>
                      <a:r>
                        <a:rPr lang="en-US" sz="1700" b="0" i="0" u="none" strike="noStrike" kern="1200" dirty="0" smtClean="0">
                          <a:solidFill>
                            <a:schemeClr val="dk1"/>
                          </a:solidFill>
                          <a:effectLst/>
                          <a:latin typeface="Open Sans"/>
                          <a:ea typeface="+mn-ea"/>
                          <a:cs typeface="Open Sans"/>
                        </a:rPr>
                        <a:t>Exposure to new experiences</a:t>
                      </a:r>
                      <a:endParaRPr lang="en-US" dirty="0" smtClean="0">
                        <a:effectLst/>
                        <a:latin typeface="Open Sans"/>
                        <a:cs typeface="Open Sans"/>
                      </a:endParaRPr>
                    </a:p>
                    <a:p>
                      <a:endParaRPr lang="en-US"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idx="4294967295"/>
          </p:nvPr>
        </p:nvSpPr>
        <p:spPr/>
        <p:txBody>
          <a:bodyPr/>
          <a:lstStyle/>
          <a:p>
            <a:r>
              <a:rPr lang="en-CA" sz="3200" smtClean="0"/>
              <a:t>Other Psychiatric Associations</a:t>
            </a:r>
          </a:p>
        </p:txBody>
      </p:sp>
      <p:sp>
        <p:nvSpPr>
          <p:cNvPr id="60418" name="Content Placeholder 2"/>
          <p:cNvSpPr>
            <a:spLocks noGrp="1"/>
          </p:cNvSpPr>
          <p:nvPr>
            <p:ph idx="4294967295"/>
          </p:nvPr>
        </p:nvSpPr>
        <p:spPr>
          <a:xfrm>
            <a:off x="990600" y="1752600"/>
            <a:ext cx="8153400" cy="4114800"/>
          </a:xfrm>
        </p:spPr>
        <p:txBody>
          <a:bodyPr/>
          <a:lstStyle/>
          <a:p>
            <a:r>
              <a:rPr lang="en-CA" b="0" smtClean="0"/>
              <a:t>Mood Disorders</a:t>
            </a:r>
          </a:p>
          <a:p>
            <a:endParaRPr lang="en-CA" b="0" smtClean="0"/>
          </a:p>
          <a:p>
            <a:r>
              <a:rPr lang="en-CA" b="0" smtClean="0"/>
              <a:t>Anxiety Disorders</a:t>
            </a:r>
          </a:p>
          <a:p>
            <a:endParaRPr lang="en-CA" b="0" smtClean="0"/>
          </a:p>
          <a:p>
            <a:r>
              <a:rPr lang="en-CA" b="0" smtClean="0"/>
              <a:t>Feeding and Eating Disorders</a:t>
            </a:r>
          </a:p>
          <a:p>
            <a:endParaRPr lang="en-CA" b="0" smtClean="0"/>
          </a:p>
          <a:p>
            <a:r>
              <a:rPr lang="en-CA" b="0" smtClean="0"/>
              <a:t>Schizophrenia and other psychotic disorders</a:t>
            </a:r>
          </a:p>
        </p:txBody>
      </p:sp>
      <p:sp>
        <p:nvSpPr>
          <p:cNvPr id="6041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idx="4294967295"/>
          </p:nvPr>
        </p:nvSpPr>
        <p:spPr/>
        <p:txBody>
          <a:bodyPr/>
          <a:lstStyle/>
          <a:p>
            <a:r>
              <a:rPr lang="en-CA" sz="3600" smtClean="0"/>
              <a:t>Psychoactive Medications May Predispose to Diabetes</a:t>
            </a:r>
          </a:p>
        </p:txBody>
      </p:sp>
      <p:sp>
        <p:nvSpPr>
          <p:cNvPr id="62466" name="Content Placeholder 2"/>
          <p:cNvSpPr>
            <a:spLocks noGrp="1"/>
          </p:cNvSpPr>
          <p:nvPr>
            <p:ph idx="4294967295"/>
          </p:nvPr>
        </p:nvSpPr>
        <p:spPr>
          <a:xfrm>
            <a:off x="762000" y="1828800"/>
            <a:ext cx="7772400" cy="4114800"/>
          </a:xfrm>
        </p:spPr>
        <p:txBody>
          <a:bodyPr/>
          <a:lstStyle/>
          <a:p>
            <a:pPr>
              <a:lnSpc>
                <a:spcPct val="110000"/>
              </a:lnSpc>
            </a:pPr>
            <a:r>
              <a:rPr lang="en-CA" b="0" smtClean="0"/>
              <a:t>Especially atypical antipsychotics (particularly olanzapine and clozapine, but others can be problematic as well)</a:t>
            </a:r>
          </a:p>
          <a:p>
            <a:pPr>
              <a:lnSpc>
                <a:spcPct val="110000"/>
              </a:lnSpc>
            </a:pPr>
            <a:r>
              <a:rPr lang="en-CA" b="0" smtClean="0"/>
              <a:t>Lifestyle factors also contribute</a:t>
            </a:r>
          </a:p>
          <a:p>
            <a:pPr>
              <a:lnSpc>
                <a:spcPct val="110000"/>
              </a:lnSpc>
            </a:pPr>
            <a:r>
              <a:rPr lang="en-CA" b="0" smtClean="0"/>
              <a:t>Co-morbid mental illness often worsens diabetes control and causes earlier and more serious complications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107113"/>
            <a:ext cx="9144000" cy="750887"/>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4514" name="Title 1"/>
          <p:cNvSpPr>
            <a:spLocks noGrp="1"/>
          </p:cNvSpPr>
          <p:nvPr>
            <p:ph type="title" idx="4294967295"/>
          </p:nvPr>
        </p:nvSpPr>
        <p:spPr>
          <a:xfrm>
            <a:off x="350838" y="436563"/>
            <a:ext cx="8493125" cy="1143000"/>
          </a:xfrm>
        </p:spPr>
        <p:txBody>
          <a:bodyPr/>
          <a:lstStyle/>
          <a:p>
            <a:r>
              <a:rPr lang="en-US" sz="2800" smtClean="0"/>
              <a:t>People taking high-risk psychiatric medications need regular metabolic screening</a:t>
            </a:r>
          </a:p>
        </p:txBody>
      </p:sp>
      <p:graphicFrame>
        <p:nvGraphicFramePr>
          <p:cNvPr id="64592" name="Group 80"/>
          <p:cNvGraphicFramePr>
            <a:graphicFrameLocks noGrp="1"/>
          </p:cNvGraphicFramePr>
          <p:nvPr>
            <p:ph idx="4294967295"/>
          </p:nvPr>
        </p:nvGraphicFramePr>
        <p:xfrm>
          <a:off x="152400" y="1622425"/>
          <a:ext cx="8839200" cy="4857750"/>
        </p:xfrm>
        <a:graphic>
          <a:graphicData uri="http://schemas.openxmlformats.org/drawingml/2006/table">
            <a:tbl>
              <a:tblPr/>
              <a:tblGrid>
                <a:gridCol w="2438400"/>
                <a:gridCol w="990600"/>
                <a:gridCol w="914400"/>
                <a:gridCol w="914400"/>
                <a:gridCol w="868363"/>
                <a:gridCol w="1317625"/>
                <a:gridCol w="1395412"/>
              </a:tblGrid>
              <a:tr h="68580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Parameter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Base-line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1 mo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2 mos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3 mos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Every 3-6 mos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Open Sans"/>
                          <a:ea typeface="Open Sans"/>
                          <a:cs typeface="Open Sans"/>
                        </a:rPr>
                        <a:t>Annually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40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Weight (BMI)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540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Waist circumference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540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Blood pressure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782638">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Fasting plasma glucose and/or A1C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540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Lipid profile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119188">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Personal history of alcohol, tobacco, recreational drug use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5402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Family history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smtClean="0">
                        <a:ln>
                          <a:noFill/>
                        </a:ln>
                        <a:solidFill>
                          <a:srgbClr val="000000"/>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1800" b="0" i="0" u="none" strike="noStrike" cap="none" normalizeH="0" baseline="0" smtClean="0">
                          <a:ln>
                            <a:noFill/>
                          </a:ln>
                          <a:solidFill>
                            <a:srgbClr val="000000"/>
                          </a:solidFill>
                          <a:effectLst/>
                          <a:latin typeface="Open Sans"/>
                          <a:ea typeface="Open Sans"/>
                          <a:cs typeface="Open Sans"/>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64589" name="Text Box 79"/>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p:cNvSpPr>
          <p:nvPr>
            <p:ph type="title" idx="4294967295"/>
          </p:nvPr>
        </p:nvSpPr>
        <p:spPr/>
        <p:txBody>
          <a:bodyPr/>
          <a:lstStyle/>
          <a:p>
            <a:r>
              <a:rPr lang="en-US" smtClean="0">
                <a:latin typeface="Open Sans"/>
                <a:ea typeface="Open Sans"/>
                <a:cs typeface="Open Sans"/>
              </a:rPr>
              <a:t>Recommendation 1</a:t>
            </a:r>
            <a:endParaRPr lang="en-CA" smtClean="0">
              <a:latin typeface="Open Sans"/>
              <a:ea typeface="Open Sans"/>
              <a:cs typeface="Open Sans"/>
            </a:endParaRPr>
          </a:p>
        </p:txBody>
      </p:sp>
      <p:sp>
        <p:nvSpPr>
          <p:cNvPr id="66562"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b="0" smtClean="0">
                <a:latin typeface="Open Sans"/>
                <a:ea typeface="Open Sans"/>
                <a:cs typeface="Open Sans"/>
              </a:rPr>
              <a:t>1.   Individuals with diabetes should be </a:t>
            </a:r>
            <a:r>
              <a:rPr lang="en-US" sz="2400" smtClean="0">
                <a:latin typeface="Open Sans"/>
                <a:ea typeface="Open Sans"/>
                <a:cs typeface="Open Sans"/>
              </a:rPr>
              <a:t>regularly screened</a:t>
            </a:r>
            <a:r>
              <a:rPr lang="en-US" sz="2400" b="0" smtClean="0">
                <a:latin typeface="Open Sans"/>
                <a:ea typeface="Open Sans"/>
                <a:cs typeface="Open Sans"/>
              </a:rPr>
              <a:t> for diabetes-related psychological distress (e.g., </a:t>
            </a:r>
            <a:r>
              <a:rPr lang="en-US" sz="2400" smtClean="0">
                <a:latin typeface="Open Sans"/>
                <a:ea typeface="Open Sans"/>
                <a:cs typeface="Open Sans"/>
              </a:rPr>
              <a:t>diabetes distress, psychological insulin resistance, fear of hypoglycemia, </a:t>
            </a:r>
            <a:r>
              <a:rPr lang="en-US" sz="2400" b="0" smtClean="0">
                <a:latin typeface="Open Sans"/>
                <a:ea typeface="Open Sans"/>
                <a:cs typeface="Open Sans"/>
              </a:rPr>
              <a:t>etc.) and psychiatric disorders (e.g., </a:t>
            </a:r>
            <a:r>
              <a:rPr lang="en-US" sz="2400" smtClean="0">
                <a:latin typeface="Open Sans"/>
                <a:ea typeface="Open Sans"/>
                <a:cs typeface="Open Sans"/>
              </a:rPr>
              <a:t>depression, anxiety disorders</a:t>
            </a:r>
            <a:r>
              <a:rPr lang="en-US" sz="2400" b="0" smtClean="0">
                <a:latin typeface="Open Sans"/>
                <a:ea typeface="Open Sans"/>
                <a:cs typeface="Open Sans"/>
              </a:rPr>
              <a:t>) by validated self-report </a:t>
            </a:r>
            <a:r>
              <a:rPr lang="en-US" sz="2400" smtClean="0">
                <a:latin typeface="Open Sans"/>
                <a:ea typeface="Open Sans"/>
                <a:cs typeface="Open Sans"/>
              </a:rPr>
              <a:t>questionnaire</a:t>
            </a:r>
            <a:r>
              <a:rPr lang="en-US" sz="2400" b="0" smtClean="0">
                <a:latin typeface="Open Sans"/>
                <a:ea typeface="Open Sans"/>
                <a:cs typeface="Open Sans"/>
              </a:rPr>
              <a:t> or clinical </a:t>
            </a:r>
            <a:r>
              <a:rPr lang="en-US" sz="2400" smtClean="0">
                <a:latin typeface="Open Sans"/>
                <a:ea typeface="Open Sans"/>
                <a:cs typeface="Open Sans"/>
              </a:rPr>
              <a:t>interview</a:t>
            </a:r>
            <a:r>
              <a:rPr lang="en-US" sz="2400" b="0" smtClean="0">
                <a:latin typeface="Open Sans"/>
                <a:ea typeface="Open Sans"/>
                <a:cs typeface="Open Sans"/>
              </a:rPr>
              <a:t> </a:t>
            </a:r>
            <a:r>
              <a:rPr lang="en-US" sz="2000" b="0" smtClean="0">
                <a:latin typeface="Open Sans"/>
                <a:ea typeface="Open Sans"/>
                <a:cs typeface="Open Sans"/>
              </a:rPr>
              <a:t>[Grade D, Consensus].</a:t>
            </a:r>
            <a:r>
              <a:rPr lang="en-US" sz="2400" b="0" smtClean="0">
                <a:latin typeface="Open Sans"/>
                <a:ea typeface="Open Sans"/>
                <a:cs typeface="Open Sans"/>
              </a:rPr>
              <a:t> </a:t>
            </a:r>
            <a:r>
              <a:rPr lang="en-US" sz="2400" smtClean="0">
                <a:latin typeface="Open Sans"/>
                <a:ea typeface="Open Sans"/>
                <a:cs typeface="Open Sans"/>
              </a:rPr>
              <a:t>Plans for self harm should be asked about regularly</a:t>
            </a:r>
            <a:r>
              <a:rPr lang="en-US" sz="2400" b="0" smtClean="0">
                <a:latin typeface="Open Sans"/>
                <a:ea typeface="Open Sans"/>
                <a:cs typeface="Open Sans"/>
              </a:rPr>
              <a:t> as well </a:t>
            </a:r>
            <a:r>
              <a:rPr lang="en-US" sz="2000" b="0" smtClean="0">
                <a:latin typeface="Open Sans"/>
                <a:ea typeface="Open Sans"/>
                <a:cs typeface="Open Sans"/>
              </a:rPr>
              <a:t>[Grade C, Level 3]</a:t>
            </a:r>
          </a:p>
        </p:txBody>
      </p:sp>
      <p:sp>
        <p:nvSpPr>
          <p:cNvPr id="66563"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idx="4294967295"/>
          </p:nvPr>
        </p:nvSpPr>
        <p:spPr/>
        <p:txBody>
          <a:bodyPr/>
          <a:lstStyle/>
          <a:p>
            <a:r>
              <a:rPr lang="en-US" smtClean="0">
                <a:latin typeface="Open Sans"/>
                <a:ea typeface="Open Sans"/>
                <a:cs typeface="Open Sans"/>
              </a:rPr>
              <a:t>Recommendation 2</a:t>
            </a:r>
            <a:endParaRPr lang="en-CA" smtClean="0">
              <a:latin typeface="Open Sans"/>
              <a:ea typeface="Open Sans"/>
              <a:cs typeface="Open Sans"/>
            </a:endParaRPr>
          </a:p>
        </p:txBody>
      </p:sp>
      <p:sp>
        <p:nvSpPr>
          <p:cNvPr id="67586" name="Rectangle 3"/>
          <p:cNvSpPr>
            <a:spLocks noGrp="1"/>
          </p:cNvSpPr>
          <p:nvPr>
            <p:ph type="body" idx="4294967295"/>
          </p:nvPr>
        </p:nvSpPr>
        <p:spPr>
          <a:xfrm>
            <a:off x="506413" y="1625600"/>
            <a:ext cx="7886700" cy="4329113"/>
          </a:xfrm>
        </p:spPr>
        <p:txBody>
          <a:bodyPr/>
          <a:lstStyle/>
          <a:p>
            <a:pPr marL="495300" indent="-495300">
              <a:buFont typeface="Arial" charset="0"/>
              <a:buAutoNum type="arabicPeriod" startAt="2"/>
            </a:pPr>
            <a:r>
              <a:rPr lang="en-US" sz="2400" b="0" smtClean="0">
                <a:latin typeface="Open Sans"/>
                <a:ea typeface="Open Sans"/>
                <a:cs typeface="Open Sans"/>
              </a:rPr>
              <a:t>The following groups of people with diabetes should be </a:t>
            </a:r>
            <a:r>
              <a:rPr lang="en-US" sz="2400" smtClean="0">
                <a:latin typeface="Open Sans"/>
                <a:ea typeface="Open Sans"/>
                <a:cs typeface="Open Sans"/>
              </a:rPr>
              <a:t>referred for specialized mental healthcare </a:t>
            </a:r>
            <a:r>
              <a:rPr lang="en-US" sz="2000" b="0" smtClean="0">
                <a:latin typeface="Open Sans"/>
                <a:ea typeface="Open Sans"/>
                <a:cs typeface="Open Sans"/>
              </a:rPr>
              <a:t>[Grade D, Consensus for all of the following]:</a:t>
            </a:r>
          </a:p>
          <a:p>
            <a:pPr marL="495300" indent="-495300">
              <a:buFont typeface="Arial" charset="0"/>
              <a:buNone/>
            </a:pPr>
            <a:endParaRPr lang="en-US" sz="1000" b="0" smtClean="0">
              <a:latin typeface="Open Sans"/>
              <a:ea typeface="Open Sans"/>
              <a:cs typeface="Open Sans"/>
            </a:endParaRPr>
          </a:p>
          <a:p>
            <a:pPr marL="839788" lvl="1" indent="-419100"/>
            <a:r>
              <a:rPr lang="en-US" sz="2400" b="1" smtClean="0">
                <a:latin typeface="Open Sans"/>
                <a:ea typeface="Open Sans Light"/>
                <a:cs typeface="Open Sans Light"/>
              </a:rPr>
              <a:t>Significant distress </a:t>
            </a:r>
            <a:r>
              <a:rPr lang="en-US" sz="2400" smtClean="0">
                <a:latin typeface="Open Sans"/>
                <a:ea typeface="Open Sans Light"/>
                <a:cs typeface="Open Sans Light"/>
              </a:rPr>
              <a:t>related to diabetes management</a:t>
            </a:r>
          </a:p>
          <a:p>
            <a:pPr marL="839788" lvl="1" indent="-419100"/>
            <a:r>
              <a:rPr lang="en-US" sz="2400" b="1" smtClean="0">
                <a:latin typeface="Open Sans"/>
                <a:ea typeface="Open Sans Light"/>
                <a:cs typeface="Open Sans Light"/>
              </a:rPr>
              <a:t>Persistent fear of hypoglycemia</a:t>
            </a:r>
          </a:p>
          <a:p>
            <a:pPr marL="839788" lvl="1" indent="-419100"/>
            <a:r>
              <a:rPr lang="en-US" sz="2400" b="1" smtClean="0">
                <a:latin typeface="Open Sans"/>
                <a:ea typeface="Open Sans Light"/>
                <a:cs typeface="Open Sans Light"/>
              </a:rPr>
              <a:t>Psychological insulin resistance </a:t>
            </a:r>
          </a:p>
          <a:p>
            <a:pPr marL="839788" lvl="1" indent="-419100"/>
            <a:r>
              <a:rPr lang="en-US" sz="2400" b="1" smtClean="0">
                <a:latin typeface="Open Sans"/>
                <a:ea typeface="Open Sans Light"/>
                <a:cs typeface="Open Sans Light"/>
              </a:rPr>
              <a:t>Psychiatric disorders </a:t>
            </a:r>
            <a:r>
              <a:rPr lang="en-US" sz="2400" smtClean="0">
                <a:latin typeface="Open Sans"/>
                <a:ea typeface="Open Sans Light"/>
                <a:cs typeface="Open Sans Light"/>
              </a:rPr>
              <a:t>(i.e., depression, anxiety, eating disorders, etc.)</a:t>
            </a:r>
          </a:p>
        </p:txBody>
      </p:sp>
      <p:sp>
        <p:nvSpPr>
          <p:cNvPr id="67587"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434496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idx="4294967295"/>
          </p:nvPr>
        </p:nvSpPr>
        <p:spPr/>
        <p:txBody>
          <a:bodyPr/>
          <a:lstStyle/>
          <a:p>
            <a:r>
              <a:rPr lang="en-US" smtClean="0">
                <a:latin typeface="Open Sans"/>
                <a:ea typeface="Open Sans"/>
                <a:cs typeface="Open Sans"/>
              </a:rPr>
              <a:t>Recommendation 3</a:t>
            </a:r>
            <a:endParaRPr lang="en-CA" smtClean="0">
              <a:latin typeface="Open Sans"/>
              <a:ea typeface="Open Sans"/>
              <a:cs typeface="Open Sans"/>
            </a:endParaRPr>
          </a:p>
        </p:txBody>
      </p:sp>
      <p:sp>
        <p:nvSpPr>
          <p:cNvPr id="68610"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AutoNum type="arabicPeriod" startAt="3"/>
            </a:pPr>
            <a:r>
              <a:rPr lang="en-US" sz="2400" b="0" smtClean="0">
                <a:latin typeface="Open Sans"/>
                <a:ea typeface="Open Sans"/>
                <a:cs typeface="Open Sans"/>
              </a:rPr>
              <a:t>Collaborative care by </a:t>
            </a:r>
            <a:r>
              <a:rPr lang="en-US" sz="2400" smtClean="0">
                <a:latin typeface="Open Sans"/>
                <a:ea typeface="Open Sans"/>
                <a:cs typeface="Open Sans"/>
              </a:rPr>
              <a:t>interprofessional teams </a:t>
            </a:r>
            <a:r>
              <a:rPr lang="en-US" sz="2400" b="0" smtClean="0">
                <a:latin typeface="Open Sans"/>
                <a:ea typeface="Open Sans"/>
                <a:cs typeface="Open Sans"/>
              </a:rPr>
              <a:t>should be provided for individuals with </a:t>
            </a:r>
            <a:r>
              <a:rPr lang="en-US" sz="2400" smtClean="0">
                <a:latin typeface="Open Sans"/>
                <a:ea typeface="Open Sans"/>
                <a:cs typeface="Open Sans"/>
              </a:rPr>
              <a:t>diabetes and depression </a:t>
            </a:r>
            <a:r>
              <a:rPr lang="en-US" sz="2400" b="0" smtClean="0">
                <a:latin typeface="Open Sans"/>
                <a:ea typeface="Open Sans"/>
                <a:cs typeface="Open Sans"/>
              </a:rPr>
              <a:t>to improve:  </a:t>
            </a:r>
          </a:p>
          <a:p>
            <a:pPr marL="839788" lvl="1" indent="-419100">
              <a:lnSpc>
                <a:spcPct val="100000"/>
              </a:lnSpc>
            </a:pPr>
            <a:r>
              <a:rPr lang="en-US" sz="2400" smtClean="0">
                <a:latin typeface="Open Sans"/>
                <a:ea typeface="Open Sans Light"/>
                <a:cs typeface="Open Sans Light"/>
              </a:rPr>
              <a:t>Depressive symptoms </a:t>
            </a:r>
            <a:r>
              <a:rPr lang="en-US" sz="2000" smtClean="0">
                <a:latin typeface="Open Sans"/>
                <a:ea typeface="Open Sans Light"/>
                <a:cs typeface="Open Sans Light"/>
              </a:rPr>
              <a:t>[Grade A, Level 1]</a:t>
            </a:r>
          </a:p>
          <a:p>
            <a:pPr marL="839788" lvl="1" indent="-419100">
              <a:lnSpc>
                <a:spcPct val="100000"/>
              </a:lnSpc>
            </a:pPr>
            <a:r>
              <a:rPr lang="en-US" sz="2400" smtClean="0">
                <a:latin typeface="Open Sans"/>
                <a:ea typeface="Open Sans Light"/>
                <a:cs typeface="Open Sans Light"/>
              </a:rPr>
              <a:t>Adherence to antidepressant and non-insulin antihyperglycemic medications </a:t>
            </a:r>
            <a:r>
              <a:rPr lang="en-US" sz="2000" smtClean="0">
                <a:latin typeface="Open Sans"/>
                <a:ea typeface="Open Sans Light"/>
                <a:cs typeface="Open Sans Light"/>
              </a:rPr>
              <a:t>[Grade A, Level 1]</a:t>
            </a:r>
          </a:p>
          <a:p>
            <a:pPr marL="839788" lvl="1" indent="-419100">
              <a:lnSpc>
                <a:spcPct val="100000"/>
              </a:lnSpc>
            </a:pPr>
            <a:r>
              <a:rPr lang="en-US" sz="2400" smtClean="0">
                <a:latin typeface="Open Sans"/>
                <a:ea typeface="Open Sans Light"/>
                <a:cs typeface="Open Sans Light"/>
              </a:rPr>
              <a:t>Glycemic control </a:t>
            </a:r>
            <a:r>
              <a:rPr lang="en-US" sz="2000" smtClean="0">
                <a:latin typeface="Open Sans"/>
                <a:ea typeface="Open Sans Light"/>
                <a:cs typeface="Open Sans Light"/>
              </a:rPr>
              <a:t>[Grade A, Level 1]</a:t>
            </a:r>
          </a:p>
        </p:txBody>
      </p:sp>
      <p:sp>
        <p:nvSpPr>
          <p:cNvPr id="686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MS PGothic" pitchFamily="34" charset="-128"/>
              </a:rPr>
              <a:t>2018</a:t>
            </a:r>
          </a:p>
        </p:txBody>
      </p:sp>
      <p:sp>
        <p:nvSpPr>
          <p:cNvPr id="68612"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idx="4294967295"/>
          </p:nvPr>
        </p:nvSpPr>
        <p:spPr/>
        <p:txBody>
          <a:bodyPr/>
          <a:lstStyle/>
          <a:p>
            <a:r>
              <a:rPr lang="en-US" smtClean="0">
                <a:latin typeface="Open Sans"/>
                <a:ea typeface="Open Sans"/>
                <a:cs typeface="Open Sans"/>
              </a:rPr>
              <a:t>Recommendation 4</a:t>
            </a:r>
            <a:endParaRPr lang="en-CA" smtClean="0">
              <a:latin typeface="Open Sans"/>
              <a:ea typeface="Open Sans"/>
              <a:cs typeface="Open Sans"/>
            </a:endParaRPr>
          </a:p>
        </p:txBody>
      </p:sp>
      <p:sp>
        <p:nvSpPr>
          <p:cNvPr id="69634" name="Rectangle 3"/>
          <p:cNvSpPr>
            <a:spLocks noGrp="1"/>
          </p:cNvSpPr>
          <p:nvPr>
            <p:ph type="body" idx="4294967295"/>
          </p:nvPr>
        </p:nvSpPr>
        <p:spPr>
          <a:xfrm>
            <a:off x="628650" y="1825625"/>
            <a:ext cx="7886700" cy="5032375"/>
          </a:xfrm>
        </p:spPr>
        <p:txBody>
          <a:bodyPr/>
          <a:lstStyle/>
          <a:p>
            <a:pPr marL="495300" indent="-495300">
              <a:buFont typeface="Arial" charset="0"/>
              <a:buAutoNum type="arabicPeriod" startAt="4"/>
            </a:pPr>
            <a:r>
              <a:rPr lang="en-US" sz="2400" smtClean="0">
                <a:latin typeface="Open Sans"/>
                <a:ea typeface="Open Sans"/>
                <a:cs typeface="Open Sans"/>
              </a:rPr>
              <a:t>Psychosocial interventions </a:t>
            </a:r>
            <a:r>
              <a:rPr lang="en-US" sz="2400" b="0" smtClean="0">
                <a:latin typeface="Open Sans"/>
                <a:ea typeface="Open Sans"/>
                <a:cs typeface="Open Sans"/>
              </a:rPr>
              <a:t>should be integrated into diabetes care plans, including:</a:t>
            </a:r>
          </a:p>
          <a:p>
            <a:pPr marL="495300" indent="-495300">
              <a:buFont typeface="Arial" charset="0"/>
              <a:buNone/>
            </a:pPr>
            <a:endParaRPr lang="en-US" sz="2400" b="0" smtClean="0">
              <a:latin typeface="Open Sans"/>
              <a:ea typeface="Open Sans"/>
              <a:cs typeface="Open Sans"/>
            </a:endParaRPr>
          </a:p>
          <a:p>
            <a:pPr marL="839788" lvl="1" indent="-419100"/>
            <a:r>
              <a:rPr lang="en-US" sz="2400" b="1" smtClean="0">
                <a:latin typeface="Open Sans"/>
                <a:ea typeface="Open Sans Light"/>
                <a:cs typeface="Open Sans Light"/>
              </a:rPr>
              <a:t>Motivational interventions </a:t>
            </a:r>
            <a:r>
              <a:rPr lang="en-US" sz="2000" smtClean="0">
                <a:latin typeface="Open Sans"/>
                <a:ea typeface="Open Sans Light"/>
                <a:cs typeface="Open Sans Light"/>
              </a:rPr>
              <a:t>[Grade D, Consensus]</a:t>
            </a:r>
          </a:p>
          <a:p>
            <a:pPr marL="839788" lvl="1" indent="-419100"/>
            <a:r>
              <a:rPr lang="en-US" sz="2400" b="1" smtClean="0">
                <a:latin typeface="Open Sans"/>
                <a:ea typeface="Open Sans Light"/>
                <a:cs typeface="Open Sans Light"/>
              </a:rPr>
              <a:t>Stress management strategies </a:t>
            </a:r>
            <a:r>
              <a:rPr lang="en-US" sz="2000" smtClean="0">
                <a:latin typeface="Open Sans"/>
                <a:ea typeface="Open Sans Light"/>
                <a:cs typeface="Open Sans Light"/>
              </a:rPr>
              <a:t>[Grade C, Level 3]</a:t>
            </a:r>
          </a:p>
          <a:p>
            <a:pPr marL="839788" lvl="1" indent="-419100"/>
            <a:r>
              <a:rPr lang="en-US" sz="2400" b="1" smtClean="0">
                <a:latin typeface="Open Sans"/>
                <a:ea typeface="Open Sans Light"/>
                <a:cs typeface="Open Sans Light"/>
              </a:rPr>
              <a:t>Coping skills training </a:t>
            </a:r>
            <a:r>
              <a:rPr lang="en-US" sz="2000" smtClean="0">
                <a:latin typeface="Open Sans"/>
                <a:ea typeface="Open Sans Light"/>
                <a:cs typeface="Open Sans Light"/>
              </a:rPr>
              <a:t>[Grade A, Level 1A for type 2 diabetes; Grade B, Level 2 for type 1 diabetes]</a:t>
            </a:r>
          </a:p>
          <a:p>
            <a:pPr marL="839788" lvl="1" indent="-419100"/>
            <a:r>
              <a:rPr lang="en-US" sz="2400" b="1" smtClean="0">
                <a:latin typeface="Open Sans"/>
                <a:ea typeface="Open Sans Light"/>
                <a:cs typeface="Open Sans Light"/>
              </a:rPr>
              <a:t>Family therapy </a:t>
            </a:r>
            <a:r>
              <a:rPr lang="en-US" sz="2000" smtClean="0">
                <a:latin typeface="Open Sans"/>
                <a:ea typeface="Open Sans Light"/>
                <a:cs typeface="Open Sans Light"/>
              </a:rPr>
              <a:t>[Grade A, Level 1B]</a:t>
            </a:r>
          </a:p>
          <a:p>
            <a:pPr marL="839788" lvl="1" indent="-419100"/>
            <a:r>
              <a:rPr lang="en-US" sz="2400" b="1" smtClean="0">
                <a:latin typeface="Open Sans"/>
                <a:ea typeface="Open Sans Light"/>
                <a:cs typeface="Open Sans Light"/>
              </a:rPr>
              <a:t>Case management </a:t>
            </a:r>
            <a:r>
              <a:rPr lang="en-US" sz="2000" smtClean="0">
                <a:latin typeface="Open Sans"/>
                <a:ea typeface="Open Sans Light"/>
                <a:cs typeface="Open Sans Light"/>
              </a:rPr>
              <a:t>[Grade B, Level 2]</a:t>
            </a:r>
          </a:p>
        </p:txBody>
      </p:sp>
      <p:sp>
        <p:nvSpPr>
          <p:cNvPr id="69635"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idx="4294967295"/>
          </p:nvPr>
        </p:nvSpPr>
        <p:spPr/>
        <p:txBody>
          <a:bodyPr/>
          <a:lstStyle/>
          <a:p>
            <a:r>
              <a:rPr lang="en-US" smtClean="0">
                <a:latin typeface="Open Sans"/>
                <a:ea typeface="Open Sans"/>
                <a:cs typeface="Open Sans"/>
              </a:rPr>
              <a:t>Recommendation 5</a:t>
            </a:r>
          </a:p>
        </p:txBody>
      </p:sp>
      <p:sp>
        <p:nvSpPr>
          <p:cNvPr id="70658" name="Rectangle 3"/>
          <p:cNvSpPr>
            <a:spLocks noGrp="1"/>
          </p:cNvSpPr>
          <p:nvPr>
            <p:ph type="body" idx="4294967295"/>
          </p:nvPr>
        </p:nvSpPr>
        <p:spPr/>
        <p:txBody>
          <a:bodyPr/>
          <a:lstStyle/>
          <a:p>
            <a:pPr marL="495300" indent="-495300">
              <a:lnSpc>
                <a:spcPct val="100000"/>
              </a:lnSpc>
              <a:buFont typeface="Arial" charset="0"/>
              <a:buNone/>
            </a:pPr>
            <a:r>
              <a:rPr lang="en-US" sz="2400" b="0" smtClean="0">
                <a:latin typeface="Open Sans"/>
                <a:ea typeface="Open Sans"/>
                <a:cs typeface="Open Sans"/>
              </a:rPr>
              <a:t>5.   </a:t>
            </a:r>
            <a:r>
              <a:rPr lang="en-US" sz="2400" smtClean="0">
                <a:latin typeface="Open Sans"/>
                <a:ea typeface="Open Sans"/>
                <a:cs typeface="Open Sans"/>
              </a:rPr>
              <a:t>Antidepressant</a:t>
            </a:r>
            <a:r>
              <a:rPr lang="en-US" sz="2400" b="0" smtClean="0">
                <a:latin typeface="Open Sans"/>
                <a:ea typeface="Open Sans"/>
                <a:cs typeface="Open Sans"/>
              </a:rPr>
              <a:t> medication </a:t>
            </a:r>
            <a:r>
              <a:rPr lang="en-US" sz="2400" smtClean="0">
                <a:latin typeface="Open Sans"/>
                <a:ea typeface="Open Sans"/>
                <a:cs typeface="Open Sans"/>
              </a:rPr>
              <a:t>should be used </a:t>
            </a:r>
            <a:r>
              <a:rPr lang="en-US" sz="2400" b="0" smtClean="0">
                <a:latin typeface="Open Sans"/>
                <a:ea typeface="Open Sans"/>
                <a:cs typeface="Open Sans"/>
              </a:rPr>
              <a:t>to treat </a:t>
            </a:r>
            <a:r>
              <a:rPr lang="en-US" sz="2400" smtClean="0">
                <a:latin typeface="Open Sans"/>
                <a:ea typeface="Open Sans"/>
                <a:cs typeface="Open Sans"/>
              </a:rPr>
              <a:t>acute depression </a:t>
            </a:r>
            <a:r>
              <a:rPr lang="en-US" sz="2400" b="0" smtClean="0">
                <a:latin typeface="Open Sans"/>
                <a:ea typeface="Open Sans"/>
                <a:cs typeface="Open Sans"/>
              </a:rPr>
              <a:t>in people with diabetes </a:t>
            </a:r>
            <a:r>
              <a:rPr lang="en-US" sz="2000" b="0" smtClean="0">
                <a:latin typeface="Open Sans"/>
                <a:ea typeface="Open Sans"/>
                <a:cs typeface="Open Sans"/>
              </a:rPr>
              <a:t>[Grade A, Level 1]</a:t>
            </a:r>
            <a:r>
              <a:rPr lang="en-US" sz="2400" b="0" smtClean="0">
                <a:latin typeface="Open Sans"/>
                <a:ea typeface="Open Sans"/>
                <a:cs typeface="Open Sans"/>
              </a:rPr>
              <a:t> and for </a:t>
            </a:r>
            <a:r>
              <a:rPr lang="en-US" sz="2400" smtClean="0">
                <a:latin typeface="Open Sans"/>
                <a:ea typeface="Open Sans"/>
                <a:cs typeface="Open Sans"/>
              </a:rPr>
              <a:t>maintenance treatment </a:t>
            </a:r>
            <a:r>
              <a:rPr lang="en-US" sz="2400" b="0" smtClean="0">
                <a:latin typeface="Open Sans"/>
                <a:ea typeface="Open Sans"/>
                <a:cs typeface="Open Sans"/>
              </a:rPr>
              <a:t>to prevent recurrence of depression </a:t>
            </a:r>
            <a:r>
              <a:rPr lang="en-US" sz="2000" b="0" smtClean="0">
                <a:latin typeface="Open Sans"/>
                <a:ea typeface="Open Sans"/>
                <a:cs typeface="Open Sans"/>
              </a:rPr>
              <a:t>[Grade A, Level 1A].</a:t>
            </a:r>
            <a:r>
              <a:rPr lang="en-US" sz="2400" b="0" smtClean="0">
                <a:latin typeface="Open Sans"/>
                <a:ea typeface="Open Sans"/>
                <a:cs typeface="Open Sans"/>
              </a:rPr>
              <a:t> </a:t>
            </a:r>
            <a:r>
              <a:rPr lang="en-US" sz="2400" smtClean="0">
                <a:latin typeface="Open Sans"/>
                <a:ea typeface="Open Sans"/>
                <a:cs typeface="Open Sans"/>
              </a:rPr>
              <a:t>Cognitive behavioural therapy (CBT)</a:t>
            </a:r>
            <a:r>
              <a:rPr lang="en-US" sz="2400" b="0" smtClean="0">
                <a:latin typeface="Open Sans"/>
                <a:ea typeface="Open Sans"/>
                <a:cs typeface="Open Sans"/>
              </a:rPr>
              <a:t> can be used to treat depression in individuals with depression alone </a:t>
            </a:r>
            <a:r>
              <a:rPr lang="en-US" sz="2000" b="0" smtClean="0">
                <a:latin typeface="Open Sans"/>
                <a:ea typeface="Open Sans"/>
                <a:cs typeface="Open Sans"/>
              </a:rPr>
              <a:t>[Grade B, Level 2]</a:t>
            </a:r>
            <a:r>
              <a:rPr lang="en-US" sz="2400" b="0" smtClean="0">
                <a:latin typeface="Open Sans"/>
                <a:ea typeface="Open Sans"/>
                <a:cs typeface="Open Sans"/>
              </a:rPr>
              <a:t> or in combination with antidepressant medication </a:t>
            </a:r>
            <a:r>
              <a:rPr lang="en-US" sz="2000" b="0" smtClean="0">
                <a:latin typeface="Open Sans"/>
                <a:ea typeface="Open Sans"/>
                <a:cs typeface="Open Sans"/>
              </a:rPr>
              <a:t>[Grade A, Level 1] </a:t>
            </a:r>
          </a:p>
        </p:txBody>
      </p:sp>
      <p:sp>
        <p:nvSpPr>
          <p:cNvPr id="7065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p:cNvSpPr>
          <p:nvPr>
            <p:ph type="title" idx="4294967295"/>
          </p:nvPr>
        </p:nvSpPr>
        <p:spPr/>
        <p:txBody>
          <a:bodyPr/>
          <a:lstStyle/>
          <a:p>
            <a:r>
              <a:rPr lang="en-US" smtClean="0">
                <a:latin typeface="Open Sans"/>
                <a:ea typeface="Open Sans"/>
                <a:cs typeface="Open Sans"/>
              </a:rPr>
              <a:t>Recommendation 6</a:t>
            </a:r>
          </a:p>
        </p:txBody>
      </p:sp>
      <p:sp>
        <p:nvSpPr>
          <p:cNvPr id="71682" name="Rectangle 3"/>
          <p:cNvSpPr>
            <a:spLocks noGrp="1"/>
          </p:cNvSpPr>
          <p:nvPr>
            <p:ph type="body" idx="4294967295"/>
          </p:nvPr>
        </p:nvSpPr>
        <p:spPr/>
        <p:txBody>
          <a:bodyPr/>
          <a:lstStyle/>
          <a:p>
            <a:pPr marL="495300" indent="-495300">
              <a:lnSpc>
                <a:spcPct val="100000"/>
              </a:lnSpc>
              <a:buFont typeface="Arial" charset="0"/>
              <a:buNone/>
            </a:pPr>
            <a:r>
              <a:rPr lang="en-US" sz="2400" b="0" smtClean="0">
                <a:latin typeface="Open Sans"/>
                <a:ea typeface="Open Sans"/>
                <a:cs typeface="Open Sans"/>
              </a:rPr>
              <a:t>6.   Because of the risk of adverse metabolic effects of many </a:t>
            </a:r>
            <a:r>
              <a:rPr lang="en-US" sz="2400" smtClean="0">
                <a:latin typeface="Open Sans"/>
                <a:ea typeface="Open Sans"/>
                <a:cs typeface="Open Sans"/>
              </a:rPr>
              <a:t>antipsychotic medications </a:t>
            </a:r>
            <a:r>
              <a:rPr lang="en-US" sz="2400" b="0" smtClean="0">
                <a:latin typeface="Open Sans"/>
                <a:ea typeface="Open Sans"/>
                <a:cs typeface="Open Sans"/>
              </a:rPr>
              <a:t>(especially atypical/second- and third-generation) </a:t>
            </a:r>
            <a:r>
              <a:rPr lang="en-US" sz="2000" b="0" smtClean="0">
                <a:latin typeface="Open Sans"/>
                <a:ea typeface="Open Sans"/>
                <a:cs typeface="Open Sans"/>
              </a:rPr>
              <a:t>[Grade A, Level 1],</a:t>
            </a:r>
            <a:r>
              <a:rPr lang="en-US" sz="2400" b="0" smtClean="0">
                <a:latin typeface="Open Sans"/>
                <a:ea typeface="Open Sans"/>
                <a:cs typeface="Open Sans"/>
              </a:rPr>
              <a:t> </a:t>
            </a:r>
            <a:r>
              <a:rPr lang="en-US" sz="2400" smtClean="0">
                <a:latin typeface="Open Sans"/>
                <a:ea typeface="Open Sans"/>
                <a:cs typeface="Open Sans"/>
              </a:rPr>
              <a:t>regular metabolic monitoring </a:t>
            </a:r>
            <a:r>
              <a:rPr lang="en-US" sz="2400" b="0" smtClean="0">
                <a:latin typeface="Open Sans"/>
                <a:ea typeface="Open Sans"/>
                <a:cs typeface="Open Sans"/>
              </a:rPr>
              <a:t>should be performed in people with and without diabetes who are treated with these medications </a:t>
            </a:r>
            <a:r>
              <a:rPr lang="en-US" sz="2000" b="0" smtClean="0">
                <a:latin typeface="Open Sans"/>
                <a:ea typeface="Open Sans"/>
                <a:cs typeface="Open Sans"/>
              </a:rPr>
              <a:t>[Grade D, Consensus]</a:t>
            </a:r>
          </a:p>
        </p:txBody>
      </p:sp>
      <p:sp>
        <p:nvSpPr>
          <p:cNvPr id="7168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p:cNvSpPr>
          <p:nvPr>
            <p:ph type="title" idx="4294967295"/>
          </p:nvPr>
        </p:nvSpPr>
        <p:spPr/>
        <p:txBody>
          <a:bodyPr/>
          <a:lstStyle/>
          <a:p>
            <a:r>
              <a:rPr lang="en-US" smtClean="0">
                <a:latin typeface="Open Sans"/>
                <a:ea typeface="Open Sans"/>
                <a:cs typeface="Open Sans"/>
              </a:rPr>
              <a:t>Recommendation 7</a:t>
            </a:r>
          </a:p>
        </p:txBody>
      </p:sp>
      <p:sp>
        <p:nvSpPr>
          <p:cNvPr id="72706" name="Rectangle 3"/>
          <p:cNvSpPr>
            <a:spLocks noGrp="1"/>
          </p:cNvSpPr>
          <p:nvPr>
            <p:ph type="body" idx="4294967295"/>
          </p:nvPr>
        </p:nvSpPr>
        <p:spPr>
          <a:xfrm>
            <a:off x="628650" y="1576388"/>
            <a:ext cx="7886700" cy="4329112"/>
          </a:xfrm>
        </p:spPr>
        <p:txBody>
          <a:bodyPr/>
          <a:lstStyle/>
          <a:p>
            <a:pPr marL="419100" indent="-419100">
              <a:lnSpc>
                <a:spcPct val="100000"/>
              </a:lnSpc>
              <a:buFont typeface="Arial" charset="0"/>
              <a:buNone/>
            </a:pPr>
            <a:r>
              <a:rPr lang="en-US" sz="2400" b="0" smtClean="0">
                <a:latin typeface="Open Sans"/>
                <a:ea typeface="Open Sans"/>
                <a:cs typeface="Open Sans"/>
              </a:rPr>
              <a:t>7.  </a:t>
            </a:r>
            <a:r>
              <a:rPr lang="en-US" sz="2400" smtClean="0">
                <a:latin typeface="Open Sans"/>
                <a:ea typeface="Open Sans"/>
                <a:cs typeface="Open Sans"/>
              </a:rPr>
              <a:t>Children and adolescents </a:t>
            </a:r>
            <a:r>
              <a:rPr lang="en-US" sz="2400" b="0" smtClean="0">
                <a:latin typeface="Open Sans"/>
                <a:ea typeface="Open Sans"/>
                <a:cs typeface="Open Sans"/>
              </a:rPr>
              <a:t>with diabetes should be </a:t>
            </a:r>
            <a:r>
              <a:rPr lang="en-US" sz="2400" smtClean="0">
                <a:latin typeface="Open Sans"/>
                <a:ea typeface="Open Sans"/>
                <a:cs typeface="Open Sans"/>
              </a:rPr>
              <a:t>screened at diagnosis </a:t>
            </a:r>
            <a:r>
              <a:rPr lang="en-US" sz="2400" b="0" smtClean="0">
                <a:latin typeface="Open Sans"/>
                <a:ea typeface="Open Sans"/>
                <a:cs typeface="Open Sans"/>
              </a:rPr>
              <a:t>for major depressive disorder </a:t>
            </a:r>
            <a:r>
              <a:rPr lang="en-US" sz="2000" b="0" smtClean="0">
                <a:latin typeface="Open Sans"/>
                <a:ea typeface="Open Sans"/>
                <a:cs typeface="Open Sans"/>
              </a:rPr>
              <a:t>[Grade D, Consensus]</a:t>
            </a:r>
            <a:r>
              <a:rPr lang="en-US" sz="2400" b="0" smtClean="0">
                <a:latin typeface="Open Sans"/>
                <a:ea typeface="Open Sans"/>
                <a:cs typeface="Open Sans"/>
              </a:rPr>
              <a:t> and regularly for psychosocial difficulties, family distress or mental health disorders </a:t>
            </a:r>
            <a:r>
              <a:rPr lang="en-US" sz="2000" b="0" smtClean="0">
                <a:latin typeface="Open Sans"/>
                <a:ea typeface="Open Sans"/>
                <a:cs typeface="Open Sans"/>
              </a:rPr>
              <a:t>[Grade D, Consensus].</a:t>
            </a:r>
            <a:r>
              <a:rPr lang="en-US" sz="2400" b="0" smtClean="0">
                <a:latin typeface="Open Sans"/>
                <a:ea typeface="Open Sans"/>
                <a:cs typeface="Open Sans"/>
              </a:rPr>
              <a:t> An expert in mental health and/or psychosocial issues should provide intervention when required. This individual may be part of the pediatric diabetes healthcare team or enlisted by referral </a:t>
            </a:r>
            <a:r>
              <a:rPr lang="en-US" sz="2000" b="0" smtClean="0">
                <a:latin typeface="Open Sans"/>
                <a:ea typeface="Open Sans"/>
                <a:cs typeface="Open Sans"/>
              </a:rPr>
              <a:t>[Grade D, Consensus].</a:t>
            </a:r>
            <a:r>
              <a:rPr lang="en-US" sz="2400" b="0" smtClean="0">
                <a:latin typeface="Open Sans"/>
                <a:ea typeface="Open Sans"/>
                <a:cs typeface="Open Sans"/>
              </a:rPr>
              <a:t> </a:t>
            </a:r>
            <a:r>
              <a:rPr lang="en-US" sz="2400" smtClean="0">
                <a:latin typeface="Open Sans"/>
                <a:ea typeface="Open Sans"/>
                <a:cs typeface="Open Sans"/>
              </a:rPr>
              <a:t>Individual and family educational interventions</a:t>
            </a:r>
            <a:r>
              <a:rPr lang="en-US" sz="2400" b="0" smtClean="0">
                <a:latin typeface="Open Sans"/>
                <a:ea typeface="Open Sans"/>
                <a:cs typeface="Open Sans"/>
              </a:rPr>
              <a:t> should be included to address stress or diabetes-related conflict when indicated </a:t>
            </a:r>
            <a:r>
              <a:rPr lang="en-US" sz="2000" b="0" smtClean="0">
                <a:latin typeface="Open Sans"/>
                <a:ea typeface="Open Sans"/>
                <a:cs typeface="Open Sans"/>
              </a:rPr>
              <a:t>[Grade D, Consensus]</a:t>
            </a:r>
          </a:p>
        </p:txBody>
      </p:sp>
      <p:sp>
        <p:nvSpPr>
          <p:cNvPr id="7270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MS PGothic" pitchFamily="34" charset="-128"/>
              </a:rPr>
              <a:t>2018</a:t>
            </a:r>
          </a:p>
        </p:txBody>
      </p:sp>
      <p:sp>
        <p:nvSpPr>
          <p:cNvPr id="72708"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idx="4294967295"/>
          </p:nvPr>
        </p:nvSpPr>
        <p:spPr/>
        <p:txBody>
          <a:bodyPr/>
          <a:lstStyle/>
          <a:p>
            <a:r>
              <a:rPr lang="en-US" smtClean="0">
                <a:latin typeface="Open Sans"/>
                <a:ea typeface="Open Sans"/>
                <a:cs typeface="Open Sans"/>
              </a:rPr>
              <a:t>Recommendation 8</a:t>
            </a:r>
          </a:p>
        </p:txBody>
      </p:sp>
      <p:sp>
        <p:nvSpPr>
          <p:cNvPr id="73730" name="Rectangle 3"/>
          <p:cNvSpPr>
            <a:spLocks noGrp="1"/>
          </p:cNvSpPr>
          <p:nvPr>
            <p:ph type="body" idx="4294967295"/>
          </p:nvPr>
        </p:nvSpPr>
        <p:spPr/>
        <p:txBody>
          <a:bodyPr/>
          <a:lstStyle/>
          <a:p>
            <a:pPr marL="495300" indent="-495300">
              <a:lnSpc>
                <a:spcPct val="100000"/>
              </a:lnSpc>
              <a:buFont typeface="Arial" charset="0"/>
              <a:buNone/>
            </a:pPr>
            <a:r>
              <a:rPr lang="en-US" sz="2400" b="0" smtClean="0">
                <a:latin typeface="Open Sans"/>
                <a:ea typeface="Open Sans"/>
                <a:cs typeface="Open Sans"/>
              </a:rPr>
              <a:t>8.   </a:t>
            </a:r>
            <a:r>
              <a:rPr lang="en-US" sz="2400" smtClean="0">
                <a:latin typeface="Open Sans"/>
                <a:ea typeface="Open Sans"/>
                <a:cs typeface="Open Sans"/>
              </a:rPr>
              <a:t>Adolescents with type 1 diabetes </a:t>
            </a:r>
            <a:r>
              <a:rPr lang="en-US" sz="2400" b="0" smtClean="0">
                <a:latin typeface="Open Sans"/>
                <a:ea typeface="Open Sans"/>
                <a:cs typeface="Open Sans"/>
              </a:rPr>
              <a:t>should be </a:t>
            </a:r>
            <a:r>
              <a:rPr lang="en-US" sz="2400" smtClean="0">
                <a:latin typeface="Open Sans"/>
                <a:ea typeface="Open Sans"/>
                <a:cs typeface="Open Sans"/>
              </a:rPr>
              <a:t>regularly screened </a:t>
            </a:r>
            <a:r>
              <a:rPr lang="en-US" sz="2400" b="0" smtClean="0">
                <a:latin typeface="Open Sans"/>
                <a:ea typeface="Open Sans"/>
                <a:cs typeface="Open Sans"/>
              </a:rPr>
              <a:t>using non-judgmental questions about </a:t>
            </a:r>
            <a:r>
              <a:rPr lang="en-US" sz="2400" smtClean="0">
                <a:latin typeface="Open Sans"/>
                <a:ea typeface="Open Sans"/>
                <a:cs typeface="Open Sans"/>
              </a:rPr>
              <a:t>weight and body image </a:t>
            </a:r>
            <a:r>
              <a:rPr lang="en-US" sz="2400" b="0" smtClean="0">
                <a:latin typeface="Open Sans"/>
                <a:ea typeface="Open Sans"/>
                <a:cs typeface="Open Sans"/>
              </a:rPr>
              <a:t>concerns, </a:t>
            </a:r>
            <a:r>
              <a:rPr lang="en-US" sz="2400" smtClean="0">
                <a:latin typeface="Open Sans"/>
                <a:ea typeface="Open Sans"/>
                <a:cs typeface="Open Sans"/>
              </a:rPr>
              <a:t>dieting</a:t>
            </a:r>
            <a:r>
              <a:rPr lang="en-US" sz="2400" b="0" smtClean="0">
                <a:latin typeface="Open Sans"/>
                <a:ea typeface="Open Sans"/>
                <a:cs typeface="Open Sans"/>
              </a:rPr>
              <a:t>, </a:t>
            </a:r>
            <a:r>
              <a:rPr lang="en-US" sz="2400" smtClean="0">
                <a:latin typeface="Open Sans"/>
                <a:ea typeface="Open Sans"/>
                <a:cs typeface="Open Sans"/>
              </a:rPr>
              <a:t>binge eating </a:t>
            </a:r>
            <a:r>
              <a:rPr lang="en-US" sz="2400" b="0" smtClean="0">
                <a:latin typeface="Open Sans"/>
                <a:ea typeface="Open Sans"/>
                <a:cs typeface="Open Sans"/>
              </a:rPr>
              <a:t>and </a:t>
            </a:r>
            <a:r>
              <a:rPr lang="en-US" sz="2400" smtClean="0">
                <a:latin typeface="Open Sans"/>
                <a:ea typeface="Open Sans"/>
                <a:cs typeface="Open Sans"/>
              </a:rPr>
              <a:t>insulin omission </a:t>
            </a:r>
            <a:r>
              <a:rPr lang="en-US" sz="2400" b="0" smtClean="0">
                <a:latin typeface="Open Sans"/>
                <a:ea typeface="Open Sans"/>
                <a:cs typeface="Open Sans"/>
              </a:rPr>
              <a:t>for weight loss </a:t>
            </a:r>
            <a:r>
              <a:rPr lang="en-US" sz="2000" b="0" smtClean="0">
                <a:latin typeface="Open Sans"/>
                <a:ea typeface="Open Sans"/>
                <a:cs typeface="Open Sans"/>
              </a:rPr>
              <a:t>[Grade D, Level 2]</a:t>
            </a:r>
          </a:p>
        </p:txBody>
      </p:sp>
      <p:sp>
        <p:nvSpPr>
          <p:cNvPr id="7373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MS PGothic" pitchFamily="34" charset="-128"/>
              </a:rPr>
              <a:t>2018</a:t>
            </a:r>
          </a:p>
        </p:txBody>
      </p:sp>
      <p:sp>
        <p:nvSpPr>
          <p:cNvPr id="73732"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idx="4294967295"/>
          </p:nvPr>
        </p:nvSpPr>
        <p:spPr/>
        <p:txBody>
          <a:bodyPr/>
          <a:lstStyle/>
          <a:p>
            <a:pPr eaLnBrk="1" hangingPunct="1"/>
            <a:r>
              <a:rPr lang="en-CA" altLang="en-US" smtClean="0">
                <a:latin typeface="Open Sans"/>
                <a:ea typeface="Open Sans"/>
                <a:cs typeface="Open Sans"/>
              </a:rPr>
              <a:t>Key Messages</a:t>
            </a:r>
          </a:p>
        </p:txBody>
      </p:sp>
      <p:sp>
        <p:nvSpPr>
          <p:cNvPr id="74754" name="Content Placeholder 2"/>
          <p:cNvSpPr>
            <a:spLocks noGrp="1"/>
          </p:cNvSpPr>
          <p:nvPr>
            <p:ph type="body" idx="4294967295"/>
          </p:nvPr>
        </p:nvSpPr>
        <p:spPr/>
        <p:txBody>
          <a:bodyPr/>
          <a:lstStyle/>
          <a:p>
            <a:pPr>
              <a:lnSpc>
                <a:spcPct val="100000"/>
              </a:lnSpc>
            </a:pPr>
            <a:r>
              <a:rPr lang="en-US" altLang="en-US" sz="2400" b="0" smtClean="0">
                <a:latin typeface="Open Sans"/>
                <a:ea typeface="Open Sans"/>
                <a:cs typeface="Open Sans"/>
              </a:rPr>
              <a:t>The experience of living with diabetes is often associated with concerns specific to the illness and can cause conditions such as </a:t>
            </a:r>
            <a:r>
              <a:rPr lang="en-US" altLang="en-US" sz="2400" smtClean="0">
                <a:latin typeface="Open Sans"/>
                <a:ea typeface="Open Sans"/>
                <a:cs typeface="Open Sans"/>
              </a:rPr>
              <a:t>diabetes distress</a:t>
            </a:r>
            <a:r>
              <a:rPr lang="en-US" altLang="en-US" sz="2400" b="0" smtClean="0">
                <a:latin typeface="Open Sans"/>
                <a:ea typeface="Open Sans"/>
                <a:cs typeface="Open Sans"/>
              </a:rPr>
              <a:t>, </a:t>
            </a:r>
            <a:r>
              <a:rPr lang="en-US" altLang="en-US" sz="2400" smtClean="0">
                <a:latin typeface="Open Sans"/>
                <a:ea typeface="Open Sans"/>
                <a:cs typeface="Open Sans"/>
              </a:rPr>
              <a:t>psychological insulin resistance</a:t>
            </a:r>
            <a:r>
              <a:rPr lang="en-US" altLang="en-US" sz="2400" b="0" smtClean="0">
                <a:latin typeface="Open Sans"/>
                <a:ea typeface="Open Sans"/>
                <a:cs typeface="Open Sans"/>
              </a:rPr>
              <a:t> and the persistent </a:t>
            </a:r>
            <a:r>
              <a:rPr lang="en-US" altLang="en-US" sz="2400" smtClean="0">
                <a:latin typeface="Open Sans"/>
                <a:ea typeface="Open Sans"/>
                <a:cs typeface="Open Sans"/>
              </a:rPr>
              <a:t>fear of hypoglycemic episodes</a:t>
            </a:r>
          </a:p>
          <a:p>
            <a:pPr>
              <a:lnSpc>
                <a:spcPct val="100000"/>
              </a:lnSpc>
            </a:pPr>
            <a:r>
              <a:rPr lang="en-US" sz="2400" b="0" smtClean="0">
                <a:latin typeface="Open Sans"/>
                <a:ea typeface="Open Sans"/>
                <a:cs typeface="Open Sans"/>
              </a:rPr>
              <a:t>People living with diabetes and </a:t>
            </a:r>
            <a:r>
              <a:rPr lang="en-US" sz="2400" smtClean="0">
                <a:latin typeface="Open Sans"/>
                <a:ea typeface="Open Sans"/>
                <a:cs typeface="Open Sans"/>
              </a:rPr>
              <a:t>depressive disorde</a:t>
            </a:r>
            <a:r>
              <a:rPr lang="en-US" sz="2400" b="0" smtClean="0">
                <a:latin typeface="Open Sans"/>
                <a:ea typeface="Open Sans"/>
                <a:cs typeface="Open Sans"/>
              </a:rPr>
              <a:t>rs are at increased risk for </a:t>
            </a:r>
            <a:r>
              <a:rPr lang="en-US" sz="2400" smtClean="0">
                <a:latin typeface="Open Sans"/>
                <a:ea typeface="Open Sans"/>
                <a:cs typeface="Open Sans"/>
              </a:rPr>
              <a:t>earlier all cause mortality </a:t>
            </a:r>
            <a:r>
              <a:rPr lang="en-US" sz="2400" b="0" smtClean="0">
                <a:latin typeface="Open Sans"/>
                <a:ea typeface="Open Sans"/>
                <a:cs typeface="Open Sans"/>
              </a:rPr>
              <a:t>compared to people living with diabetes without a history of depression</a:t>
            </a:r>
          </a:p>
        </p:txBody>
      </p:sp>
      <p:sp>
        <p:nvSpPr>
          <p:cNvPr id="74755"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p:cNvSpPr>
          <p:nvPr>
            <p:ph type="title" idx="4294967295"/>
          </p:nvPr>
        </p:nvSpPr>
        <p:spPr/>
        <p:txBody>
          <a:bodyPr/>
          <a:lstStyle/>
          <a:p>
            <a:r>
              <a:rPr lang="en-US" smtClean="0">
                <a:latin typeface="Open Sans"/>
                <a:ea typeface="Open Sans"/>
                <a:cs typeface="Open Sans"/>
              </a:rPr>
              <a:t>Key Messages</a:t>
            </a:r>
          </a:p>
        </p:txBody>
      </p:sp>
      <p:sp>
        <p:nvSpPr>
          <p:cNvPr id="75778" name="Rectangle 3"/>
          <p:cNvSpPr>
            <a:spLocks noGrp="1"/>
          </p:cNvSpPr>
          <p:nvPr>
            <p:ph type="body" idx="4294967295"/>
          </p:nvPr>
        </p:nvSpPr>
        <p:spPr>
          <a:xfrm>
            <a:off x="628650" y="1690688"/>
            <a:ext cx="7886700" cy="4329112"/>
          </a:xfrm>
        </p:spPr>
        <p:txBody>
          <a:bodyPr/>
          <a:lstStyle/>
          <a:p>
            <a:pPr>
              <a:lnSpc>
                <a:spcPct val="100000"/>
              </a:lnSpc>
            </a:pPr>
            <a:r>
              <a:rPr lang="en-US" sz="2400" b="0" smtClean="0">
                <a:latin typeface="Open Sans"/>
                <a:ea typeface="Open Sans"/>
                <a:cs typeface="Open Sans"/>
              </a:rPr>
              <a:t>All individuals with diabetes should be </a:t>
            </a:r>
            <a:r>
              <a:rPr lang="en-US" sz="2400" smtClean="0">
                <a:latin typeface="Open Sans"/>
                <a:ea typeface="Open Sans"/>
                <a:cs typeface="Open Sans"/>
              </a:rPr>
              <a:t>regularly screened</a:t>
            </a:r>
            <a:r>
              <a:rPr lang="en-US" sz="2400" b="0" smtClean="0">
                <a:latin typeface="Open Sans"/>
                <a:ea typeface="Open Sans"/>
                <a:cs typeface="Open Sans"/>
              </a:rPr>
              <a:t> for the presence of diabetes distress, as well as symptoms of common psychiatric disorders</a:t>
            </a:r>
          </a:p>
          <a:p>
            <a:pPr>
              <a:lnSpc>
                <a:spcPct val="100000"/>
              </a:lnSpc>
            </a:pPr>
            <a:endParaRPr lang="en-US" sz="800" b="0" smtClean="0">
              <a:latin typeface="Open Sans"/>
              <a:ea typeface="Open Sans"/>
              <a:cs typeface="Open Sans"/>
            </a:endParaRPr>
          </a:p>
          <a:p>
            <a:pPr>
              <a:lnSpc>
                <a:spcPct val="100000"/>
              </a:lnSpc>
            </a:pPr>
            <a:r>
              <a:rPr lang="en-US" sz="2400" b="0" smtClean="0">
                <a:latin typeface="Open Sans"/>
                <a:ea typeface="Open Sans"/>
                <a:cs typeface="Open Sans"/>
              </a:rPr>
              <a:t>Compared to those with diabetes only, individuals with </a:t>
            </a:r>
            <a:r>
              <a:rPr lang="en-US" sz="2400" smtClean="0">
                <a:latin typeface="Open Sans"/>
                <a:ea typeface="Open Sans"/>
                <a:cs typeface="Open Sans"/>
              </a:rPr>
              <a:t>diabetes and mental health concerns</a:t>
            </a:r>
            <a:r>
              <a:rPr lang="en-US" sz="2400" b="0" smtClean="0">
                <a:latin typeface="Open Sans"/>
                <a:ea typeface="Open Sans"/>
                <a:cs typeface="Open Sans"/>
              </a:rPr>
              <a:t> have </a:t>
            </a:r>
            <a:r>
              <a:rPr lang="en-US" sz="2400" smtClean="0">
                <a:latin typeface="Open Sans"/>
                <a:ea typeface="Open Sans"/>
                <a:cs typeface="Open Sans"/>
              </a:rPr>
              <a:t>decreased</a:t>
            </a:r>
            <a:r>
              <a:rPr lang="en-US" sz="2400" b="0" smtClean="0">
                <a:latin typeface="Open Sans"/>
                <a:ea typeface="Open Sans"/>
                <a:cs typeface="Open Sans"/>
              </a:rPr>
              <a:t> participation in </a:t>
            </a:r>
            <a:r>
              <a:rPr lang="en-US" sz="2400" smtClean="0">
                <a:latin typeface="Open Sans"/>
                <a:ea typeface="Open Sans"/>
                <a:cs typeface="Open Sans"/>
              </a:rPr>
              <a:t>diabetes self-care</a:t>
            </a:r>
            <a:r>
              <a:rPr lang="en-US" sz="2400" b="0" smtClean="0">
                <a:latin typeface="Open Sans"/>
                <a:ea typeface="Open Sans"/>
                <a:cs typeface="Open Sans"/>
              </a:rPr>
              <a:t>, a </a:t>
            </a:r>
            <a:r>
              <a:rPr lang="en-US" sz="2400" smtClean="0">
                <a:latin typeface="Open Sans"/>
                <a:ea typeface="Open Sans"/>
                <a:cs typeface="Open Sans"/>
              </a:rPr>
              <a:t>decreased quality of life</a:t>
            </a:r>
            <a:r>
              <a:rPr lang="en-US" sz="2400" b="0" smtClean="0">
                <a:latin typeface="Open Sans"/>
                <a:ea typeface="Open Sans"/>
                <a:cs typeface="Open Sans"/>
              </a:rPr>
              <a:t>, </a:t>
            </a:r>
            <a:r>
              <a:rPr lang="en-US" sz="2400" smtClean="0">
                <a:latin typeface="Open Sans"/>
                <a:ea typeface="Open Sans"/>
                <a:cs typeface="Open Sans"/>
              </a:rPr>
              <a:t>increased functional impairment</a:t>
            </a:r>
            <a:r>
              <a:rPr lang="en-US" sz="2400" b="0" smtClean="0">
                <a:latin typeface="Open Sans"/>
                <a:ea typeface="Open Sans"/>
                <a:cs typeface="Open Sans"/>
              </a:rPr>
              <a:t>, </a:t>
            </a:r>
            <a:r>
              <a:rPr lang="en-US" sz="2400" smtClean="0">
                <a:latin typeface="Open Sans"/>
                <a:ea typeface="Open Sans"/>
                <a:cs typeface="Open Sans"/>
              </a:rPr>
              <a:t>increased risk of complications </a:t>
            </a:r>
            <a:r>
              <a:rPr lang="en-US" sz="2400" b="0" smtClean="0">
                <a:latin typeface="Open Sans"/>
                <a:ea typeface="Open Sans"/>
                <a:cs typeface="Open Sans"/>
              </a:rPr>
              <a:t>associated with diabetes, and </a:t>
            </a:r>
            <a:r>
              <a:rPr lang="en-US" sz="2400" smtClean="0">
                <a:latin typeface="Open Sans"/>
                <a:ea typeface="Open Sans"/>
                <a:cs typeface="Open Sans"/>
              </a:rPr>
              <a:t>increased health care costs</a:t>
            </a:r>
          </a:p>
          <a:p>
            <a:pPr>
              <a:lnSpc>
                <a:spcPct val="100000"/>
              </a:lnSpc>
            </a:pPr>
            <a:endParaRPr lang="en-US" sz="2400" b="0" smtClean="0">
              <a:latin typeface="Open Sans"/>
              <a:ea typeface="Open Sans"/>
              <a:cs typeface="Open Sans"/>
            </a:endParaRPr>
          </a:p>
        </p:txBody>
      </p:sp>
      <p:sp>
        <p:nvSpPr>
          <p:cNvPr id="7577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p:cNvSpPr>
          <p:nvPr>
            <p:ph type="title" idx="4294967295"/>
          </p:nvPr>
        </p:nvSpPr>
        <p:spPr/>
        <p:txBody>
          <a:bodyPr/>
          <a:lstStyle/>
          <a:p>
            <a:r>
              <a:rPr lang="en-US" smtClean="0">
                <a:latin typeface="Open Sans"/>
                <a:ea typeface="Open Sans"/>
                <a:cs typeface="Open Sans"/>
              </a:rPr>
              <a:t>Key Messages</a:t>
            </a:r>
          </a:p>
        </p:txBody>
      </p:sp>
      <p:sp>
        <p:nvSpPr>
          <p:cNvPr id="76802" name="Rectangle 3"/>
          <p:cNvSpPr>
            <a:spLocks noGrp="1"/>
          </p:cNvSpPr>
          <p:nvPr>
            <p:ph type="body" idx="4294967295"/>
          </p:nvPr>
        </p:nvSpPr>
        <p:spPr>
          <a:xfrm>
            <a:off x="628650" y="1500188"/>
            <a:ext cx="7886700" cy="4329112"/>
          </a:xfrm>
        </p:spPr>
        <p:txBody>
          <a:bodyPr/>
          <a:lstStyle/>
          <a:p>
            <a:pPr>
              <a:lnSpc>
                <a:spcPct val="100000"/>
              </a:lnSpc>
              <a:spcBef>
                <a:spcPts val="900"/>
              </a:spcBef>
            </a:pPr>
            <a:r>
              <a:rPr lang="en-US" sz="2400" smtClean="0">
                <a:latin typeface="Open Sans"/>
                <a:ea typeface="Open Sans"/>
                <a:cs typeface="Open Sans"/>
              </a:rPr>
              <a:t>Cognitive behavioural therapy</a:t>
            </a:r>
            <a:r>
              <a:rPr lang="en-US" sz="2400" b="0" smtClean="0">
                <a:latin typeface="Open Sans"/>
                <a:ea typeface="Open Sans"/>
                <a:cs typeface="Open Sans"/>
              </a:rPr>
              <a:t>, </a:t>
            </a:r>
            <a:r>
              <a:rPr lang="en-US" sz="2400" smtClean="0">
                <a:latin typeface="Open Sans"/>
                <a:ea typeface="Open Sans"/>
                <a:cs typeface="Open Sans"/>
              </a:rPr>
              <a:t>patient-centered </a:t>
            </a:r>
            <a:r>
              <a:rPr lang="en-US" sz="2400" b="0" smtClean="0">
                <a:latin typeface="Open Sans"/>
                <a:ea typeface="Open Sans"/>
                <a:cs typeface="Open Sans"/>
              </a:rPr>
              <a:t>approaches (e.g. motivational interviewing), </a:t>
            </a:r>
            <a:r>
              <a:rPr lang="en-US" sz="2400" smtClean="0">
                <a:latin typeface="Open Sans"/>
                <a:ea typeface="Open Sans"/>
                <a:cs typeface="Open Sans"/>
              </a:rPr>
              <a:t>stress management</a:t>
            </a:r>
            <a:r>
              <a:rPr lang="en-US" sz="2400" b="0" smtClean="0">
                <a:latin typeface="Open Sans"/>
                <a:ea typeface="Open Sans"/>
                <a:cs typeface="Open Sans"/>
              </a:rPr>
              <a:t>, </a:t>
            </a:r>
            <a:r>
              <a:rPr lang="en-US" sz="2400" smtClean="0">
                <a:latin typeface="Open Sans"/>
                <a:ea typeface="Open Sans"/>
                <a:cs typeface="Open Sans"/>
              </a:rPr>
              <a:t>coping skills </a:t>
            </a:r>
            <a:r>
              <a:rPr lang="en-US" sz="2400" b="0" smtClean="0">
                <a:latin typeface="Open Sans"/>
                <a:ea typeface="Open Sans"/>
                <a:cs typeface="Open Sans"/>
              </a:rPr>
              <a:t>training, </a:t>
            </a:r>
            <a:r>
              <a:rPr lang="en-US" sz="2400" smtClean="0">
                <a:latin typeface="Open Sans"/>
                <a:ea typeface="Open Sans"/>
                <a:cs typeface="Open Sans"/>
              </a:rPr>
              <a:t>family therapy </a:t>
            </a:r>
            <a:r>
              <a:rPr lang="en-US" sz="2400" b="0" smtClean="0">
                <a:latin typeface="Open Sans"/>
                <a:ea typeface="Open Sans"/>
                <a:cs typeface="Open Sans"/>
              </a:rPr>
              <a:t>and </a:t>
            </a:r>
            <a:r>
              <a:rPr lang="en-US" sz="2400" smtClean="0">
                <a:latin typeface="Open Sans"/>
                <a:ea typeface="Open Sans"/>
                <a:cs typeface="Open Sans"/>
              </a:rPr>
              <a:t>collaborative case management </a:t>
            </a:r>
            <a:r>
              <a:rPr lang="en-US" sz="2400" b="0" smtClean="0">
                <a:latin typeface="Open Sans"/>
                <a:ea typeface="Open Sans"/>
                <a:cs typeface="Open Sans"/>
              </a:rPr>
              <a:t>should be incorporated into primary care</a:t>
            </a:r>
          </a:p>
          <a:p>
            <a:pPr>
              <a:lnSpc>
                <a:spcPct val="100000"/>
              </a:lnSpc>
              <a:spcBef>
                <a:spcPts val="900"/>
              </a:spcBef>
            </a:pPr>
            <a:endParaRPr lang="en-US" sz="800" b="0" smtClean="0">
              <a:latin typeface="Open Sans"/>
              <a:ea typeface="Open Sans"/>
              <a:cs typeface="Open Sans"/>
            </a:endParaRPr>
          </a:p>
          <a:p>
            <a:pPr>
              <a:lnSpc>
                <a:spcPct val="100000"/>
              </a:lnSpc>
              <a:spcBef>
                <a:spcPts val="900"/>
              </a:spcBef>
            </a:pPr>
            <a:r>
              <a:rPr lang="en-US" sz="2400" b="0" smtClean="0">
                <a:latin typeface="Open Sans"/>
                <a:ea typeface="Open Sans"/>
                <a:cs typeface="Open Sans"/>
              </a:rPr>
              <a:t>Self-management skills, educational interventions that </a:t>
            </a:r>
            <a:r>
              <a:rPr lang="en-US" sz="2400" smtClean="0">
                <a:latin typeface="Open Sans"/>
                <a:ea typeface="Open Sans"/>
                <a:cs typeface="Open Sans"/>
              </a:rPr>
              <a:t>facilitate</a:t>
            </a:r>
            <a:r>
              <a:rPr lang="en-US" sz="2400" b="0" smtClean="0">
                <a:latin typeface="Open Sans"/>
                <a:ea typeface="Open Sans"/>
                <a:cs typeface="Open Sans"/>
              </a:rPr>
              <a:t> </a:t>
            </a:r>
            <a:r>
              <a:rPr lang="en-US" sz="2400" smtClean="0">
                <a:latin typeface="Open Sans"/>
                <a:ea typeface="Open Sans"/>
                <a:cs typeface="Open Sans"/>
              </a:rPr>
              <a:t>adaptation to diabetes</a:t>
            </a:r>
            <a:r>
              <a:rPr lang="en-US" sz="2400" b="0" smtClean="0">
                <a:latin typeface="Open Sans"/>
                <a:ea typeface="Open Sans"/>
                <a:cs typeface="Open Sans"/>
              </a:rPr>
              <a:t>, </a:t>
            </a:r>
            <a:r>
              <a:rPr lang="en-US" sz="2400" smtClean="0">
                <a:latin typeface="Open Sans"/>
                <a:ea typeface="Open Sans"/>
                <a:cs typeface="Open Sans"/>
              </a:rPr>
              <a:t>addressing co-occurring mental health issues</a:t>
            </a:r>
            <a:r>
              <a:rPr lang="en-US" sz="2400" b="0" smtClean="0">
                <a:latin typeface="Open Sans"/>
                <a:ea typeface="Open Sans"/>
                <a:cs typeface="Open Sans"/>
              </a:rPr>
              <a:t>, </a:t>
            </a:r>
            <a:r>
              <a:rPr lang="en-US" sz="2400" smtClean="0">
                <a:latin typeface="Open Sans"/>
                <a:ea typeface="Open Sans"/>
                <a:cs typeface="Open Sans"/>
              </a:rPr>
              <a:t>reducing diabetes-related distress</a:t>
            </a:r>
            <a:r>
              <a:rPr lang="en-US" sz="2400" b="0" smtClean="0">
                <a:latin typeface="Open Sans"/>
                <a:ea typeface="Open Sans"/>
                <a:cs typeface="Open Sans"/>
              </a:rPr>
              <a:t>, </a:t>
            </a:r>
            <a:r>
              <a:rPr lang="en-US" sz="2400" smtClean="0">
                <a:latin typeface="Open Sans"/>
                <a:ea typeface="Open Sans"/>
                <a:cs typeface="Open Sans"/>
              </a:rPr>
              <a:t>fear of hypoglycemia</a:t>
            </a:r>
            <a:r>
              <a:rPr lang="en-US" sz="2400" b="0" smtClean="0">
                <a:latin typeface="Open Sans"/>
                <a:ea typeface="Open Sans"/>
                <a:cs typeface="Open Sans"/>
              </a:rPr>
              <a:t>, and </a:t>
            </a:r>
            <a:r>
              <a:rPr lang="en-US" sz="2400" smtClean="0">
                <a:latin typeface="Open Sans"/>
                <a:ea typeface="Open Sans"/>
                <a:cs typeface="Open Sans"/>
              </a:rPr>
              <a:t>psychological insulin resistance </a:t>
            </a:r>
            <a:r>
              <a:rPr lang="en-US" sz="2400" b="0" smtClean="0">
                <a:latin typeface="Open Sans"/>
                <a:ea typeface="Open Sans"/>
                <a:cs typeface="Open Sans"/>
              </a:rPr>
              <a:t>are all helpful in successfully managing diabetes</a:t>
            </a:r>
          </a:p>
          <a:p>
            <a:pPr>
              <a:lnSpc>
                <a:spcPct val="100000"/>
              </a:lnSpc>
            </a:pPr>
            <a:endParaRPr lang="en-US" sz="2400" b="0" smtClean="0">
              <a:latin typeface="Open Sans"/>
              <a:ea typeface="Open Sans"/>
              <a:cs typeface="Open Sans"/>
            </a:endParaRPr>
          </a:p>
        </p:txBody>
      </p:sp>
      <p:sp>
        <p:nvSpPr>
          <p:cNvPr id="7680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idx="4294967295"/>
          </p:nvPr>
        </p:nvSpPr>
        <p:spPr/>
        <p:txBody>
          <a:bodyPr/>
          <a:lstStyle/>
          <a:p>
            <a:r>
              <a:rPr lang="en-US" smtClean="0">
                <a:latin typeface="Open Sans"/>
                <a:ea typeface="Open Sans"/>
                <a:cs typeface="Open Sans"/>
              </a:rPr>
              <a:t>Key Messages</a:t>
            </a:r>
          </a:p>
        </p:txBody>
      </p:sp>
      <p:sp>
        <p:nvSpPr>
          <p:cNvPr id="77826" name="Rectangle 3"/>
          <p:cNvSpPr>
            <a:spLocks noGrp="1"/>
          </p:cNvSpPr>
          <p:nvPr>
            <p:ph type="body" idx="4294967295"/>
          </p:nvPr>
        </p:nvSpPr>
        <p:spPr/>
        <p:txBody>
          <a:bodyPr/>
          <a:lstStyle/>
          <a:p>
            <a:pPr>
              <a:lnSpc>
                <a:spcPct val="100000"/>
              </a:lnSpc>
              <a:spcBef>
                <a:spcPts val="900"/>
              </a:spcBef>
            </a:pPr>
            <a:r>
              <a:rPr lang="en-US" sz="2400" b="0" smtClean="0">
                <a:latin typeface="Open Sans"/>
                <a:ea typeface="Open Sans"/>
                <a:cs typeface="Open Sans"/>
              </a:rPr>
              <a:t>Individuals taking </a:t>
            </a:r>
            <a:r>
              <a:rPr lang="en-US" sz="2400" smtClean="0">
                <a:latin typeface="Open Sans"/>
                <a:ea typeface="Open Sans"/>
                <a:cs typeface="Open Sans"/>
              </a:rPr>
              <a:t>psychiatric medications</a:t>
            </a:r>
            <a:r>
              <a:rPr lang="en-US" sz="2400" b="0" smtClean="0">
                <a:latin typeface="Open Sans"/>
                <a:ea typeface="Open Sans"/>
                <a:cs typeface="Open Sans"/>
              </a:rPr>
              <a:t>, particularly (but not limited to) atypical antipsychotics, benefit from </a:t>
            </a:r>
            <a:r>
              <a:rPr lang="en-US" sz="2400" smtClean="0">
                <a:latin typeface="Open Sans"/>
                <a:ea typeface="Open Sans"/>
                <a:cs typeface="Open Sans"/>
              </a:rPr>
              <a:t>regular screening of metabolic parameters </a:t>
            </a:r>
            <a:r>
              <a:rPr lang="en-US" sz="2400" b="0" smtClean="0">
                <a:latin typeface="Open Sans"/>
                <a:ea typeface="Open Sans"/>
                <a:cs typeface="Open Sans"/>
              </a:rPr>
              <a:t>to identify glucose dysregulation, dyslipidemia, hypertension and weight gain throughout the course of the illness so that appropriate interventions can be instituted</a:t>
            </a:r>
          </a:p>
          <a:p>
            <a:pPr>
              <a:lnSpc>
                <a:spcPct val="100000"/>
              </a:lnSpc>
            </a:pPr>
            <a:endParaRPr lang="en-US" sz="2400" b="0" smtClean="0">
              <a:latin typeface="Open Sans"/>
              <a:ea typeface="Open Sans"/>
              <a:cs typeface="Open Sans"/>
            </a:endParaRPr>
          </a:p>
        </p:txBody>
      </p:sp>
      <p:sp>
        <p:nvSpPr>
          <p:cNvPr id="7782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pPr eaLnBrk="1" hangingPunct="1"/>
            <a:r>
              <a:rPr lang="en-CA" altLang="en-US" smtClean="0">
                <a:latin typeface="Open Sans"/>
                <a:ea typeface="Open Sans"/>
                <a:cs typeface="Open Sans"/>
              </a:rPr>
              <a:t>Key Changes</a:t>
            </a:r>
          </a:p>
        </p:txBody>
      </p:sp>
      <p:sp>
        <p:nvSpPr>
          <p:cNvPr id="41986" name="Content Placeholder 2"/>
          <p:cNvSpPr>
            <a:spLocks noGrp="1"/>
          </p:cNvSpPr>
          <p:nvPr>
            <p:ph type="body" idx="4294967295"/>
          </p:nvPr>
        </p:nvSpPr>
        <p:spPr>
          <a:xfrm>
            <a:off x="628650" y="1690688"/>
            <a:ext cx="7886700" cy="4551362"/>
          </a:xfrm>
        </p:spPr>
        <p:txBody>
          <a:bodyPr/>
          <a:lstStyle/>
          <a:p>
            <a:pPr>
              <a:buFont typeface="Arial" charset="0"/>
              <a:buNone/>
            </a:pPr>
            <a:r>
              <a:rPr lang="en-CA" altLang="ja-JP" sz="2400" b="0" smtClean="0">
                <a:latin typeface="Open Sans"/>
                <a:ea typeface="MS PGothic" pitchFamily="34" charset="-128"/>
                <a:cs typeface="Open Sans"/>
              </a:rPr>
              <a:t>Reinforcement of </a:t>
            </a:r>
          </a:p>
          <a:p>
            <a:pPr lvl="1"/>
            <a:r>
              <a:rPr lang="en-CA" altLang="ja-JP" sz="2400" smtClean="0">
                <a:latin typeface="Open Sans"/>
                <a:ea typeface="MS PGothic" pitchFamily="34" charset="-128"/>
                <a:cs typeface="Open Sans Light"/>
              </a:rPr>
              <a:t>the increased prevalence of diabetes with an expanding range of psychiatric disorders, including: major depressive disorder, bipolar and related disorders, schizophrenia spectrum and other psychotic disorders, anxiety disorders, sleep disorders, feeding and eating disorders, and stress- and trauma-related disorders</a:t>
            </a:r>
          </a:p>
          <a:p>
            <a:pPr lvl="1"/>
            <a:r>
              <a:rPr lang="en-CA" altLang="ja-JP" sz="2400" smtClean="0">
                <a:latin typeface="Open Sans"/>
                <a:ea typeface="MS PGothic" pitchFamily="34" charset="-128"/>
                <a:cs typeface="Open Sans Light"/>
              </a:rPr>
              <a:t>regular screening of metabolic parameters in individuals taking psychiatric medications, particularly (but not limited to) atypical antipsychotics</a:t>
            </a:r>
          </a:p>
        </p:txBody>
      </p:sp>
      <p:sp>
        <p:nvSpPr>
          <p:cNvPr id="4198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MS PGothic" pitchFamily="34" charset="-128"/>
              </a:rPr>
              <a:t>2018</a:t>
            </a:r>
          </a:p>
        </p:txBody>
      </p:sp>
      <p:sp>
        <p:nvSpPr>
          <p:cNvPr id="41988"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idx="4294967295"/>
          </p:nvPr>
        </p:nvSpPr>
        <p:spPr>
          <a:xfrm>
            <a:off x="628650" y="709613"/>
            <a:ext cx="7886700" cy="1325562"/>
          </a:xfrm>
        </p:spPr>
        <p:txBody>
          <a:bodyPr/>
          <a:lstStyle/>
          <a:p>
            <a:r>
              <a:rPr lang="en-US" sz="3600" smtClean="0">
                <a:latin typeface="Open Sans"/>
                <a:ea typeface="Open Sans"/>
                <a:cs typeface="Open Sans"/>
              </a:rPr>
              <a:t>Key Messages for People with Diabetes</a:t>
            </a:r>
            <a:endParaRPr lang="en-CA" sz="3600" smtClean="0">
              <a:latin typeface="Open Sans"/>
              <a:ea typeface="Open Sans"/>
              <a:cs typeface="Open Sans"/>
            </a:endParaRPr>
          </a:p>
        </p:txBody>
      </p:sp>
      <p:sp>
        <p:nvSpPr>
          <p:cNvPr id="78850" name="Rectangle 3"/>
          <p:cNvSpPr>
            <a:spLocks noGrp="1"/>
          </p:cNvSpPr>
          <p:nvPr>
            <p:ph type="body" idx="4294967295"/>
          </p:nvPr>
        </p:nvSpPr>
        <p:spPr>
          <a:xfrm>
            <a:off x="628650" y="2259013"/>
            <a:ext cx="8064500" cy="2941637"/>
          </a:xfrm>
        </p:spPr>
        <p:txBody>
          <a:bodyPr/>
          <a:lstStyle/>
          <a:p>
            <a:pPr>
              <a:lnSpc>
                <a:spcPct val="100000"/>
              </a:lnSpc>
            </a:pPr>
            <a:r>
              <a:rPr lang="en-US" sz="2400" b="0" smtClean="0">
                <a:latin typeface="Open Sans"/>
                <a:ea typeface="Open Sans"/>
                <a:cs typeface="Open Sans"/>
              </a:rPr>
              <a:t>Living with diabetes can be burdensome and anxiety provoking, with constant care demands taking a psychological toll. As a result, many people experience distress, decreased mood and disabling levels of anxiety. Diabetes is often associated with a significant emotional burden, distress over the self-care regimen and stress in relationships (with family and friends as well as with health-care providers)</a:t>
            </a:r>
            <a:endParaRPr lang="en-CA" sz="2400" b="0" smtClean="0">
              <a:latin typeface="Open Sans"/>
              <a:ea typeface="Open Sans"/>
              <a:cs typeface="Open Sans"/>
            </a:endParaRPr>
          </a:p>
        </p:txBody>
      </p:sp>
      <p:sp>
        <p:nvSpPr>
          <p:cNvPr id="78851"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p:cNvSpPr>
          <p:nvPr>
            <p:ph type="title" idx="4294967295"/>
          </p:nvPr>
        </p:nvSpPr>
        <p:spPr>
          <a:xfrm>
            <a:off x="628650" y="498475"/>
            <a:ext cx="7886700" cy="1325563"/>
          </a:xfrm>
        </p:spPr>
        <p:txBody>
          <a:bodyPr/>
          <a:lstStyle/>
          <a:p>
            <a:r>
              <a:rPr lang="en-US" sz="3600" smtClean="0">
                <a:latin typeface="Open Sans"/>
                <a:ea typeface="Open Sans"/>
                <a:cs typeface="Open Sans"/>
              </a:rPr>
              <a:t>Key Messages for People with Diabetes</a:t>
            </a:r>
            <a:endParaRPr lang="en-CA" sz="3600" smtClean="0">
              <a:latin typeface="Open Sans"/>
              <a:ea typeface="Open Sans"/>
              <a:cs typeface="Open Sans"/>
            </a:endParaRPr>
          </a:p>
        </p:txBody>
      </p:sp>
      <p:sp>
        <p:nvSpPr>
          <p:cNvPr id="79874" name="Rectangle 3"/>
          <p:cNvSpPr>
            <a:spLocks noGrp="1"/>
          </p:cNvSpPr>
          <p:nvPr>
            <p:ph type="body" idx="4294967295"/>
          </p:nvPr>
        </p:nvSpPr>
        <p:spPr>
          <a:xfrm>
            <a:off x="628650" y="1825625"/>
            <a:ext cx="8064500" cy="4157663"/>
          </a:xfrm>
        </p:spPr>
        <p:txBody>
          <a:bodyPr/>
          <a:lstStyle/>
          <a:p>
            <a:pPr>
              <a:lnSpc>
                <a:spcPct val="100000"/>
              </a:lnSpc>
            </a:pPr>
            <a:r>
              <a:rPr lang="en-US" sz="2400" b="0" smtClean="0">
                <a:latin typeface="Open Sans"/>
                <a:ea typeface="Open Sans"/>
                <a:cs typeface="Open Sans"/>
              </a:rPr>
              <a:t>It is important to acknowledge your emotional responses and talk to your friends, family and members of your diabetes healthcare team about how you are feeling. Your team can help you to learn effective coping skills and direct you to support services that can make a difference for you</a:t>
            </a:r>
          </a:p>
          <a:p>
            <a:pPr>
              <a:lnSpc>
                <a:spcPct val="100000"/>
              </a:lnSpc>
            </a:pPr>
            <a:r>
              <a:rPr lang="en-US" sz="2400" b="0" smtClean="0">
                <a:latin typeface="Open Sans"/>
                <a:ea typeface="Open Sans"/>
                <a:cs typeface="Open Sans"/>
              </a:rPr>
              <a:t>Mood and anxiety disorders are particularly common in people with diabetes. Eating, sleeping and stress-related disorders are also common. Speak to your health-care providers about any concerns you have if you think you may be developing any of these problems</a:t>
            </a:r>
          </a:p>
          <a:p>
            <a:pPr>
              <a:lnSpc>
                <a:spcPct val="100000"/>
              </a:lnSpc>
            </a:pPr>
            <a:endParaRPr lang="en-CA" sz="2400" b="0" smtClean="0">
              <a:latin typeface="Open Sans"/>
              <a:ea typeface="Open Sans"/>
              <a:cs typeface="Open Sans"/>
            </a:endParaRPr>
          </a:p>
        </p:txBody>
      </p:sp>
      <p:sp>
        <p:nvSpPr>
          <p:cNvPr id="79875"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idx="4294967295"/>
          </p:nvPr>
        </p:nvSpPr>
        <p:spPr>
          <a:xfrm>
            <a:off x="628650" y="709613"/>
            <a:ext cx="7886700" cy="1325562"/>
          </a:xfrm>
        </p:spPr>
        <p:txBody>
          <a:bodyPr/>
          <a:lstStyle/>
          <a:p>
            <a:r>
              <a:rPr lang="en-US" sz="3600" smtClean="0">
                <a:latin typeface="Open Sans"/>
                <a:ea typeface="Open Sans"/>
                <a:cs typeface="Open Sans"/>
              </a:rPr>
              <a:t>Key Messages for People with Diabetes</a:t>
            </a:r>
          </a:p>
        </p:txBody>
      </p:sp>
      <p:sp>
        <p:nvSpPr>
          <p:cNvPr id="80898" name="Rectangle 3"/>
          <p:cNvSpPr>
            <a:spLocks noGrp="1"/>
          </p:cNvSpPr>
          <p:nvPr>
            <p:ph type="body" idx="4294967295"/>
          </p:nvPr>
        </p:nvSpPr>
        <p:spPr>
          <a:xfrm>
            <a:off x="628650" y="2160588"/>
            <a:ext cx="7886700" cy="2981325"/>
          </a:xfrm>
        </p:spPr>
        <p:txBody>
          <a:bodyPr/>
          <a:lstStyle/>
          <a:p>
            <a:pPr>
              <a:lnSpc>
                <a:spcPct val="100000"/>
              </a:lnSpc>
            </a:pPr>
            <a:r>
              <a:rPr lang="en-US" sz="2400" b="0" smtClean="0">
                <a:latin typeface="Open Sans"/>
                <a:ea typeface="Open Sans"/>
                <a:cs typeface="Open Sans"/>
              </a:rPr>
              <a:t>Mental health disorders can affect your ability to cope with and care for your diabetes. It is just as important to look after your mental health as it is your physical health!</a:t>
            </a:r>
          </a:p>
          <a:p>
            <a:pPr>
              <a:lnSpc>
                <a:spcPct val="100000"/>
              </a:lnSpc>
            </a:pPr>
            <a:endParaRPr lang="en-US" sz="800" b="0" smtClean="0">
              <a:latin typeface="Open Sans"/>
              <a:ea typeface="Open Sans"/>
              <a:cs typeface="Open Sans"/>
            </a:endParaRPr>
          </a:p>
          <a:p>
            <a:pPr>
              <a:lnSpc>
                <a:spcPct val="100000"/>
              </a:lnSpc>
            </a:pPr>
            <a:r>
              <a:rPr lang="en-US" sz="2400" b="0" smtClean="0">
                <a:latin typeface="Open Sans"/>
                <a:ea typeface="Open Sans"/>
                <a:cs typeface="Open Sans"/>
              </a:rPr>
              <a:t>People diagnosed with serious mental illnesses, such as major depressive disorder, bipolar disorder and schizophrenia have a higher risk of developing Type 2 diabetes than the general population</a:t>
            </a:r>
          </a:p>
          <a:p>
            <a:pPr>
              <a:lnSpc>
                <a:spcPct val="100000"/>
              </a:lnSpc>
            </a:pPr>
            <a:endParaRPr lang="en-US" sz="2400" b="0" smtClean="0">
              <a:latin typeface="Open Sans"/>
              <a:ea typeface="Open Sans"/>
              <a:cs typeface="Open Sans"/>
            </a:endParaRPr>
          </a:p>
        </p:txBody>
      </p:sp>
      <p:sp>
        <p:nvSpPr>
          <p:cNvPr id="8089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4"/>
          <p:cNvSpPr>
            <a:spLocks noGrp="1"/>
          </p:cNvSpPr>
          <p:nvPr>
            <p:ph type="title"/>
          </p:nvPr>
        </p:nvSpPr>
        <p:spPr>
          <a:xfrm>
            <a:off x="666750" y="147638"/>
            <a:ext cx="7886700" cy="1325562"/>
          </a:xfrm>
        </p:spPr>
        <p:txBody>
          <a:bodyPr/>
          <a:lstStyle/>
          <a:p>
            <a:pPr algn="ctr"/>
            <a:r>
              <a:rPr lang="en-US" sz="3600" b="0" smtClean="0">
                <a:latin typeface="Open Sans"/>
                <a:ea typeface="Open Sans"/>
                <a:cs typeface="Open Sans"/>
              </a:rPr>
              <a:t>Visit </a:t>
            </a:r>
            <a:r>
              <a:rPr lang="en-US" sz="3600" smtClean="0">
                <a:latin typeface="Open Sans"/>
                <a:ea typeface="Open Sans"/>
                <a:cs typeface="Open Sans"/>
              </a:rPr>
              <a:t>guidelines.diabetes.ca</a:t>
            </a:r>
            <a:r>
              <a:rPr lang="en-US" sz="3600" b="0" smtClean="0">
                <a:latin typeface="Open Sans"/>
                <a:ea typeface="Open Sans"/>
                <a:cs typeface="Open Sans"/>
              </a:rPr>
              <a:t> </a:t>
            </a:r>
            <a:br>
              <a:rPr lang="en-US" sz="3600" b="0" smtClean="0">
                <a:latin typeface="Open Sans"/>
                <a:ea typeface="Open Sans"/>
                <a:cs typeface="Open Sans"/>
              </a:rPr>
            </a:br>
            <a:endParaRPr lang="en-US" sz="3600" b="0" smtClean="0">
              <a:latin typeface="Open Sans"/>
              <a:ea typeface="Open Sans"/>
              <a:cs typeface="Open Sans"/>
            </a:endParaRPr>
          </a:p>
        </p:txBody>
      </p:sp>
      <p:pic>
        <p:nvPicPr>
          <p:cNvPr id="81922"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xfrm>
            <a:off x="641350" y="0"/>
            <a:ext cx="7886700" cy="1325563"/>
          </a:xfrm>
        </p:spPr>
        <p:txBody>
          <a:bodyPr/>
          <a:lstStyle/>
          <a:p>
            <a:pPr algn="ctr"/>
            <a:r>
              <a:rPr lang="en-US" smtClean="0">
                <a:latin typeface="Open Sans"/>
                <a:ea typeface="Open Sans"/>
                <a:cs typeface="Open Sans"/>
              </a:rPr>
              <a:t>Or download the App</a:t>
            </a:r>
          </a:p>
        </p:txBody>
      </p:sp>
      <p:pic>
        <p:nvPicPr>
          <p:cNvPr id="82946"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82947"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idx="4294967295"/>
          </p:nvPr>
        </p:nvSpPr>
        <p:spPr/>
        <p:txBody>
          <a:bodyPr/>
          <a:lstStyle/>
          <a:p>
            <a:r>
              <a:rPr lang="en-US" smtClean="0"/>
              <a:t>Diabetes Canada Clinical Practice Guidelines</a:t>
            </a:r>
          </a:p>
        </p:txBody>
      </p:sp>
      <p:sp>
        <p:nvSpPr>
          <p:cNvPr id="83970" name="Content Placeholder 2"/>
          <p:cNvSpPr>
            <a:spLocks noGrp="1"/>
          </p:cNvSpPr>
          <p:nvPr>
            <p:ph idx="4294967295"/>
          </p:nvPr>
        </p:nvSpPr>
        <p:spPr/>
        <p:txBody>
          <a:bodyPr/>
          <a:lstStyle/>
          <a:p>
            <a:pPr marL="0" indent="0">
              <a:buFont typeface="Arial" charset="0"/>
              <a:buNone/>
            </a:pPr>
            <a:endParaRPr lang="en-US" smtClean="0">
              <a:hlinkClick r:id="rId2"/>
            </a:endParaRPr>
          </a:p>
          <a:p>
            <a:pPr marL="0" indent="0">
              <a:buFont typeface="Arial" charset="0"/>
              <a:buNone/>
            </a:pPr>
            <a:r>
              <a:rPr lang="en-US" smtClean="0">
                <a:solidFill>
                  <a:srgbClr val="C00000"/>
                </a:solidFill>
                <a:hlinkClick r:id="rId2"/>
              </a:rPr>
              <a:t>http://guidelines.diabetes.ca</a:t>
            </a:r>
            <a:r>
              <a:rPr lang="en-US" smtClean="0">
                <a:solidFill>
                  <a:srgbClr val="C00000"/>
                </a:solidFill>
              </a:rPr>
              <a:t> </a:t>
            </a:r>
            <a:r>
              <a:rPr lang="en-US" smtClean="0">
                <a:solidFill>
                  <a:schemeClr val="accent1"/>
                </a:solidFill>
              </a:rPr>
              <a:t>– for health-care providers</a:t>
            </a:r>
          </a:p>
          <a:p>
            <a:pPr marL="0" indent="0">
              <a:buFont typeface="Arial" charset="0"/>
              <a:buNone/>
            </a:pPr>
            <a:endParaRPr lang="en-US" smtClean="0">
              <a:solidFill>
                <a:schemeClr val="accent1"/>
              </a:solidFill>
            </a:endParaRPr>
          </a:p>
          <a:p>
            <a:pPr marL="0" indent="0">
              <a:buFont typeface="Arial" charset="0"/>
              <a:buNone/>
            </a:pPr>
            <a:r>
              <a:rPr lang="en-US" smtClean="0"/>
              <a:t>1-800-BANTING (226-8464)</a:t>
            </a:r>
          </a:p>
          <a:p>
            <a:pPr marL="0" indent="0">
              <a:buFont typeface="Arial" charset="0"/>
              <a:buNone/>
            </a:pPr>
            <a:endParaRPr lang="en-US" smtClean="0"/>
          </a:p>
          <a:p>
            <a:pPr marL="0" indent="0">
              <a:buFont typeface="Arial" charset="0"/>
              <a:buNone/>
            </a:pPr>
            <a:r>
              <a:rPr lang="en-US" smtClean="0">
                <a:hlinkClick r:id="rId3"/>
              </a:rPr>
              <a:t>http://diabetes.ca </a:t>
            </a:r>
            <a:r>
              <a:rPr lang="en-US" smtClean="0">
                <a:solidFill>
                  <a:schemeClr val="accent1"/>
                </a:solidFill>
              </a:rPr>
              <a:t>– for people with diabetes</a:t>
            </a:r>
          </a:p>
          <a:p>
            <a:pPr marL="0" indent="0">
              <a:buFont typeface="Arial" charset="0"/>
              <a:buNone/>
            </a:pPr>
            <a:endParaRPr lang="en-US" smtClean="0">
              <a:solidFill>
                <a:schemeClr val="accent1"/>
              </a:solidFill>
            </a:endParaRPr>
          </a:p>
          <a:p>
            <a:pPr marL="0" indent="0"/>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2600" y="457200"/>
            <a:ext cx="5638800" cy="3962400"/>
          </a:xfrm>
          <a:prstGeom prst="rect">
            <a:avLst/>
          </a:prstGeom>
          <a:noFill/>
        </p:spPr>
        <p:txBody>
          <a:bodyPr>
            <a:prstTxWarp prst="textArchUpPour">
              <a:avLst>
                <a:gd name="adj1" fmla="val 12198159"/>
                <a:gd name="adj2" fmla="val 55593"/>
              </a:avLst>
            </a:prstTxWarp>
            <a:spAutoFit/>
          </a:bodyPr>
          <a:lstStyle/>
          <a:p>
            <a:pPr>
              <a:defRPr/>
            </a:pPr>
            <a:r>
              <a:rPr lang="en-CA" sz="3600" b="1" dirty="0">
                <a:latin typeface="Arial" pitchFamily="34" charset="0"/>
                <a:cs typeface="Arial" pitchFamily="34" charset="0"/>
              </a:rPr>
              <a:t>DIABETES</a:t>
            </a:r>
          </a:p>
        </p:txBody>
      </p:sp>
      <p:sp>
        <p:nvSpPr>
          <p:cNvPr id="6" name="TextBox 5"/>
          <p:cNvSpPr txBox="1"/>
          <p:nvPr/>
        </p:nvSpPr>
        <p:spPr>
          <a:xfrm>
            <a:off x="1447800" y="1524000"/>
            <a:ext cx="6248400" cy="4686300"/>
          </a:xfrm>
          <a:prstGeom prst="rect">
            <a:avLst/>
          </a:prstGeom>
          <a:noFill/>
        </p:spPr>
        <p:txBody>
          <a:bodyPr>
            <a:prstTxWarp prst="textArchDownPour">
              <a:avLst>
                <a:gd name="adj1" fmla="val 1960827"/>
                <a:gd name="adj2" fmla="val 55057"/>
              </a:avLst>
            </a:prstTxWarp>
            <a:spAutoFit/>
          </a:bodyPr>
          <a:lstStyle/>
          <a:p>
            <a:pPr algn="ctr">
              <a:defRPr/>
            </a:pPr>
            <a:r>
              <a:rPr lang="en-CA" sz="3600" b="1" dirty="0">
                <a:latin typeface="Arial" pitchFamily="34" charset="0"/>
                <a:cs typeface="Arial" pitchFamily="34" charset="0"/>
              </a:rPr>
              <a:t>MENTAL</a:t>
            </a:r>
          </a:p>
          <a:p>
            <a:pPr algn="ctr">
              <a:defRPr/>
            </a:pPr>
            <a:r>
              <a:rPr lang="en-CA" sz="3600" b="1" dirty="0">
                <a:latin typeface="Arial" pitchFamily="34" charset="0"/>
                <a:cs typeface="Arial" pitchFamily="34" charset="0"/>
              </a:rPr>
              <a:t>ILLNESS</a:t>
            </a:r>
          </a:p>
        </p:txBody>
      </p:sp>
      <p:sp>
        <p:nvSpPr>
          <p:cNvPr id="4" name="Left-Right Arrow 3"/>
          <p:cNvSpPr/>
          <p:nvPr/>
        </p:nvSpPr>
        <p:spPr>
          <a:xfrm rot="5400000">
            <a:off x="2705587" y="1790215"/>
            <a:ext cx="3732826" cy="2895600"/>
          </a:xfrm>
          <a:prstGeom prst="leftRight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00"/>
          </a:p>
        </p:txBody>
      </p:sp>
      <p:pic>
        <p:nvPicPr>
          <p:cNvPr id="43014" name="Picture 2" descr="brain icon"/>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14700" y="1981200"/>
            <a:ext cx="2514600" cy="2514600"/>
          </a:xfrm>
          <a:prstGeom prst="rect">
            <a:avLst/>
          </a:prstGeom>
          <a:noFill/>
          <a:ln w="9525">
            <a:noFill/>
            <a:miter lim="800000"/>
            <a:headEnd/>
            <a:tailEnd/>
          </a:ln>
        </p:spPr>
      </p:pic>
      <p:sp>
        <p:nvSpPr>
          <p:cNvPr id="43015"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64250"/>
            <a:ext cx="9144000" cy="7937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5058" name="Picture 7"/>
          <p:cNvPicPr>
            <a:picLocks noChangeAspect="1" noChangeArrowheads="1"/>
          </p:cNvPicPr>
          <p:nvPr/>
        </p:nvPicPr>
        <p:blipFill>
          <a:blip r:embed="rId2"/>
          <a:srcRect l="10822" t="16519" r="59352" b="13092"/>
          <a:stretch>
            <a:fillRect/>
          </a:stretch>
        </p:blipFill>
        <p:spPr bwMode="auto">
          <a:xfrm>
            <a:off x="985838" y="1085850"/>
            <a:ext cx="7529512" cy="5553075"/>
          </a:xfrm>
          <a:prstGeom prst="rect">
            <a:avLst/>
          </a:prstGeom>
          <a:noFill/>
          <a:ln w="9525">
            <a:noFill/>
            <a:miter lim="800000"/>
            <a:headEnd/>
            <a:tailEnd/>
          </a:ln>
        </p:spPr>
      </p:pic>
      <p:sp>
        <p:nvSpPr>
          <p:cNvPr id="45059"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sp>
        <p:nvSpPr>
          <p:cNvPr id="45060" name="Rectangle 9"/>
          <p:cNvSpPr>
            <a:spLocks noGrp="1"/>
          </p:cNvSpPr>
          <p:nvPr>
            <p:ph type="title" idx="4294967295"/>
          </p:nvPr>
        </p:nvSpPr>
        <p:spPr>
          <a:xfrm>
            <a:off x="628650" y="65088"/>
            <a:ext cx="7886700" cy="1325562"/>
          </a:xfrm>
        </p:spPr>
        <p:txBody>
          <a:bodyPr/>
          <a:lstStyle/>
          <a:p>
            <a:r>
              <a:rPr lang="en-CA" sz="2400" smtClean="0">
                <a:latin typeface="Open Sans"/>
                <a:ea typeface="Open Sans"/>
                <a:cs typeface="Open Sans"/>
              </a:rPr>
              <a:t>The interplay between diabetes, major depressive disorder and other psychiatric conditions</a:t>
            </a:r>
            <a:endParaRPr lang="en-CA" b="0" smtClean="0">
              <a:latin typeface="Open Sans"/>
              <a:ea typeface="Open Sans"/>
              <a:cs typeface="Open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p:txBody>
          <a:bodyPr/>
          <a:lstStyle/>
          <a:p>
            <a:r>
              <a:rPr lang="en-US" sz="3200" smtClean="0"/>
              <a:t>Mental illness increases risk of diabetes and diabetic complications</a:t>
            </a:r>
          </a:p>
        </p:txBody>
      </p:sp>
      <p:sp>
        <p:nvSpPr>
          <p:cNvPr id="3" name="Content Placeholder 2"/>
          <p:cNvSpPr>
            <a:spLocks noGrp="1"/>
          </p:cNvSpPr>
          <p:nvPr>
            <p:ph idx="4294967295"/>
          </p:nvPr>
        </p:nvSpPr>
        <p:spPr>
          <a:xfrm>
            <a:off x="762000" y="3352800"/>
            <a:ext cx="7772400" cy="2895600"/>
          </a:xfrm>
        </p:spPr>
        <p:txBody>
          <a:bodyPr/>
          <a:lstStyle/>
          <a:p>
            <a:r>
              <a:rPr lang="en-US" smtClean="0"/>
              <a:t>Non-adherence to medication and self-care</a:t>
            </a:r>
          </a:p>
          <a:p>
            <a:r>
              <a:rPr lang="en-US" smtClean="0"/>
              <a:t>Functional impairment</a:t>
            </a:r>
          </a:p>
          <a:p>
            <a:r>
              <a:rPr lang="en-US" smtClean="0"/>
              <a:t>Risk of complications </a:t>
            </a:r>
          </a:p>
          <a:p>
            <a:r>
              <a:rPr lang="en-US" smtClean="0"/>
              <a:t>Healthcare costs</a:t>
            </a:r>
          </a:p>
          <a:p>
            <a:r>
              <a:rPr lang="en-US" smtClean="0"/>
              <a:t>Risk of early mortality</a:t>
            </a:r>
            <a:endParaRPr lang="en-CA" smtClean="0"/>
          </a:p>
          <a:p>
            <a:endParaRPr lang="en-CA" smtClean="0"/>
          </a:p>
        </p:txBody>
      </p:sp>
      <p:sp>
        <p:nvSpPr>
          <p:cNvPr id="4" name="TextBox 3"/>
          <p:cNvSpPr txBox="1">
            <a:spLocks noChangeArrowheads="1"/>
          </p:cNvSpPr>
          <p:nvPr/>
        </p:nvSpPr>
        <p:spPr bwMode="auto">
          <a:xfrm>
            <a:off x="533400" y="1958975"/>
            <a:ext cx="2362200" cy="1311275"/>
          </a:xfrm>
          <a:prstGeom prst="rect">
            <a:avLst/>
          </a:prstGeom>
          <a:noFill/>
          <a:ln w="9525">
            <a:noFill/>
            <a:miter lim="800000"/>
            <a:headEnd/>
            <a:tailEnd/>
          </a:ln>
        </p:spPr>
        <p:txBody>
          <a:bodyPr>
            <a:spAutoFit/>
          </a:bodyPr>
          <a:lstStyle/>
          <a:p>
            <a:pPr algn="ctr"/>
            <a:r>
              <a:rPr lang="en-US" sz="4000">
                <a:latin typeface="Open Sans"/>
                <a:cs typeface="Open Sans"/>
              </a:rPr>
              <a:t>Mental Illness</a:t>
            </a:r>
          </a:p>
        </p:txBody>
      </p:sp>
      <p:grpSp>
        <p:nvGrpSpPr>
          <p:cNvPr id="9" name="Group 8"/>
          <p:cNvGrpSpPr>
            <a:grpSpLocks/>
          </p:cNvGrpSpPr>
          <p:nvPr/>
        </p:nvGrpSpPr>
        <p:grpSpPr bwMode="auto">
          <a:xfrm>
            <a:off x="2971800" y="1889125"/>
            <a:ext cx="5638800" cy="1447800"/>
            <a:chOff x="2971800" y="1889730"/>
            <a:chExt cx="5638800" cy="1447800"/>
          </a:xfrm>
        </p:grpSpPr>
        <p:sp>
          <p:nvSpPr>
            <p:cNvPr id="5" name="Right Arrow 4"/>
            <p:cNvSpPr/>
            <p:nvPr/>
          </p:nvSpPr>
          <p:spPr>
            <a:xfrm>
              <a:off x="2971800" y="1889730"/>
              <a:ext cx="2857500" cy="1447800"/>
            </a:xfrm>
            <a:prstGeom prst="rightArrow">
              <a:avLst>
                <a:gd name="adj1" fmla="val 47822"/>
                <a:gd name="adj2"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700">
                <a:latin typeface="Arial"/>
                <a:cs typeface="Arial"/>
              </a:endParaRPr>
            </a:p>
          </p:txBody>
        </p:sp>
        <p:sp>
          <p:nvSpPr>
            <p:cNvPr id="46090" name="TextBox 5"/>
            <p:cNvSpPr txBox="1">
              <a:spLocks noChangeArrowheads="1"/>
            </p:cNvSpPr>
            <p:nvPr/>
          </p:nvSpPr>
          <p:spPr bwMode="auto">
            <a:xfrm>
              <a:off x="5943243" y="1940910"/>
              <a:ext cx="2667357" cy="1323495"/>
            </a:xfrm>
            <a:prstGeom prst="rect">
              <a:avLst/>
            </a:prstGeom>
            <a:noFill/>
            <a:ln w="9525">
              <a:noFill/>
              <a:miter lim="800000"/>
              <a:headEnd/>
              <a:tailEnd/>
            </a:ln>
          </p:spPr>
          <p:txBody>
            <a:bodyPr>
              <a:spAutoFit/>
            </a:bodyPr>
            <a:lstStyle/>
            <a:p>
              <a:pPr algn="ctr"/>
              <a:r>
                <a:rPr lang="en-US" sz="4000">
                  <a:latin typeface="Open Sans"/>
                  <a:cs typeface="Open Sans"/>
                </a:rPr>
                <a:t>Type 2</a:t>
              </a:r>
            </a:p>
            <a:p>
              <a:pPr algn="ctr"/>
              <a:r>
                <a:rPr lang="en-US" sz="4000">
                  <a:latin typeface="Open Sans"/>
                  <a:cs typeface="Open Sans"/>
                </a:rPr>
                <a:t>Diabetes</a:t>
              </a:r>
            </a:p>
          </p:txBody>
        </p:sp>
      </p:grpSp>
      <p:sp>
        <p:nvSpPr>
          <p:cNvPr id="8" name="TextBox 7"/>
          <p:cNvSpPr txBox="1">
            <a:spLocks noChangeArrowheads="1"/>
          </p:cNvSpPr>
          <p:nvPr/>
        </p:nvSpPr>
        <p:spPr bwMode="auto">
          <a:xfrm>
            <a:off x="5257800" y="4038600"/>
            <a:ext cx="2590800" cy="2308225"/>
          </a:xfrm>
          <a:prstGeom prst="rect">
            <a:avLst/>
          </a:prstGeom>
          <a:noFill/>
          <a:ln w="9525">
            <a:noFill/>
            <a:miter lim="800000"/>
            <a:headEnd/>
            <a:tailEnd/>
          </a:ln>
        </p:spPr>
        <p:txBody>
          <a:bodyPr>
            <a:spAutoFit/>
          </a:bodyPr>
          <a:lstStyle/>
          <a:p>
            <a:pPr algn="ctr"/>
            <a:r>
              <a:rPr lang="en-CA">
                <a:solidFill>
                  <a:schemeClr val="accent1"/>
                </a:solidFill>
                <a:latin typeface="Arial" charset="0"/>
                <a:cs typeface="Open Sans"/>
              </a:rPr>
              <a:t>Major Depressive Disorder increases the risk of Type 2 diabetes by 60%!</a:t>
            </a:r>
          </a:p>
          <a:p>
            <a:endParaRPr lang="en-CA">
              <a:solidFill>
                <a:schemeClr val="accent1"/>
              </a:solidFill>
              <a:latin typeface="Arial" charset="0"/>
              <a:cs typeface="Open Sans"/>
            </a:endParaRPr>
          </a:p>
        </p:txBody>
      </p:sp>
      <p:sp>
        <p:nvSpPr>
          <p:cNvPr id="46086" name="Text Box 11"/>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a:xfrm>
            <a:off x="685800" y="560388"/>
            <a:ext cx="7775575" cy="1506537"/>
          </a:xfrm>
        </p:spPr>
        <p:txBody>
          <a:bodyPr/>
          <a:lstStyle/>
          <a:p>
            <a:r>
              <a:rPr lang="en-CA" sz="3600" smtClean="0"/>
              <a:t>Depressive symptoms are present in 30% of people with diabetes</a:t>
            </a:r>
          </a:p>
        </p:txBody>
      </p:sp>
      <p:sp>
        <p:nvSpPr>
          <p:cNvPr id="48130" name="Content Placeholder 2"/>
          <p:cNvSpPr>
            <a:spLocks noGrp="1"/>
          </p:cNvSpPr>
          <p:nvPr>
            <p:ph idx="4294967295"/>
          </p:nvPr>
        </p:nvSpPr>
        <p:spPr>
          <a:xfrm>
            <a:off x="685800" y="2151063"/>
            <a:ext cx="8156575" cy="3471862"/>
          </a:xfrm>
        </p:spPr>
        <p:txBody>
          <a:bodyPr/>
          <a:lstStyle/>
          <a:p>
            <a:r>
              <a:rPr lang="en-CA" b="0" smtClean="0"/>
              <a:t>Major depressive disorder (also called clinical depression) occurs in 10% of people with Type 2 diabetes, which is double the rate in the general population</a:t>
            </a:r>
          </a:p>
          <a:p>
            <a:pPr>
              <a:buFont typeface="Arial" charset="0"/>
              <a:buNone/>
            </a:pPr>
            <a:endParaRPr lang="en-CA" sz="1200" b="0" smtClean="0"/>
          </a:p>
          <a:p>
            <a:r>
              <a:rPr lang="en-CA" b="0" smtClean="0"/>
              <a:t>Co-morbid depression worsens clinical outcomes in type 2 diabetes, possible explanations are:</a:t>
            </a:r>
          </a:p>
          <a:p>
            <a:pPr lvl="1"/>
            <a:r>
              <a:rPr lang="en-CA" sz="2400" smtClean="0">
                <a:latin typeface="Open Sans Light"/>
                <a:ea typeface="Open Sans Light"/>
                <a:cs typeface="Open Sans Light"/>
              </a:rPr>
              <a:t>Lower levels of physical fitness</a:t>
            </a:r>
          </a:p>
          <a:p>
            <a:pPr lvl="1"/>
            <a:r>
              <a:rPr lang="en-CA" sz="2400" smtClean="0">
                <a:latin typeface="Open Sans Light"/>
                <a:ea typeface="Open Sans Light"/>
                <a:cs typeface="Open Sans Light"/>
              </a:rPr>
              <a:t>Reduces medication adherence</a:t>
            </a:r>
          </a:p>
        </p:txBody>
      </p:sp>
      <p:sp>
        <p:nvSpPr>
          <p:cNvPr id="48131"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p:txBody>
          <a:bodyPr/>
          <a:lstStyle/>
          <a:p>
            <a:r>
              <a:rPr lang="en-CA" sz="4000" smtClean="0"/>
              <a:t>Diabetes Distress</a:t>
            </a:r>
          </a:p>
        </p:txBody>
      </p:sp>
      <p:sp>
        <p:nvSpPr>
          <p:cNvPr id="50178" name="Content Placeholder 2"/>
          <p:cNvSpPr>
            <a:spLocks noGrp="1"/>
          </p:cNvSpPr>
          <p:nvPr>
            <p:ph idx="4294967295"/>
          </p:nvPr>
        </p:nvSpPr>
        <p:spPr/>
        <p:txBody>
          <a:bodyPr/>
          <a:lstStyle/>
          <a:p>
            <a:pPr>
              <a:lnSpc>
                <a:spcPct val="120000"/>
              </a:lnSpc>
            </a:pPr>
            <a:r>
              <a:rPr lang="en-US" b="0" smtClean="0"/>
              <a:t>Despondency and emotional turmoil specifically related to caring for diabetes, the need for monitoring and treatment, preoccupation with complications, and the effects on various relationships </a:t>
            </a:r>
          </a:p>
          <a:p>
            <a:pPr>
              <a:lnSpc>
                <a:spcPct val="120000"/>
              </a:lnSpc>
            </a:pPr>
            <a:r>
              <a:rPr lang="en-US" b="0" smtClean="0"/>
              <a:t>Related to poorer diabetic outcomes</a:t>
            </a:r>
            <a:endParaRPr lang="en-CA" b="0" smtClean="0"/>
          </a:p>
        </p:txBody>
      </p:sp>
      <p:sp>
        <p:nvSpPr>
          <p:cNvPr id="5017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Open Sans"/>
              </a:rPr>
              <a:t>2018 Diabetes Canada CPG – Chapter 18.  Diabetes and Mental Health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107113"/>
            <a:ext cx="9144000" cy="750887"/>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226" name="Rectangle 4"/>
          <p:cNvSpPr>
            <a:spLocks noChangeArrowheads="1"/>
          </p:cNvSpPr>
          <p:nvPr/>
        </p:nvSpPr>
        <p:spPr bwMode="auto">
          <a:xfrm>
            <a:off x="-2627313" y="-1566863"/>
            <a:ext cx="184150" cy="868363"/>
          </a:xfrm>
          <a:prstGeom prst="rect">
            <a:avLst/>
          </a:prstGeom>
          <a:noFill/>
          <a:ln w="9525">
            <a:noFill/>
            <a:miter lim="800000"/>
            <a:headEnd/>
            <a:tailEnd/>
          </a:ln>
        </p:spPr>
        <p:txBody>
          <a:bodyPr wrap="none" anchor="ctr">
            <a:spAutoFit/>
          </a:bodyPr>
          <a:lstStyle/>
          <a:p>
            <a:pPr eaLnBrk="0" hangingPunct="0"/>
            <a:r>
              <a:rPr lang="en-US" sz="1700"/>
              <a:t/>
            </a:r>
            <a:br>
              <a:rPr lang="en-US" sz="1700"/>
            </a:br>
            <a:endParaRPr lang="en-US" sz="1700"/>
          </a:p>
          <a:p>
            <a:pPr eaLnBrk="0" hangingPunct="0"/>
            <a:endParaRPr lang="en-US" sz="1700"/>
          </a:p>
        </p:txBody>
      </p:sp>
      <p:sp>
        <p:nvSpPr>
          <p:cNvPr id="52227" name="Rectangle 108"/>
          <p:cNvSpPr>
            <a:spLocks noChangeArrowheads="1"/>
          </p:cNvSpPr>
          <p:nvPr/>
        </p:nvSpPr>
        <p:spPr bwMode="auto">
          <a:xfrm>
            <a:off x="-2627313" y="7815263"/>
            <a:ext cx="184150" cy="609600"/>
          </a:xfrm>
          <a:prstGeom prst="rect">
            <a:avLst/>
          </a:prstGeom>
          <a:noFill/>
          <a:ln w="9525">
            <a:noFill/>
            <a:miter lim="800000"/>
            <a:headEnd/>
            <a:tailEnd/>
          </a:ln>
        </p:spPr>
        <p:txBody>
          <a:bodyPr wrap="none" anchor="ctr">
            <a:spAutoFit/>
          </a:bodyPr>
          <a:lstStyle/>
          <a:p>
            <a:pPr eaLnBrk="0" hangingPunct="0"/>
            <a:r>
              <a:rPr lang="en-US" sz="1700"/>
              <a:t/>
            </a:r>
            <a:br>
              <a:rPr lang="en-US" sz="1700"/>
            </a:br>
            <a:endParaRPr lang="en-US" sz="1700"/>
          </a:p>
        </p:txBody>
      </p:sp>
      <p:sp>
        <p:nvSpPr>
          <p:cNvPr id="52228" name="Rectangle 115"/>
          <p:cNvSpPr>
            <a:spLocks noGrp="1"/>
          </p:cNvSpPr>
          <p:nvPr>
            <p:ph type="title" idx="4294967295"/>
          </p:nvPr>
        </p:nvSpPr>
        <p:spPr>
          <a:xfrm>
            <a:off x="628650" y="25400"/>
            <a:ext cx="7886700" cy="1325563"/>
          </a:xfrm>
        </p:spPr>
        <p:txBody>
          <a:bodyPr/>
          <a:lstStyle/>
          <a:p>
            <a:r>
              <a:rPr lang="en-CA" sz="2000" smtClean="0">
                <a:latin typeface="Open Sans"/>
                <a:ea typeface="Open Sans"/>
                <a:cs typeface="Open Sans"/>
              </a:rPr>
              <a:t>Diabetes Distress vs. Major Depressive Disorder</a:t>
            </a:r>
            <a:endParaRPr lang="en-CA" sz="2000" b="0" smtClean="0">
              <a:latin typeface="Open Sans"/>
              <a:ea typeface="Open Sans"/>
              <a:cs typeface="Open Sans"/>
            </a:endParaRPr>
          </a:p>
        </p:txBody>
      </p:sp>
      <p:sp>
        <p:nvSpPr>
          <p:cNvPr id="52229" name="Text Box 11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t>2018 Diabetes Canada CPG – Chapter 18.  Diabetes and Mental Health</a:t>
            </a:r>
          </a:p>
        </p:txBody>
      </p:sp>
      <p:graphicFrame>
        <p:nvGraphicFramePr>
          <p:cNvPr id="2" name="Table 1"/>
          <p:cNvGraphicFramePr>
            <a:graphicFrameLocks noGrp="1"/>
          </p:cNvGraphicFramePr>
          <p:nvPr/>
        </p:nvGraphicFramePr>
        <p:xfrm>
          <a:off x="458788" y="1016000"/>
          <a:ext cx="8278812" cy="5564188"/>
        </p:xfrm>
        <a:graphic>
          <a:graphicData uri="http://schemas.openxmlformats.org/drawingml/2006/table">
            <a:tbl>
              <a:tblPr firstRow="1" bandRow="1">
                <a:tableStyleId>{5C22544A-7EE6-4342-B048-85BDC9FD1C3A}</a:tableStyleId>
              </a:tblPr>
              <a:tblGrid>
                <a:gridCol w="1584778"/>
                <a:gridCol w="3117273"/>
                <a:gridCol w="3577442"/>
              </a:tblGrid>
              <a:tr h="381749">
                <a:tc>
                  <a:txBody>
                    <a:bodyPr/>
                    <a:lstStyle/>
                    <a:p>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dirty="0" smtClean="0">
                          <a:effectLst>
                            <a:outerShdw blurRad="38100" dist="38100" dir="2700000" algn="tl">
                              <a:srgbClr val="000000">
                                <a:alpha val="43137"/>
                              </a:srgbClr>
                            </a:outerShdw>
                          </a:effectLst>
                          <a:latin typeface="Open Sans"/>
                          <a:cs typeface="Open Sans"/>
                        </a:rPr>
                        <a:t>Diabetes</a:t>
                      </a:r>
                      <a:r>
                        <a:rPr lang="en-US" sz="1500" baseline="0" dirty="0" smtClean="0">
                          <a:effectLst>
                            <a:outerShdw blurRad="38100" dist="38100" dir="2700000" algn="tl">
                              <a:srgbClr val="000000">
                                <a:alpha val="43137"/>
                              </a:srgbClr>
                            </a:outerShdw>
                          </a:effectLst>
                          <a:latin typeface="Open Sans"/>
                          <a:cs typeface="Open Sans"/>
                        </a:rPr>
                        <a:t> Distress</a:t>
                      </a:r>
                      <a:endParaRPr lang="en-US" sz="1500" dirty="0">
                        <a:effectLst>
                          <a:outerShdw blurRad="38100" dist="38100" dir="2700000" algn="tl">
                            <a:srgbClr val="000000">
                              <a:alpha val="43137"/>
                            </a:srgbClr>
                          </a:outerShdw>
                        </a:effectLst>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dirty="0" smtClean="0">
                          <a:effectLst>
                            <a:outerShdw blurRad="38100" dist="38100" dir="2700000" algn="tl">
                              <a:srgbClr val="000000">
                                <a:alpha val="43137"/>
                              </a:srgbClr>
                            </a:outerShdw>
                          </a:effectLst>
                          <a:latin typeface="Open Sans"/>
                          <a:cs typeface="Open Sans"/>
                        </a:rPr>
                        <a:t>Major Depressive</a:t>
                      </a:r>
                      <a:r>
                        <a:rPr lang="en-US" sz="1500" baseline="0" dirty="0" smtClean="0">
                          <a:effectLst>
                            <a:outerShdw blurRad="38100" dist="38100" dir="2700000" algn="tl">
                              <a:srgbClr val="000000">
                                <a:alpha val="43137"/>
                              </a:srgbClr>
                            </a:outerShdw>
                          </a:effectLst>
                          <a:latin typeface="Open Sans"/>
                          <a:cs typeface="Open Sans"/>
                        </a:rPr>
                        <a:t> Disorder</a:t>
                      </a:r>
                      <a:endParaRPr lang="en-US" sz="1500" dirty="0">
                        <a:effectLst>
                          <a:outerShdw blurRad="38100" dist="38100" dir="2700000" algn="tl">
                            <a:srgbClr val="000000">
                              <a:alpha val="43137"/>
                            </a:srgbClr>
                          </a:outerShdw>
                        </a:effectLst>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15803">
                <a:tc>
                  <a:txBody>
                    <a:bodyPr/>
                    <a:lstStyle/>
                    <a:p>
                      <a:r>
                        <a:rPr lang="en-US" sz="1500" b="1" dirty="0" smtClean="0">
                          <a:latin typeface="Open Sans"/>
                          <a:cs typeface="Open Sans"/>
                        </a:rPr>
                        <a:t>Assessment Instrument</a:t>
                      </a:r>
                      <a:endParaRPr lang="en-US" sz="1500" b="1"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b="0" i="0" u="none" strike="noStrike" kern="1200" dirty="0" smtClean="0">
                          <a:solidFill>
                            <a:schemeClr val="dk1"/>
                          </a:solidFill>
                          <a:effectLst/>
                          <a:latin typeface="Open Sans"/>
                          <a:ea typeface="+mn-ea"/>
                          <a:cs typeface="Open Sans"/>
                        </a:rPr>
                        <a:t>Diabetes Distress Scale (17 items) </a:t>
                      </a:r>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b="0" i="0" u="none" strike="noStrike" kern="1200" dirty="0" smtClean="0">
                          <a:solidFill>
                            <a:schemeClr val="dk1"/>
                          </a:solidFill>
                          <a:effectLst/>
                          <a:latin typeface="Open Sans"/>
                          <a:ea typeface="+mn-ea"/>
                          <a:cs typeface="Open Sans"/>
                        </a:rPr>
                        <a:t>Patient Health Questionnaire for Depression: PHQ-9 (9 items)</a:t>
                      </a:r>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46727">
                <a:tc>
                  <a:txBody>
                    <a:bodyPr/>
                    <a:lstStyle/>
                    <a:p>
                      <a:r>
                        <a:rPr lang="en-US" sz="1500" b="1" dirty="0" smtClean="0">
                          <a:latin typeface="Open Sans"/>
                          <a:cs typeface="Open Sans"/>
                        </a:rPr>
                        <a:t>Format</a:t>
                      </a:r>
                      <a:endParaRPr lang="en-US" sz="1500" b="1"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b="0" i="0" u="none" strike="noStrike" kern="1200" dirty="0" smtClean="0">
                          <a:solidFill>
                            <a:schemeClr val="dk1"/>
                          </a:solidFill>
                          <a:effectLst/>
                          <a:latin typeface="Open Sans"/>
                          <a:ea typeface="+mn-ea"/>
                          <a:cs typeface="Open Sans"/>
                        </a:rPr>
                        <a:t>Self-report using ratings scored from 1 to 6 based on feelings and experiences over the past week</a:t>
                      </a:r>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500" b="0" i="0" u="none" strike="noStrike" kern="1200" dirty="0" smtClean="0">
                          <a:solidFill>
                            <a:schemeClr val="dk1"/>
                          </a:solidFill>
                          <a:effectLst/>
                          <a:latin typeface="Open Sans"/>
                          <a:ea typeface="+mn-ea"/>
                          <a:cs typeface="Open Sans"/>
                        </a:rPr>
                        <a:t>Self-report using ratings from 0 to 3 based on feelings and experiences over the past 2 weeks</a:t>
                      </a:r>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324167">
                <a:tc>
                  <a:txBody>
                    <a:bodyPr/>
                    <a:lstStyle/>
                    <a:p>
                      <a:r>
                        <a:rPr lang="en-US" sz="1500" b="1" dirty="0" smtClean="0">
                          <a:latin typeface="Open Sans"/>
                          <a:cs typeface="Open Sans"/>
                        </a:rPr>
                        <a:t>Features</a:t>
                      </a:r>
                      <a:endParaRPr lang="en-US" sz="1500" b="1"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rtl="0"/>
                      <a:r>
                        <a:rPr lang="en-US" sz="1500" b="0" i="0" u="none" strike="noStrike" kern="1200" dirty="0" smtClean="0">
                          <a:solidFill>
                            <a:schemeClr val="dk1"/>
                          </a:solidFill>
                          <a:effectLst/>
                          <a:latin typeface="Open Sans"/>
                          <a:ea typeface="+mn-ea"/>
                          <a:cs typeface="Open Sans"/>
                        </a:rPr>
                        <a:t>Emotional Burden Subscale </a:t>
                      </a:r>
                    </a:p>
                    <a:p>
                      <a:pPr rtl="0"/>
                      <a:r>
                        <a:rPr lang="en-US" sz="1500" b="0" i="0" u="none" strike="noStrike" kern="1200" dirty="0" smtClean="0">
                          <a:solidFill>
                            <a:schemeClr val="dk1"/>
                          </a:solidFill>
                          <a:effectLst/>
                          <a:latin typeface="Open Sans"/>
                          <a:ea typeface="+mn-ea"/>
                          <a:cs typeface="Open Sans"/>
                        </a:rPr>
                        <a:t>(5 items)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smtClean="0">
                          <a:solidFill>
                            <a:schemeClr val="dk1"/>
                          </a:solidFill>
                          <a:effectLst/>
                          <a:latin typeface="Open Sans"/>
                          <a:ea typeface="+mn-ea"/>
                          <a:cs typeface="Open Sans"/>
                        </a:rPr>
                        <a:t>Physician-Related Distress Subscale</a:t>
                      </a:r>
                      <a:endParaRPr lang="en-US" sz="1500" dirty="0" smtClean="0">
                        <a:effectLst/>
                        <a:latin typeface="Open Sans"/>
                        <a:cs typeface="Open Sans"/>
                      </a:endParaRPr>
                    </a:p>
                    <a:p>
                      <a:pPr rtl="0"/>
                      <a:r>
                        <a:rPr lang="en-US" sz="1500" b="0" i="0" u="none" strike="noStrike" kern="1200" dirty="0" smtClean="0">
                          <a:solidFill>
                            <a:schemeClr val="dk1"/>
                          </a:solidFill>
                          <a:effectLst/>
                          <a:latin typeface="Open Sans"/>
                          <a:ea typeface="+mn-ea"/>
                          <a:cs typeface="Open Sans"/>
                        </a:rPr>
                        <a:t>(4 items)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smtClean="0">
                          <a:solidFill>
                            <a:schemeClr val="dk1"/>
                          </a:solidFill>
                          <a:effectLst/>
                          <a:latin typeface="Open Sans"/>
                          <a:ea typeface="+mn-ea"/>
                          <a:cs typeface="Open Sans"/>
                        </a:rPr>
                        <a:t>Regimen-Related Distress Subscale</a:t>
                      </a:r>
                      <a:endParaRPr lang="en-US" sz="1500" dirty="0" smtClean="0">
                        <a:effectLst/>
                        <a:latin typeface="Open Sans"/>
                        <a:cs typeface="Open Sans"/>
                      </a:endParaRPr>
                    </a:p>
                    <a:p>
                      <a:pPr rtl="0"/>
                      <a:r>
                        <a:rPr lang="en-US" sz="1500" b="0" i="0" u="none" strike="noStrike" kern="1200" dirty="0" smtClean="0">
                          <a:solidFill>
                            <a:schemeClr val="dk1"/>
                          </a:solidFill>
                          <a:effectLst/>
                          <a:latin typeface="Open Sans"/>
                          <a:ea typeface="+mn-ea"/>
                          <a:cs typeface="Open Sans"/>
                        </a:rPr>
                        <a:t>(5 items)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smtClean="0">
                          <a:solidFill>
                            <a:schemeClr val="dk1"/>
                          </a:solidFill>
                          <a:effectLst/>
                          <a:latin typeface="Open Sans"/>
                          <a:ea typeface="+mn-ea"/>
                          <a:cs typeface="Open Sans"/>
                        </a:rPr>
                        <a:t>Diabetes-Related Interpersonal</a:t>
                      </a:r>
                      <a:endParaRPr lang="en-US" sz="1500" dirty="0" smtClean="0">
                        <a:effectLst/>
                        <a:latin typeface="Open Sans"/>
                        <a:cs typeface="Open Sans"/>
                      </a:endParaRPr>
                    </a:p>
                    <a:p>
                      <a:pPr rtl="0"/>
                      <a:r>
                        <a:rPr lang="en-US" sz="1500" b="0" i="0" u="none" strike="noStrike" kern="1200" dirty="0" smtClean="0">
                          <a:solidFill>
                            <a:schemeClr val="dk1"/>
                          </a:solidFill>
                          <a:effectLst/>
                          <a:latin typeface="Open Sans"/>
                          <a:ea typeface="+mn-ea"/>
                          <a:cs typeface="Open Sans"/>
                        </a:rPr>
                        <a:t>Distress Subscale</a:t>
                      </a:r>
                      <a:endParaRPr lang="en-US" sz="1500" dirty="0" smtClean="0">
                        <a:effectLst/>
                        <a:latin typeface="Open Sans"/>
                        <a:cs typeface="Open Sans"/>
                      </a:endParaRPr>
                    </a:p>
                    <a:p>
                      <a:pPr rtl="0"/>
                      <a:r>
                        <a:rPr lang="en-US" sz="1500" b="0" i="0" u="none" strike="noStrike" kern="1200" dirty="0" smtClean="0">
                          <a:solidFill>
                            <a:schemeClr val="dk1"/>
                          </a:solidFill>
                          <a:effectLst/>
                          <a:latin typeface="Open Sans"/>
                          <a:ea typeface="+mn-ea"/>
                          <a:cs typeface="Open Sans"/>
                        </a:rPr>
                        <a:t>(3 items)</a:t>
                      </a:r>
                      <a:endParaRPr lang="en-US" sz="1500" dirty="0" smtClean="0">
                        <a:effectLst/>
                        <a:latin typeface="Open Sans"/>
                        <a:cs typeface="Open Sans"/>
                      </a:endParaRPr>
                    </a:p>
                    <a:p>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rtl="0"/>
                      <a:r>
                        <a:rPr lang="en-US" sz="1500" b="0" i="0" u="none" strike="noStrike" kern="1200" dirty="0" smtClean="0">
                          <a:solidFill>
                            <a:schemeClr val="dk1"/>
                          </a:solidFill>
                          <a:effectLst/>
                          <a:latin typeface="Open Sans"/>
                          <a:ea typeface="+mn-ea"/>
                          <a:cs typeface="Open Sans"/>
                        </a:rPr>
                        <a:t>Vegetative symptoms, such as sleep, appetite and energy level changes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smtClean="0">
                          <a:solidFill>
                            <a:schemeClr val="dk1"/>
                          </a:solidFill>
                          <a:effectLst/>
                          <a:latin typeface="Open Sans"/>
                          <a:ea typeface="+mn-ea"/>
                          <a:cs typeface="Open Sans"/>
                        </a:rPr>
                        <a:t>Emotional symptoms, such as low mood and reduced enjoyment of usual activities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err="1" smtClean="0">
                          <a:solidFill>
                            <a:schemeClr val="dk1"/>
                          </a:solidFill>
                          <a:effectLst/>
                          <a:latin typeface="Open Sans"/>
                          <a:ea typeface="+mn-ea"/>
                          <a:cs typeface="Open Sans"/>
                        </a:rPr>
                        <a:t>Behavioural</a:t>
                      </a:r>
                      <a:r>
                        <a:rPr lang="en-US" sz="1500" b="0" i="0" u="none" strike="noStrike" kern="1200" dirty="0" smtClean="0">
                          <a:solidFill>
                            <a:schemeClr val="dk1"/>
                          </a:solidFill>
                          <a:effectLst/>
                          <a:latin typeface="Open Sans"/>
                          <a:ea typeface="+mn-ea"/>
                          <a:cs typeface="Open Sans"/>
                        </a:rPr>
                        <a:t> symptoms, such as agitation or slowing of movements</a:t>
                      </a:r>
                      <a:endParaRPr lang="en-US" sz="1500" dirty="0" smtClean="0">
                        <a:effectLst/>
                        <a:latin typeface="Open Sans"/>
                        <a:cs typeface="Open Sans"/>
                      </a:endParaRPr>
                    </a:p>
                    <a:p>
                      <a:pPr rtl="0"/>
                      <a:r>
                        <a:rPr lang="en-US" sz="1500" dirty="0" smtClean="0">
                          <a:latin typeface="Open Sans"/>
                          <a:cs typeface="Open Sans"/>
                        </a:rPr>
                        <a:t/>
                      </a:r>
                      <a:br>
                        <a:rPr lang="en-US" sz="1500" dirty="0" smtClean="0">
                          <a:latin typeface="Open Sans"/>
                          <a:cs typeface="Open Sans"/>
                        </a:rPr>
                      </a:br>
                      <a:r>
                        <a:rPr lang="en-US" sz="1500" b="0" i="0" u="none" strike="noStrike" kern="1200" dirty="0" smtClean="0">
                          <a:solidFill>
                            <a:schemeClr val="dk1"/>
                          </a:solidFill>
                          <a:effectLst/>
                          <a:latin typeface="Open Sans"/>
                          <a:ea typeface="+mn-ea"/>
                          <a:cs typeface="Open Sans"/>
                        </a:rPr>
                        <a:t>Cognitive symptoms, such as poor memory or reduced concentration or feelings of guilt; thoughts of self-harm</a:t>
                      </a:r>
                      <a:endParaRPr lang="en-US" sz="1500" dirty="0" smtClean="0">
                        <a:effectLst/>
                        <a:latin typeface="Open Sans"/>
                        <a:cs typeface="Open Sans"/>
                      </a:endParaRPr>
                    </a:p>
                    <a:p>
                      <a:endParaRPr lang="en-US" sz="1500" dirty="0">
                        <a:latin typeface="Open Sans"/>
                        <a:cs typeface="Open Sans"/>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1555</TotalTime>
  <Words>2114</Words>
  <Application>Microsoft Macintosh PowerPoint</Application>
  <PresentationFormat>Letter Paper (8.5x11 in)</PresentationFormat>
  <Paragraphs>260</Paragraphs>
  <Slides>35</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35</vt:i4>
      </vt:variant>
    </vt:vector>
  </HeadingPairs>
  <TitlesOfParts>
    <vt:vector size="45" baseType="lpstr">
      <vt:lpstr>Calibri</vt:lpstr>
      <vt:lpstr>MS PGothic</vt:lpstr>
      <vt:lpstr>Open Sans</vt:lpstr>
      <vt:lpstr>Open Sans Light</vt:lpstr>
      <vt:lpstr>Times New Roman</vt:lpstr>
      <vt:lpstr>Wingdings</vt:lpstr>
      <vt:lpstr>Arial</vt:lpstr>
      <vt:lpstr>Office Theme</vt:lpstr>
      <vt:lpstr>4_Office Theme</vt:lpstr>
      <vt:lpstr>2_Office Theme</vt:lpstr>
      <vt:lpstr>2018 Clinical Practice Guidelines  Diabetes and Mental Health</vt:lpstr>
      <vt:lpstr>PowerPoint Presentation</vt:lpstr>
      <vt:lpstr>Key Changes</vt:lpstr>
      <vt:lpstr>PowerPoint Presentation</vt:lpstr>
      <vt:lpstr>The interplay between diabetes, major depressive disorder and other psychiatric conditions</vt:lpstr>
      <vt:lpstr>Mental illness increases risk of diabetes and diabetic complications</vt:lpstr>
      <vt:lpstr>Depressive symptoms are present in 30% of people with diabetes</vt:lpstr>
      <vt:lpstr>Diabetes Distress</vt:lpstr>
      <vt:lpstr>Diabetes Distress vs. Major Depressive Disorder</vt:lpstr>
      <vt:lpstr>Screening for depressive and anxious symptoms is important in patients with diabetes</vt:lpstr>
      <vt:lpstr>PowerPoint Presentation</vt:lpstr>
      <vt:lpstr>PowerPoint Presentation</vt:lpstr>
      <vt:lpstr>Treatment Options</vt:lpstr>
      <vt:lpstr>Features of CBT that can be applied to diabetes treatment</vt:lpstr>
      <vt:lpstr>Other Psychiatric Associations</vt:lpstr>
      <vt:lpstr>Psychoactive Medications May Predispose to Diabetes</vt:lpstr>
      <vt:lpstr>People taking high-risk psychiatric medications need regular metabolic screening</vt:lpstr>
      <vt:lpstr>Recommendation 1</vt:lpstr>
      <vt:lpstr>Recommendation 2</vt:lpstr>
      <vt:lpstr>Recommendation 3</vt:lpstr>
      <vt:lpstr>Recommendation 4</vt:lpstr>
      <vt:lpstr>Recommendation 5</vt:lpstr>
      <vt:lpstr>Recommendation 6</vt:lpstr>
      <vt:lpstr>Recommendation 7</vt:lpstr>
      <vt:lpstr>Recommendation 8</vt:lpstr>
      <vt:lpstr>Key Messages</vt:lpstr>
      <vt:lpstr>Key Messages</vt:lpstr>
      <vt:lpstr>Key Messages</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94</cp:revision>
  <cp:lastPrinted>2017-01-20T14:54:31Z</cp:lastPrinted>
  <dcterms:created xsi:type="dcterms:W3CDTF">2016-12-08T13:37:53Z</dcterms:created>
  <dcterms:modified xsi:type="dcterms:W3CDTF">2018-10-24T02:08:53Z</dcterms:modified>
</cp:coreProperties>
</file>