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95" r:id="rId2"/>
  </p:sldMasterIdLst>
  <p:notesMasterIdLst>
    <p:notesMasterId r:id="rId40"/>
  </p:notesMasterIdLst>
  <p:handoutMasterIdLst>
    <p:handoutMasterId r:id="rId41"/>
  </p:handoutMasterIdLst>
  <p:sldIdLst>
    <p:sldId id="337" r:id="rId3"/>
    <p:sldId id="347" r:id="rId4"/>
    <p:sldId id="338" r:id="rId5"/>
    <p:sldId id="312" r:id="rId6"/>
    <p:sldId id="313" r:id="rId7"/>
    <p:sldId id="308" r:id="rId8"/>
    <p:sldId id="315" r:id="rId9"/>
    <p:sldId id="316" r:id="rId10"/>
    <p:sldId id="317" r:id="rId11"/>
    <p:sldId id="318" r:id="rId12"/>
    <p:sldId id="319" r:id="rId13"/>
    <p:sldId id="320" r:id="rId14"/>
    <p:sldId id="321" r:id="rId15"/>
    <p:sldId id="306" r:id="rId16"/>
    <p:sldId id="307" r:id="rId17"/>
    <p:sldId id="322" r:id="rId18"/>
    <p:sldId id="323" r:id="rId19"/>
    <p:sldId id="324" r:id="rId20"/>
    <p:sldId id="325" r:id="rId21"/>
    <p:sldId id="326" r:id="rId22"/>
    <p:sldId id="336" r:id="rId23"/>
    <p:sldId id="299" r:id="rId24"/>
    <p:sldId id="339" r:id="rId25"/>
    <p:sldId id="340" r:id="rId26"/>
    <p:sldId id="301" r:id="rId27"/>
    <p:sldId id="302" r:id="rId28"/>
    <p:sldId id="303" r:id="rId29"/>
    <p:sldId id="304" r:id="rId30"/>
    <p:sldId id="305" r:id="rId31"/>
    <p:sldId id="309" r:id="rId32"/>
    <p:sldId id="341" r:id="rId33"/>
    <p:sldId id="342" r:id="rId34"/>
    <p:sldId id="343" r:id="rId35"/>
    <p:sldId id="344" r:id="rId36"/>
    <p:sldId id="345" r:id="rId37"/>
    <p:sldId id="346" r:id="rId38"/>
    <p:sldId id="335" r:id="rId39"/>
  </p:sldIdLst>
  <p:sldSz cx="9144000" cy="6858000" type="letter"/>
  <p:notesSz cx="7010400" cy="9236075"/>
  <p:defaultTextStyle>
    <a:defPPr>
      <a:defRPr lang="en-US"/>
    </a:defPPr>
    <a:lvl1pPr algn="l" defTabSz="841375" rtl="0" fontAlgn="base">
      <a:spcBef>
        <a:spcPct val="0"/>
      </a:spcBef>
      <a:spcAft>
        <a:spcPct val="0"/>
      </a:spcAft>
      <a:defRPr sz="1700" kern="1200">
        <a:solidFill>
          <a:schemeClr val="tx1"/>
        </a:solidFill>
        <a:latin typeface="Calibri" pitchFamily="34" charset="0"/>
        <a:ea typeface="+mn-ea"/>
        <a:cs typeface="Arial" charset="0"/>
      </a:defRPr>
    </a:lvl1pPr>
    <a:lvl2pPr marL="420688" indent="36513" algn="l" defTabSz="841375" rtl="0" fontAlgn="base">
      <a:spcBef>
        <a:spcPct val="0"/>
      </a:spcBef>
      <a:spcAft>
        <a:spcPct val="0"/>
      </a:spcAft>
      <a:defRPr sz="1700" kern="1200">
        <a:solidFill>
          <a:schemeClr val="tx1"/>
        </a:solidFill>
        <a:latin typeface="Calibri" pitchFamily="34" charset="0"/>
        <a:ea typeface="+mn-ea"/>
        <a:cs typeface="Arial" charset="0"/>
      </a:defRPr>
    </a:lvl2pPr>
    <a:lvl3pPr marL="841375" indent="73025" algn="l" defTabSz="841375" rtl="0" fontAlgn="base">
      <a:spcBef>
        <a:spcPct val="0"/>
      </a:spcBef>
      <a:spcAft>
        <a:spcPct val="0"/>
      </a:spcAft>
      <a:defRPr sz="1700" kern="1200">
        <a:solidFill>
          <a:schemeClr val="tx1"/>
        </a:solidFill>
        <a:latin typeface="Calibri" pitchFamily="34" charset="0"/>
        <a:ea typeface="+mn-ea"/>
        <a:cs typeface="Arial" charset="0"/>
      </a:defRPr>
    </a:lvl3pPr>
    <a:lvl4pPr marL="1262063" indent="109538" algn="l" defTabSz="841375" rtl="0" fontAlgn="base">
      <a:spcBef>
        <a:spcPct val="0"/>
      </a:spcBef>
      <a:spcAft>
        <a:spcPct val="0"/>
      </a:spcAft>
      <a:defRPr sz="1700" kern="1200">
        <a:solidFill>
          <a:schemeClr val="tx1"/>
        </a:solidFill>
        <a:latin typeface="Calibri" pitchFamily="34" charset="0"/>
        <a:ea typeface="+mn-ea"/>
        <a:cs typeface="Arial" charset="0"/>
      </a:defRPr>
    </a:lvl4pPr>
    <a:lvl5pPr marL="1682750" indent="146050" algn="l" defTabSz="841375" rtl="0" fontAlgn="base">
      <a:spcBef>
        <a:spcPct val="0"/>
      </a:spcBef>
      <a:spcAft>
        <a:spcPct val="0"/>
      </a:spcAft>
      <a:defRPr sz="1700" kern="1200">
        <a:solidFill>
          <a:schemeClr val="tx1"/>
        </a:solidFill>
        <a:latin typeface="Calibri" pitchFamily="34" charset="0"/>
        <a:ea typeface="+mn-ea"/>
        <a:cs typeface="Arial" charset="0"/>
      </a:defRPr>
    </a:lvl5pPr>
    <a:lvl6pPr marL="2286000" algn="l" defTabSz="914400" rtl="0" eaLnBrk="1" latinLnBrk="0" hangingPunct="1">
      <a:defRPr sz="1700" kern="1200">
        <a:solidFill>
          <a:schemeClr val="tx1"/>
        </a:solidFill>
        <a:latin typeface="Calibri" pitchFamily="34" charset="0"/>
        <a:ea typeface="+mn-ea"/>
        <a:cs typeface="Arial" charset="0"/>
      </a:defRPr>
    </a:lvl6pPr>
    <a:lvl7pPr marL="2743200" algn="l" defTabSz="914400" rtl="0" eaLnBrk="1" latinLnBrk="0" hangingPunct="1">
      <a:defRPr sz="1700" kern="1200">
        <a:solidFill>
          <a:schemeClr val="tx1"/>
        </a:solidFill>
        <a:latin typeface="Calibri" pitchFamily="34" charset="0"/>
        <a:ea typeface="+mn-ea"/>
        <a:cs typeface="Arial" charset="0"/>
      </a:defRPr>
    </a:lvl7pPr>
    <a:lvl8pPr marL="3200400" algn="l" defTabSz="914400" rtl="0" eaLnBrk="1" latinLnBrk="0" hangingPunct="1">
      <a:defRPr sz="1700" kern="1200">
        <a:solidFill>
          <a:schemeClr val="tx1"/>
        </a:solidFill>
        <a:latin typeface="Calibri" pitchFamily="34" charset="0"/>
        <a:ea typeface="+mn-ea"/>
        <a:cs typeface="Arial" charset="0"/>
      </a:defRPr>
    </a:lvl8pPr>
    <a:lvl9pPr marL="3657600" algn="l" defTabSz="914400" rtl="0" eaLnBrk="1" latinLnBrk="0" hangingPunct="1">
      <a:defRPr sz="1700"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Owner" initials="" lastIdx="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B2EB"/>
    <a:srgbClr val="1E32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919" autoAdjust="0"/>
    <p:restoredTop sz="94328" autoAdjust="0"/>
  </p:normalViewPr>
  <p:slideViewPr>
    <p:cSldViewPr snapToGrid="0" snapToObjects="1">
      <p:cViewPr varScale="1">
        <p:scale>
          <a:sx n="75" d="100"/>
          <a:sy n="75" d="100"/>
        </p:scale>
        <p:origin x="1368"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8" d="100"/>
          <a:sy n="88" d="100"/>
        </p:scale>
        <p:origin x="-3822"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tableStyles" Target="tableStyles.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40" Type="http://schemas.openxmlformats.org/officeDocument/2006/relationships/notesMaster" Target="notesMasters/notesMaster1.xml"/><Relationship Id="rId41" Type="http://schemas.openxmlformats.org/officeDocument/2006/relationships/handoutMaster" Target="handoutMasters/handoutMaster1.xml"/><Relationship Id="rId42" Type="http://schemas.openxmlformats.org/officeDocument/2006/relationships/commentAuthors" Target="commentAuthors.xml"/><Relationship Id="rId43" Type="http://schemas.openxmlformats.org/officeDocument/2006/relationships/presProps" Target="presProps.xml"/><Relationship Id="rId44" Type="http://schemas.openxmlformats.org/officeDocument/2006/relationships/viewProps" Target="viewProps.xml"/><Relationship Id="rId4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43F903-4625-4D83-A852-A9C62C5A21CA}" type="doc">
      <dgm:prSet loTypeId="urn:microsoft.com/office/officeart/2005/8/layout/cycle4#1" loCatId="cycle" qsTypeId="urn:microsoft.com/office/officeart/2005/8/quickstyle/simple1#2" qsCatId="simple" csTypeId="urn:microsoft.com/office/officeart/2005/8/colors/accent1_2#2" csCatId="accent1" phldr="1"/>
      <dgm:spPr/>
      <dgm:t>
        <a:bodyPr/>
        <a:lstStyle/>
        <a:p>
          <a:endParaRPr lang="en-CA"/>
        </a:p>
      </dgm:t>
    </dgm:pt>
    <dgm:pt modelId="{9F742240-DCB9-4455-B7D2-81AF5CFE5CF2}">
      <dgm:prSet phldrT="[Text]"/>
      <dgm:spPr/>
      <dgm:t>
        <a:bodyPr/>
        <a:lstStyle/>
        <a:p>
          <a:pPr algn="l"/>
          <a:r>
            <a:rPr lang="en-CA" dirty="0">
              <a:solidFill>
                <a:schemeClr val="bg1"/>
              </a:solidFill>
              <a:latin typeface="Arial"/>
              <a:cs typeface="Arial"/>
            </a:rPr>
            <a:t>Your doctor</a:t>
          </a:r>
        </a:p>
      </dgm:t>
    </dgm:pt>
    <dgm:pt modelId="{F3991CEF-18AA-4D88-BFAE-0DC2C7872D17}" type="parTrans" cxnId="{B918E0EC-7B16-4D94-A7AD-B8D13BF1B454}">
      <dgm:prSet/>
      <dgm:spPr/>
      <dgm:t>
        <a:bodyPr/>
        <a:lstStyle/>
        <a:p>
          <a:endParaRPr lang="en-CA">
            <a:solidFill>
              <a:schemeClr val="bg1"/>
            </a:solidFill>
          </a:endParaRPr>
        </a:p>
      </dgm:t>
    </dgm:pt>
    <dgm:pt modelId="{6648FF8E-121C-495C-8A81-397D4DCB2D2D}" type="sibTrans" cxnId="{B918E0EC-7B16-4D94-A7AD-B8D13BF1B454}">
      <dgm:prSet/>
      <dgm:spPr/>
      <dgm:t>
        <a:bodyPr/>
        <a:lstStyle/>
        <a:p>
          <a:endParaRPr lang="en-CA">
            <a:solidFill>
              <a:schemeClr val="bg1"/>
            </a:solidFill>
          </a:endParaRPr>
        </a:p>
      </dgm:t>
    </dgm:pt>
    <dgm:pt modelId="{F3F8CEB4-8A76-44B3-AF72-31C530005C3D}">
      <dgm:prSet phldrT="[Text]"/>
      <dgm:spPr/>
      <dgm:t>
        <a:bodyPr/>
        <a:lstStyle/>
        <a:p>
          <a:pPr algn="ctr"/>
          <a:r>
            <a:rPr lang="en-CA" dirty="0">
              <a:solidFill>
                <a:schemeClr val="bg1"/>
              </a:solidFill>
              <a:latin typeface="Arial"/>
              <a:cs typeface="Arial"/>
            </a:rPr>
            <a:t>Your   nurse</a:t>
          </a:r>
        </a:p>
      </dgm:t>
    </dgm:pt>
    <dgm:pt modelId="{997DBCB0-864F-466A-92F9-76C6B54A0E93}" type="parTrans" cxnId="{3D5A8F34-89BD-4044-84A4-906C7ACB1EAF}">
      <dgm:prSet/>
      <dgm:spPr/>
      <dgm:t>
        <a:bodyPr/>
        <a:lstStyle/>
        <a:p>
          <a:endParaRPr lang="en-CA">
            <a:solidFill>
              <a:schemeClr val="bg1"/>
            </a:solidFill>
          </a:endParaRPr>
        </a:p>
      </dgm:t>
    </dgm:pt>
    <dgm:pt modelId="{EF15FFF6-2AD7-4A68-AE03-5300B0B5A89E}" type="sibTrans" cxnId="{3D5A8F34-89BD-4044-84A4-906C7ACB1EAF}">
      <dgm:prSet/>
      <dgm:spPr/>
      <dgm:t>
        <a:bodyPr/>
        <a:lstStyle/>
        <a:p>
          <a:endParaRPr lang="en-CA">
            <a:solidFill>
              <a:schemeClr val="bg1"/>
            </a:solidFill>
          </a:endParaRPr>
        </a:p>
      </dgm:t>
    </dgm:pt>
    <dgm:pt modelId="{A897BF35-5654-4F5B-A445-715BA9EE5183}">
      <dgm:prSet phldrT="[Text]"/>
      <dgm:spPr/>
      <dgm:t>
        <a:bodyPr/>
        <a:lstStyle/>
        <a:p>
          <a:r>
            <a:rPr lang="en-CA" dirty="0">
              <a:solidFill>
                <a:schemeClr val="bg1"/>
              </a:solidFill>
              <a:latin typeface="Arial"/>
              <a:cs typeface="Arial"/>
            </a:rPr>
            <a:t>Your dietitian</a:t>
          </a:r>
        </a:p>
      </dgm:t>
    </dgm:pt>
    <dgm:pt modelId="{0B1C12C0-04BC-46AE-889D-B5CD1CEF4E99}" type="parTrans" cxnId="{2AA0A6FC-AB99-48AA-B08C-E05C0134A8D0}">
      <dgm:prSet/>
      <dgm:spPr/>
      <dgm:t>
        <a:bodyPr/>
        <a:lstStyle/>
        <a:p>
          <a:endParaRPr lang="en-CA">
            <a:solidFill>
              <a:schemeClr val="bg1"/>
            </a:solidFill>
          </a:endParaRPr>
        </a:p>
      </dgm:t>
    </dgm:pt>
    <dgm:pt modelId="{52C9A418-7497-4933-AC2C-8F9387A90D6D}" type="sibTrans" cxnId="{2AA0A6FC-AB99-48AA-B08C-E05C0134A8D0}">
      <dgm:prSet/>
      <dgm:spPr/>
      <dgm:t>
        <a:bodyPr/>
        <a:lstStyle/>
        <a:p>
          <a:endParaRPr lang="en-CA">
            <a:solidFill>
              <a:schemeClr val="bg1"/>
            </a:solidFill>
          </a:endParaRPr>
        </a:p>
      </dgm:t>
    </dgm:pt>
    <dgm:pt modelId="{1AA34BA0-91A7-466D-A4A0-89C1D9027682}">
      <dgm:prSet phldrT="[Text]"/>
      <dgm:spPr/>
      <dgm:t>
        <a:bodyPr/>
        <a:lstStyle/>
        <a:p>
          <a:r>
            <a:rPr lang="en-CA" dirty="0">
              <a:solidFill>
                <a:schemeClr val="bg1"/>
              </a:solidFill>
              <a:latin typeface="Arial"/>
              <a:cs typeface="Arial"/>
            </a:rPr>
            <a:t>Your pharmacist</a:t>
          </a:r>
        </a:p>
      </dgm:t>
    </dgm:pt>
    <dgm:pt modelId="{A0627172-89D7-491B-8387-5E285D4AF753}" type="parTrans" cxnId="{98E0F6DB-889F-4B8C-9C7A-35F41240FAD3}">
      <dgm:prSet/>
      <dgm:spPr/>
      <dgm:t>
        <a:bodyPr/>
        <a:lstStyle/>
        <a:p>
          <a:endParaRPr lang="en-CA">
            <a:solidFill>
              <a:schemeClr val="bg1"/>
            </a:solidFill>
          </a:endParaRPr>
        </a:p>
      </dgm:t>
    </dgm:pt>
    <dgm:pt modelId="{3D160D79-A292-410E-9ED8-EDA26F720A97}" type="sibTrans" cxnId="{98E0F6DB-889F-4B8C-9C7A-35F41240FAD3}">
      <dgm:prSet/>
      <dgm:spPr/>
      <dgm:t>
        <a:bodyPr/>
        <a:lstStyle/>
        <a:p>
          <a:endParaRPr lang="en-CA">
            <a:solidFill>
              <a:schemeClr val="bg1"/>
            </a:solidFill>
          </a:endParaRPr>
        </a:p>
      </dgm:t>
    </dgm:pt>
    <dgm:pt modelId="{DE1D8F21-0E52-4988-8424-C3F169FA3B2B}" type="pres">
      <dgm:prSet presAssocID="{DD43F903-4625-4D83-A852-A9C62C5A21CA}" presName="cycleMatrixDiagram" presStyleCnt="0">
        <dgm:presLayoutVars>
          <dgm:chMax val="1"/>
          <dgm:dir/>
          <dgm:animLvl val="lvl"/>
          <dgm:resizeHandles val="exact"/>
        </dgm:presLayoutVars>
      </dgm:prSet>
      <dgm:spPr/>
      <dgm:t>
        <a:bodyPr/>
        <a:lstStyle/>
        <a:p>
          <a:endParaRPr lang="en-CA"/>
        </a:p>
      </dgm:t>
    </dgm:pt>
    <dgm:pt modelId="{B040E420-29CE-44D8-B329-8C014186CB9E}" type="pres">
      <dgm:prSet presAssocID="{DD43F903-4625-4D83-A852-A9C62C5A21CA}" presName="children" presStyleCnt="0"/>
      <dgm:spPr/>
    </dgm:pt>
    <dgm:pt modelId="{FF9885CE-361F-4A39-8042-40454F7C0D11}" type="pres">
      <dgm:prSet presAssocID="{DD43F903-4625-4D83-A852-A9C62C5A21CA}" presName="childPlaceholder" presStyleCnt="0"/>
      <dgm:spPr/>
    </dgm:pt>
    <dgm:pt modelId="{59BD7E14-CBC0-4C43-92E7-78093319A8A9}" type="pres">
      <dgm:prSet presAssocID="{DD43F903-4625-4D83-A852-A9C62C5A21CA}" presName="circle" presStyleCnt="0"/>
      <dgm:spPr/>
    </dgm:pt>
    <dgm:pt modelId="{B2BEF260-4FD1-4335-812E-378CA6CCBA29}" type="pres">
      <dgm:prSet presAssocID="{DD43F903-4625-4D83-A852-A9C62C5A21CA}" presName="quadrant1" presStyleLbl="node1" presStyleIdx="0" presStyleCnt="4">
        <dgm:presLayoutVars>
          <dgm:chMax val="1"/>
          <dgm:bulletEnabled val="1"/>
        </dgm:presLayoutVars>
      </dgm:prSet>
      <dgm:spPr/>
      <dgm:t>
        <a:bodyPr/>
        <a:lstStyle/>
        <a:p>
          <a:endParaRPr lang="en-CA"/>
        </a:p>
      </dgm:t>
    </dgm:pt>
    <dgm:pt modelId="{2F8B2DAE-9B62-4D1A-BA68-FC1378D292D3}" type="pres">
      <dgm:prSet presAssocID="{DD43F903-4625-4D83-A852-A9C62C5A21CA}" presName="quadrant2" presStyleLbl="node1" presStyleIdx="1" presStyleCnt="4">
        <dgm:presLayoutVars>
          <dgm:chMax val="1"/>
          <dgm:bulletEnabled val="1"/>
        </dgm:presLayoutVars>
      </dgm:prSet>
      <dgm:spPr/>
      <dgm:t>
        <a:bodyPr/>
        <a:lstStyle/>
        <a:p>
          <a:endParaRPr lang="en-CA"/>
        </a:p>
      </dgm:t>
    </dgm:pt>
    <dgm:pt modelId="{5290203C-CE78-422E-AE06-EB2CE2B40C49}" type="pres">
      <dgm:prSet presAssocID="{DD43F903-4625-4D83-A852-A9C62C5A21CA}" presName="quadrant3" presStyleLbl="node1" presStyleIdx="2" presStyleCnt="4">
        <dgm:presLayoutVars>
          <dgm:chMax val="1"/>
          <dgm:bulletEnabled val="1"/>
        </dgm:presLayoutVars>
      </dgm:prSet>
      <dgm:spPr/>
      <dgm:t>
        <a:bodyPr/>
        <a:lstStyle/>
        <a:p>
          <a:endParaRPr lang="en-CA"/>
        </a:p>
      </dgm:t>
    </dgm:pt>
    <dgm:pt modelId="{B293EC0D-7810-4F16-BBF1-071E54199CCC}" type="pres">
      <dgm:prSet presAssocID="{DD43F903-4625-4D83-A852-A9C62C5A21CA}" presName="quadrant4" presStyleLbl="node1" presStyleIdx="3" presStyleCnt="4">
        <dgm:presLayoutVars>
          <dgm:chMax val="1"/>
          <dgm:bulletEnabled val="1"/>
        </dgm:presLayoutVars>
      </dgm:prSet>
      <dgm:spPr/>
      <dgm:t>
        <a:bodyPr/>
        <a:lstStyle/>
        <a:p>
          <a:endParaRPr lang="en-CA"/>
        </a:p>
      </dgm:t>
    </dgm:pt>
    <dgm:pt modelId="{EE3349FC-7C7A-4B9B-A732-13D584B3B6AD}" type="pres">
      <dgm:prSet presAssocID="{DD43F903-4625-4D83-A852-A9C62C5A21CA}" presName="quadrantPlaceholder" presStyleCnt="0"/>
      <dgm:spPr/>
    </dgm:pt>
    <dgm:pt modelId="{25E88C9F-C162-41E7-A1DE-7D28208D324E}" type="pres">
      <dgm:prSet presAssocID="{DD43F903-4625-4D83-A852-A9C62C5A21CA}" presName="center1" presStyleLbl="fgShp" presStyleIdx="0" presStyleCnt="2"/>
      <dgm:spPr>
        <a:noFill/>
        <a:ln>
          <a:noFill/>
        </a:ln>
      </dgm:spPr>
    </dgm:pt>
    <dgm:pt modelId="{2A065845-12C8-41AA-8C03-4F2C1DF1D8C5}" type="pres">
      <dgm:prSet presAssocID="{DD43F903-4625-4D83-A852-A9C62C5A21CA}" presName="center2" presStyleLbl="fgShp" presStyleIdx="1" presStyleCnt="2" custLinFactX="300000" custLinFactY="11900" custLinFactNeighborX="349659" custLinFactNeighborY="100000"/>
      <dgm:spPr>
        <a:noFill/>
        <a:ln>
          <a:noFill/>
        </a:ln>
      </dgm:spPr>
    </dgm:pt>
  </dgm:ptLst>
  <dgm:cxnLst>
    <dgm:cxn modelId="{3D5A8F34-89BD-4044-84A4-906C7ACB1EAF}" srcId="{DD43F903-4625-4D83-A852-A9C62C5A21CA}" destId="{F3F8CEB4-8A76-44B3-AF72-31C530005C3D}" srcOrd="1" destOrd="0" parTransId="{997DBCB0-864F-466A-92F9-76C6B54A0E93}" sibTransId="{EF15FFF6-2AD7-4A68-AE03-5300B0B5A89E}"/>
    <dgm:cxn modelId="{E906B1A6-8EE5-4E6E-B80E-D4309C002014}" type="presOf" srcId="{DD43F903-4625-4D83-A852-A9C62C5A21CA}" destId="{DE1D8F21-0E52-4988-8424-C3F169FA3B2B}" srcOrd="0" destOrd="0" presId="urn:microsoft.com/office/officeart/2005/8/layout/cycle4#1"/>
    <dgm:cxn modelId="{2AA0A6FC-AB99-48AA-B08C-E05C0134A8D0}" srcId="{DD43F903-4625-4D83-A852-A9C62C5A21CA}" destId="{A897BF35-5654-4F5B-A445-715BA9EE5183}" srcOrd="2" destOrd="0" parTransId="{0B1C12C0-04BC-46AE-889D-B5CD1CEF4E99}" sibTransId="{52C9A418-7497-4933-AC2C-8F9387A90D6D}"/>
    <dgm:cxn modelId="{B918E0EC-7B16-4D94-A7AD-B8D13BF1B454}" srcId="{DD43F903-4625-4D83-A852-A9C62C5A21CA}" destId="{9F742240-DCB9-4455-B7D2-81AF5CFE5CF2}" srcOrd="0" destOrd="0" parTransId="{F3991CEF-18AA-4D88-BFAE-0DC2C7872D17}" sibTransId="{6648FF8E-121C-495C-8A81-397D4DCB2D2D}"/>
    <dgm:cxn modelId="{2C540C7C-B11A-4CEC-A2E9-CFBD00916CBC}" type="presOf" srcId="{F3F8CEB4-8A76-44B3-AF72-31C530005C3D}" destId="{2F8B2DAE-9B62-4D1A-BA68-FC1378D292D3}" srcOrd="0" destOrd="0" presId="urn:microsoft.com/office/officeart/2005/8/layout/cycle4#1"/>
    <dgm:cxn modelId="{0ACBAEE8-93A9-4B5B-A335-9E7945CF18F3}" type="presOf" srcId="{1AA34BA0-91A7-466D-A4A0-89C1D9027682}" destId="{B293EC0D-7810-4F16-BBF1-071E54199CCC}" srcOrd="0" destOrd="0" presId="urn:microsoft.com/office/officeart/2005/8/layout/cycle4#1"/>
    <dgm:cxn modelId="{82B38D39-0A95-4F11-8B3B-552750B1E103}" type="presOf" srcId="{A897BF35-5654-4F5B-A445-715BA9EE5183}" destId="{5290203C-CE78-422E-AE06-EB2CE2B40C49}" srcOrd="0" destOrd="0" presId="urn:microsoft.com/office/officeart/2005/8/layout/cycle4#1"/>
    <dgm:cxn modelId="{C2D4F699-1143-4591-B790-9F2F300E79D5}" type="presOf" srcId="{9F742240-DCB9-4455-B7D2-81AF5CFE5CF2}" destId="{B2BEF260-4FD1-4335-812E-378CA6CCBA29}" srcOrd="0" destOrd="0" presId="urn:microsoft.com/office/officeart/2005/8/layout/cycle4#1"/>
    <dgm:cxn modelId="{98E0F6DB-889F-4B8C-9C7A-35F41240FAD3}" srcId="{DD43F903-4625-4D83-A852-A9C62C5A21CA}" destId="{1AA34BA0-91A7-466D-A4A0-89C1D9027682}" srcOrd="3" destOrd="0" parTransId="{A0627172-89D7-491B-8387-5E285D4AF753}" sibTransId="{3D160D79-A292-410E-9ED8-EDA26F720A97}"/>
    <dgm:cxn modelId="{8C92903A-4441-45ED-BF71-3042D971E16E}" type="presParOf" srcId="{DE1D8F21-0E52-4988-8424-C3F169FA3B2B}" destId="{B040E420-29CE-44D8-B329-8C014186CB9E}" srcOrd="0" destOrd="0" presId="urn:microsoft.com/office/officeart/2005/8/layout/cycle4#1"/>
    <dgm:cxn modelId="{6D3E074D-6B86-4A75-A311-580E00C20F7C}" type="presParOf" srcId="{B040E420-29CE-44D8-B329-8C014186CB9E}" destId="{FF9885CE-361F-4A39-8042-40454F7C0D11}" srcOrd="0" destOrd="0" presId="urn:microsoft.com/office/officeart/2005/8/layout/cycle4#1"/>
    <dgm:cxn modelId="{7AEF6BDF-2043-43BC-8C46-88E74A8FA5F5}" type="presParOf" srcId="{DE1D8F21-0E52-4988-8424-C3F169FA3B2B}" destId="{59BD7E14-CBC0-4C43-92E7-78093319A8A9}" srcOrd="1" destOrd="0" presId="urn:microsoft.com/office/officeart/2005/8/layout/cycle4#1"/>
    <dgm:cxn modelId="{36F5BB7E-FDC0-41A9-AEF9-67C699157F2A}" type="presParOf" srcId="{59BD7E14-CBC0-4C43-92E7-78093319A8A9}" destId="{B2BEF260-4FD1-4335-812E-378CA6CCBA29}" srcOrd="0" destOrd="0" presId="urn:microsoft.com/office/officeart/2005/8/layout/cycle4#1"/>
    <dgm:cxn modelId="{FA878A07-EB0E-4F58-9DDE-95643F69E940}" type="presParOf" srcId="{59BD7E14-CBC0-4C43-92E7-78093319A8A9}" destId="{2F8B2DAE-9B62-4D1A-BA68-FC1378D292D3}" srcOrd="1" destOrd="0" presId="urn:microsoft.com/office/officeart/2005/8/layout/cycle4#1"/>
    <dgm:cxn modelId="{125724A1-80E7-4A9C-947B-26B030B72684}" type="presParOf" srcId="{59BD7E14-CBC0-4C43-92E7-78093319A8A9}" destId="{5290203C-CE78-422E-AE06-EB2CE2B40C49}" srcOrd="2" destOrd="0" presId="urn:microsoft.com/office/officeart/2005/8/layout/cycle4#1"/>
    <dgm:cxn modelId="{7B269F34-BEB3-45CD-91E6-ACE700E88E0E}" type="presParOf" srcId="{59BD7E14-CBC0-4C43-92E7-78093319A8A9}" destId="{B293EC0D-7810-4F16-BBF1-071E54199CCC}" srcOrd="3" destOrd="0" presId="urn:microsoft.com/office/officeart/2005/8/layout/cycle4#1"/>
    <dgm:cxn modelId="{C07BACEA-50A5-4018-A452-AF473BD3BD95}" type="presParOf" srcId="{59BD7E14-CBC0-4C43-92E7-78093319A8A9}" destId="{EE3349FC-7C7A-4B9B-A732-13D584B3B6AD}" srcOrd="4" destOrd="0" presId="urn:microsoft.com/office/officeart/2005/8/layout/cycle4#1"/>
    <dgm:cxn modelId="{ECDB175C-413A-4161-9F8F-943F63EFF4E0}" type="presParOf" srcId="{DE1D8F21-0E52-4988-8424-C3F169FA3B2B}" destId="{25E88C9F-C162-41E7-A1DE-7D28208D324E}" srcOrd="2" destOrd="0" presId="urn:microsoft.com/office/officeart/2005/8/layout/cycle4#1"/>
    <dgm:cxn modelId="{17EF3D80-893E-4682-A120-6DC68E85FCC9}" type="presParOf" srcId="{DE1D8F21-0E52-4988-8424-C3F169FA3B2B}" destId="{2A065845-12C8-41AA-8C03-4F2C1DF1D8C5}" srcOrd="3" destOrd="0" presId="urn:microsoft.com/office/officeart/2005/8/layout/cycle4#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BEF260-4FD1-4335-812E-378CA6CCBA29}">
      <dsp:nvSpPr>
        <dsp:cNvPr id="0" name=""/>
        <dsp:cNvSpPr/>
      </dsp:nvSpPr>
      <dsp:spPr>
        <a:xfrm>
          <a:off x="1137512" y="315975"/>
          <a:ext cx="2379434" cy="2379434"/>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l" defTabSz="977900">
            <a:lnSpc>
              <a:spcPct val="90000"/>
            </a:lnSpc>
            <a:spcBef>
              <a:spcPct val="0"/>
            </a:spcBef>
            <a:spcAft>
              <a:spcPct val="35000"/>
            </a:spcAft>
          </a:pPr>
          <a:r>
            <a:rPr lang="en-CA" sz="2200" kern="1200" dirty="0">
              <a:solidFill>
                <a:schemeClr val="bg1"/>
              </a:solidFill>
              <a:latin typeface="Arial"/>
              <a:cs typeface="Arial"/>
            </a:rPr>
            <a:t>Your doctor</a:t>
          </a:r>
        </a:p>
      </dsp:txBody>
      <dsp:txXfrm>
        <a:off x="1834432" y="1012895"/>
        <a:ext cx="1682514" cy="1682514"/>
      </dsp:txXfrm>
    </dsp:sp>
    <dsp:sp modelId="{2F8B2DAE-9B62-4D1A-BA68-FC1378D292D3}">
      <dsp:nvSpPr>
        <dsp:cNvPr id="0" name=""/>
        <dsp:cNvSpPr/>
      </dsp:nvSpPr>
      <dsp:spPr>
        <a:xfrm rot="5400000">
          <a:off x="3626852" y="315975"/>
          <a:ext cx="2379434" cy="2379434"/>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CA" sz="2200" kern="1200" dirty="0">
              <a:solidFill>
                <a:schemeClr val="bg1"/>
              </a:solidFill>
              <a:latin typeface="Arial"/>
              <a:cs typeface="Arial"/>
            </a:rPr>
            <a:t>Your   nurse</a:t>
          </a:r>
        </a:p>
      </dsp:txBody>
      <dsp:txXfrm rot="-5400000">
        <a:off x="3626852" y="1012895"/>
        <a:ext cx="1682514" cy="1682514"/>
      </dsp:txXfrm>
    </dsp:sp>
    <dsp:sp modelId="{5290203C-CE78-422E-AE06-EB2CE2B40C49}">
      <dsp:nvSpPr>
        <dsp:cNvPr id="0" name=""/>
        <dsp:cNvSpPr/>
      </dsp:nvSpPr>
      <dsp:spPr>
        <a:xfrm rot="10800000">
          <a:off x="3626852" y="2805315"/>
          <a:ext cx="2379434" cy="2379434"/>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CA" sz="2200" kern="1200" dirty="0">
              <a:solidFill>
                <a:schemeClr val="bg1"/>
              </a:solidFill>
              <a:latin typeface="Arial"/>
              <a:cs typeface="Arial"/>
            </a:rPr>
            <a:t>Your dietitian</a:t>
          </a:r>
        </a:p>
      </dsp:txBody>
      <dsp:txXfrm rot="10800000">
        <a:off x="3626852" y="2805315"/>
        <a:ext cx="1682514" cy="1682514"/>
      </dsp:txXfrm>
    </dsp:sp>
    <dsp:sp modelId="{B293EC0D-7810-4F16-BBF1-071E54199CCC}">
      <dsp:nvSpPr>
        <dsp:cNvPr id="0" name=""/>
        <dsp:cNvSpPr/>
      </dsp:nvSpPr>
      <dsp:spPr>
        <a:xfrm rot="16200000">
          <a:off x="1137512" y="2805315"/>
          <a:ext cx="2379434" cy="2379434"/>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CA" sz="2200" kern="1200" dirty="0">
              <a:solidFill>
                <a:schemeClr val="bg1"/>
              </a:solidFill>
              <a:latin typeface="Arial"/>
              <a:cs typeface="Arial"/>
            </a:rPr>
            <a:t>Your pharmacist</a:t>
          </a:r>
        </a:p>
      </dsp:txBody>
      <dsp:txXfrm rot="5400000">
        <a:off x="1834432" y="2805315"/>
        <a:ext cx="1682514" cy="1682514"/>
      </dsp:txXfrm>
    </dsp:sp>
    <dsp:sp modelId="{25E88C9F-C162-41E7-A1DE-7D28208D324E}">
      <dsp:nvSpPr>
        <dsp:cNvPr id="0" name=""/>
        <dsp:cNvSpPr/>
      </dsp:nvSpPr>
      <dsp:spPr>
        <a:xfrm>
          <a:off x="3161131" y="2255792"/>
          <a:ext cx="821537" cy="714380"/>
        </a:xfrm>
        <a:prstGeom prst="circularArrow">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A065845-12C8-41AA-8C03-4F2C1DF1D8C5}">
      <dsp:nvSpPr>
        <dsp:cNvPr id="0" name=""/>
        <dsp:cNvSpPr/>
      </dsp:nvSpPr>
      <dsp:spPr>
        <a:xfrm rot="10800000">
          <a:off x="6733031" y="3329944"/>
          <a:ext cx="821537" cy="714380"/>
        </a:xfrm>
        <a:prstGeom prst="circularArrow">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1">
  <dgm:title val=""/>
  <dgm:desc val=""/>
  <dgm:catLst>
    <dgm:cat type="relationship" pri="26000"/>
    <dgm:cat type="cycle" pri="13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extLst>
          </p:cNvPr>
          <p:cNvSpPr>
            <a:spLocks noGrp="1"/>
          </p:cNvSpPr>
          <p:nvPr>
            <p:ph type="hdr" sz="quarter"/>
          </p:nvPr>
        </p:nvSpPr>
        <p:spPr>
          <a:xfrm>
            <a:off x="0" y="0"/>
            <a:ext cx="3038475" cy="461963"/>
          </a:xfrm>
          <a:prstGeom prst="rect">
            <a:avLst/>
          </a:prstGeom>
        </p:spPr>
        <p:txBody>
          <a:bodyPr vert="horz" lIns="92830" tIns="46415" rIns="92830" bIns="46415" rtlCol="0"/>
          <a:lstStyle>
            <a:lvl1pPr algn="l" defTabSz="842162" eaLnBrk="1" fontAlgn="auto" hangingPunct="1">
              <a:spcBef>
                <a:spcPts val="0"/>
              </a:spcBef>
              <a:spcAft>
                <a:spcPts val="0"/>
              </a:spcAft>
              <a:defRPr sz="1200">
                <a:latin typeface="+mn-lt"/>
                <a:cs typeface="+mn-cs"/>
              </a:defRPr>
            </a:lvl1pPr>
          </a:lstStyle>
          <a:p>
            <a:pPr>
              <a:defRPr/>
            </a:pPr>
            <a:endParaRPr lang="en-CA"/>
          </a:p>
        </p:txBody>
      </p:sp>
      <p:sp>
        <p:nvSpPr>
          <p:cNvPr id="3" name="Date Placeholder 2">
            <a:extLst>
              <a:ext uri="{FF2B5EF4-FFF2-40B4-BE49-F238E27FC236}"/>
            </a:extLst>
          </p:cNvPr>
          <p:cNvSpPr>
            <a:spLocks noGrp="1"/>
          </p:cNvSpPr>
          <p:nvPr>
            <p:ph type="dt" sz="quarter" idx="1"/>
          </p:nvPr>
        </p:nvSpPr>
        <p:spPr>
          <a:xfrm>
            <a:off x="3970338" y="0"/>
            <a:ext cx="3038475" cy="461963"/>
          </a:xfrm>
          <a:prstGeom prst="rect">
            <a:avLst/>
          </a:prstGeom>
        </p:spPr>
        <p:txBody>
          <a:bodyPr vert="horz" lIns="92830" tIns="46415" rIns="92830" bIns="46415" rtlCol="0"/>
          <a:lstStyle>
            <a:lvl1pPr algn="r" defTabSz="842162" eaLnBrk="1" fontAlgn="auto" hangingPunct="1">
              <a:spcBef>
                <a:spcPts val="0"/>
              </a:spcBef>
              <a:spcAft>
                <a:spcPts val="0"/>
              </a:spcAft>
              <a:defRPr sz="1200">
                <a:latin typeface="+mn-lt"/>
                <a:cs typeface="+mn-cs"/>
              </a:defRPr>
            </a:lvl1pPr>
          </a:lstStyle>
          <a:p>
            <a:pPr>
              <a:defRPr/>
            </a:pPr>
            <a:fld id="{2F7BDC11-8892-4E2C-8E1E-1B2722D9B707}" type="datetimeFigureOut">
              <a:rPr lang="en-CA"/>
              <a:pPr>
                <a:defRPr/>
              </a:pPr>
              <a:t>2018-10-23</a:t>
            </a:fld>
            <a:endParaRPr lang="en-CA"/>
          </a:p>
        </p:txBody>
      </p:sp>
      <p:sp>
        <p:nvSpPr>
          <p:cNvPr id="4" name="Footer Placeholder 3">
            <a:extLst>
              <a:ext uri="{FF2B5EF4-FFF2-40B4-BE49-F238E27FC236}"/>
            </a:extLst>
          </p:cNvPr>
          <p:cNvSpPr>
            <a:spLocks noGrp="1"/>
          </p:cNvSpPr>
          <p:nvPr>
            <p:ph type="ftr" sz="quarter" idx="2"/>
          </p:nvPr>
        </p:nvSpPr>
        <p:spPr>
          <a:xfrm>
            <a:off x="0" y="8772525"/>
            <a:ext cx="3038475" cy="461963"/>
          </a:xfrm>
          <a:prstGeom prst="rect">
            <a:avLst/>
          </a:prstGeom>
        </p:spPr>
        <p:txBody>
          <a:bodyPr vert="horz" lIns="92830" tIns="46415" rIns="92830" bIns="46415" rtlCol="0" anchor="b"/>
          <a:lstStyle>
            <a:lvl1pPr algn="l" defTabSz="842162" eaLnBrk="1" fontAlgn="auto" hangingPunct="1">
              <a:spcBef>
                <a:spcPts val="0"/>
              </a:spcBef>
              <a:spcAft>
                <a:spcPts val="0"/>
              </a:spcAft>
              <a:defRPr sz="1200">
                <a:latin typeface="+mn-lt"/>
                <a:cs typeface="+mn-cs"/>
              </a:defRPr>
            </a:lvl1pPr>
          </a:lstStyle>
          <a:p>
            <a:pPr>
              <a:defRPr/>
            </a:pPr>
            <a:endParaRPr lang="en-CA"/>
          </a:p>
        </p:txBody>
      </p:sp>
      <p:sp>
        <p:nvSpPr>
          <p:cNvPr id="5" name="Slide Number Placeholder 4">
            <a:extLst>
              <a:ext uri="{FF2B5EF4-FFF2-40B4-BE49-F238E27FC236}"/>
            </a:extLst>
          </p:cNvPr>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eaLnBrk="1" hangingPunct="1">
              <a:defRPr sz="1200"/>
            </a:lvl1pPr>
          </a:lstStyle>
          <a:p>
            <a:pPr>
              <a:defRPr/>
            </a:pPr>
            <a:fld id="{21A9DC5A-6A76-4321-A529-2E21BF05483F}" type="slidenum">
              <a:rPr lang="en-CA" altLang="en-US"/>
              <a:pPr>
                <a:defRPr/>
              </a:pPr>
              <a:t>‹#›</a:t>
            </a:fld>
            <a:endParaRPr lang="en-CA" altLang="en-US"/>
          </a:p>
        </p:txBody>
      </p:sp>
    </p:spTree>
    <p:extLst>
      <p:ext uri="{BB962C8B-B14F-4D97-AF65-F5344CB8AC3E}">
        <p14:creationId xmlns:p14="http://schemas.microsoft.com/office/powerpoint/2010/main" val="6060179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extLst>
          </p:cNvPr>
          <p:cNvSpPr>
            <a:spLocks noGrp="1"/>
          </p:cNvSpPr>
          <p:nvPr>
            <p:ph type="hdr" sz="quarter"/>
          </p:nvPr>
        </p:nvSpPr>
        <p:spPr>
          <a:xfrm>
            <a:off x="0" y="0"/>
            <a:ext cx="3038475" cy="463550"/>
          </a:xfrm>
          <a:prstGeom prst="rect">
            <a:avLst/>
          </a:prstGeom>
        </p:spPr>
        <p:txBody>
          <a:bodyPr vert="horz" lIns="92830" tIns="46415" rIns="92830" bIns="46415" rtlCol="0"/>
          <a:lstStyle>
            <a:lvl1pPr algn="l" defTabSz="842162" eaLnBrk="1" fontAlgn="auto" hangingPunct="1">
              <a:spcBef>
                <a:spcPts val="0"/>
              </a:spcBef>
              <a:spcAft>
                <a:spcPts val="0"/>
              </a:spcAft>
              <a:defRPr sz="1200">
                <a:latin typeface="+mn-lt"/>
                <a:cs typeface="+mn-cs"/>
              </a:defRPr>
            </a:lvl1pPr>
          </a:lstStyle>
          <a:p>
            <a:pPr>
              <a:defRPr/>
            </a:pPr>
            <a:endParaRPr lang="en-US"/>
          </a:p>
        </p:txBody>
      </p:sp>
      <p:sp>
        <p:nvSpPr>
          <p:cNvPr id="3" name="Date Placeholder 2">
            <a:extLst>
              <a:ext uri="{FF2B5EF4-FFF2-40B4-BE49-F238E27FC236}"/>
            </a:extLst>
          </p:cNvPr>
          <p:cNvSpPr>
            <a:spLocks noGrp="1"/>
          </p:cNvSpPr>
          <p:nvPr>
            <p:ph type="dt" idx="1"/>
          </p:nvPr>
        </p:nvSpPr>
        <p:spPr>
          <a:xfrm>
            <a:off x="3970338" y="0"/>
            <a:ext cx="3038475" cy="463550"/>
          </a:xfrm>
          <a:prstGeom prst="rect">
            <a:avLst/>
          </a:prstGeom>
        </p:spPr>
        <p:txBody>
          <a:bodyPr vert="horz" lIns="92830" tIns="46415" rIns="92830" bIns="46415" rtlCol="0"/>
          <a:lstStyle>
            <a:lvl1pPr algn="r" defTabSz="842162" eaLnBrk="1" fontAlgn="auto" hangingPunct="1">
              <a:spcBef>
                <a:spcPts val="0"/>
              </a:spcBef>
              <a:spcAft>
                <a:spcPts val="0"/>
              </a:spcAft>
              <a:defRPr sz="1200">
                <a:latin typeface="+mn-lt"/>
                <a:cs typeface="+mn-cs"/>
              </a:defRPr>
            </a:lvl1pPr>
          </a:lstStyle>
          <a:p>
            <a:pPr>
              <a:defRPr/>
            </a:pPr>
            <a:fld id="{B5B6585C-DD4F-4A52-830B-8EDCBDD38760}" type="datetimeFigureOut">
              <a:rPr lang="en-US"/>
              <a:pPr>
                <a:defRPr/>
              </a:pPr>
              <a:t>10/23/18</a:t>
            </a:fld>
            <a:endParaRPr lang="en-US"/>
          </a:p>
        </p:txBody>
      </p:sp>
      <p:sp>
        <p:nvSpPr>
          <p:cNvPr id="4" name="Slide Image Placeholder 3">
            <a:extLst>
              <a:ext uri="{FF2B5EF4-FFF2-40B4-BE49-F238E27FC236}"/>
            </a:extLst>
          </p:cNvPr>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a:extLst>
              <a:ext uri="{FF2B5EF4-FFF2-40B4-BE49-F238E27FC236}"/>
            </a:extLst>
          </p:cNvPr>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extLst>
          </p:cNvPr>
          <p:cNvSpPr>
            <a:spLocks noGrp="1"/>
          </p:cNvSpPr>
          <p:nvPr>
            <p:ph type="ftr" sz="quarter" idx="4"/>
          </p:nvPr>
        </p:nvSpPr>
        <p:spPr>
          <a:xfrm>
            <a:off x="0" y="8772525"/>
            <a:ext cx="3038475" cy="463550"/>
          </a:xfrm>
          <a:prstGeom prst="rect">
            <a:avLst/>
          </a:prstGeom>
        </p:spPr>
        <p:txBody>
          <a:bodyPr vert="horz" lIns="92830" tIns="46415" rIns="92830" bIns="46415" rtlCol="0" anchor="b"/>
          <a:lstStyle>
            <a:lvl1pPr algn="l" defTabSz="842162" eaLnBrk="1" fontAlgn="auto" hangingPunct="1">
              <a:spcBef>
                <a:spcPts val="0"/>
              </a:spcBef>
              <a:spcAft>
                <a:spcPts val="0"/>
              </a:spcAft>
              <a:defRPr sz="1200">
                <a:latin typeface="+mn-lt"/>
                <a:cs typeface="+mn-cs"/>
              </a:defRPr>
            </a:lvl1pPr>
          </a:lstStyle>
          <a:p>
            <a:pPr>
              <a:defRPr/>
            </a:pPr>
            <a:endParaRPr lang="en-US"/>
          </a:p>
        </p:txBody>
      </p:sp>
      <p:sp>
        <p:nvSpPr>
          <p:cNvPr id="7" name="Slide Number Placeholder 6">
            <a:extLst>
              <a:ext uri="{FF2B5EF4-FFF2-40B4-BE49-F238E27FC236}"/>
            </a:extLst>
          </p:cNvPr>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eaLnBrk="1" hangingPunct="1">
              <a:defRPr sz="1200"/>
            </a:lvl1pPr>
          </a:lstStyle>
          <a:p>
            <a:pPr>
              <a:defRPr/>
            </a:pPr>
            <a:fld id="{1853A2F3-27E0-4363-B486-F9B110134CCE}" type="slidenum">
              <a:rPr lang="en-US" altLang="en-US"/>
              <a:pPr>
                <a:defRPr/>
              </a:pPr>
              <a:t>‹#›</a:t>
            </a:fld>
            <a:endParaRPr lang="en-US" altLang="en-US"/>
          </a:p>
        </p:txBody>
      </p:sp>
    </p:spTree>
    <p:extLst>
      <p:ext uri="{BB962C8B-B14F-4D97-AF65-F5344CB8AC3E}">
        <p14:creationId xmlns:p14="http://schemas.microsoft.com/office/powerpoint/2010/main" val="914773393"/>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mn-ea"/>
        <a:cs typeface="+mn-cs"/>
      </a:defRPr>
    </a:lvl1pPr>
    <a:lvl2pPr marL="420688" algn="l" defTabSz="841375" rtl="0" eaLnBrk="0" fontAlgn="base" hangingPunct="0">
      <a:spcBef>
        <a:spcPct val="30000"/>
      </a:spcBef>
      <a:spcAft>
        <a:spcPct val="0"/>
      </a:spcAft>
      <a:defRPr sz="1100" kern="1200">
        <a:solidFill>
          <a:schemeClr val="tx1"/>
        </a:solidFill>
        <a:latin typeface="+mn-lt"/>
        <a:ea typeface="+mn-ea"/>
        <a:cs typeface="+mn-cs"/>
      </a:defRPr>
    </a:lvl2pPr>
    <a:lvl3pPr marL="841375" algn="l" defTabSz="841375" rtl="0" eaLnBrk="0" fontAlgn="base" hangingPunct="0">
      <a:spcBef>
        <a:spcPct val="30000"/>
      </a:spcBef>
      <a:spcAft>
        <a:spcPct val="0"/>
      </a:spcAft>
      <a:defRPr sz="1100" kern="1200">
        <a:solidFill>
          <a:schemeClr val="tx1"/>
        </a:solidFill>
        <a:latin typeface="+mn-lt"/>
        <a:ea typeface="+mn-ea"/>
        <a:cs typeface="+mn-cs"/>
      </a:defRPr>
    </a:lvl3pPr>
    <a:lvl4pPr marL="1262063" algn="l" defTabSz="841375" rtl="0" eaLnBrk="0" fontAlgn="base" hangingPunct="0">
      <a:spcBef>
        <a:spcPct val="30000"/>
      </a:spcBef>
      <a:spcAft>
        <a:spcPct val="0"/>
      </a:spcAft>
      <a:defRPr sz="1100" kern="1200">
        <a:solidFill>
          <a:schemeClr val="tx1"/>
        </a:solidFill>
        <a:latin typeface="+mn-lt"/>
        <a:ea typeface="+mn-ea"/>
        <a:cs typeface="+mn-cs"/>
      </a:defRPr>
    </a:lvl4pPr>
    <a:lvl5pPr marL="1682750" algn="l" defTabSz="841375" rtl="0" eaLnBrk="0" fontAlgn="base" hangingPunct="0">
      <a:spcBef>
        <a:spcPct val="30000"/>
      </a:spcBef>
      <a:spcAft>
        <a:spcPct val="0"/>
      </a:spcAft>
      <a:defRPr sz="1100" kern="1200">
        <a:solidFill>
          <a:schemeClr val="tx1"/>
        </a:solidFill>
        <a:latin typeface="+mn-lt"/>
        <a:ea typeface="+mn-ea"/>
        <a:cs typeface="+mn-cs"/>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p:spPr>
      </p:sp>
      <p:sp>
        <p:nvSpPr>
          <p:cNvPr id="30722" name="Notes Placeholder 2"/>
          <p:cNvSpPr>
            <a:spLocks noGrp="1"/>
          </p:cNvSpPr>
          <p:nvPr>
            <p:ph type="body" idx="1"/>
          </p:nvPr>
        </p:nvSpPr>
        <p:spPr bwMode="auto">
          <a:xfrm>
            <a:off x="701675" y="4387850"/>
            <a:ext cx="5607050" cy="4156075"/>
          </a:xfrm>
          <a:noFill/>
        </p:spPr>
        <p:txBody>
          <a:bodyPr wrap="square" numCol="1" anchor="t" anchorCtr="0" compatLnSpc="1">
            <a:prstTxWarp prst="textNoShape">
              <a:avLst/>
            </a:prstTxWarp>
          </a:bodyPr>
          <a:lstStyle/>
          <a:p>
            <a:pPr defTabSz="914400" eaLnBrk="1" hangingPunct="1">
              <a:spcBef>
                <a:spcPct val="0"/>
              </a:spcBef>
            </a:pPr>
            <a:endParaRPr lang="en-CA" altLang="en-US" smtClean="0"/>
          </a:p>
        </p:txBody>
      </p:sp>
      <p:sp>
        <p:nvSpPr>
          <p:cNvPr id="30723"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a:fld id="{AC7DC93C-4559-4021-9F0A-ED5753B56223}" type="slidenum">
              <a:rPr lang="en-US" altLang="en-US" sz="1200">
                <a:ea typeface="ＭＳ Ｐゴシック" pitchFamily="34" charset="-128"/>
              </a:rPr>
              <a:pPr algn="r" defTabSz="928688"/>
              <a:t>4</a:t>
            </a:fld>
            <a:endParaRPr lang="en-US" altLang="en-US" sz="1200">
              <a:ea typeface="ＭＳ Ｐゴシック" pitchFamily="34" charset="-128"/>
            </a:endParaRPr>
          </a:p>
        </p:txBody>
      </p:sp>
    </p:spTree>
    <p:extLst>
      <p:ext uri="{BB962C8B-B14F-4D97-AF65-F5344CB8AC3E}">
        <p14:creationId xmlns:p14="http://schemas.microsoft.com/office/powerpoint/2010/main" val="7609872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p:spPr>
      </p:sp>
      <p:sp>
        <p:nvSpPr>
          <p:cNvPr id="52226" name="Notes Placeholder 2"/>
          <p:cNvSpPr>
            <a:spLocks noGrp="1"/>
          </p:cNvSpPr>
          <p:nvPr>
            <p:ph type="body" idx="1"/>
          </p:nvPr>
        </p:nvSpPr>
        <p:spPr bwMode="auto">
          <a:xfrm>
            <a:off x="701675" y="4387850"/>
            <a:ext cx="5607050" cy="4156075"/>
          </a:xfrm>
          <a:noFill/>
        </p:spPr>
        <p:txBody>
          <a:bodyPr wrap="square" numCol="1" anchor="t" anchorCtr="0" compatLnSpc="1">
            <a:prstTxWarp prst="textNoShape">
              <a:avLst/>
            </a:prstTxWarp>
          </a:bodyPr>
          <a:lstStyle/>
          <a:p>
            <a:pPr defTabSz="914400" eaLnBrk="1" hangingPunct="1">
              <a:spcBef>
                <a:spcPct val="0"/>
              </a:spcBef>
            </a:pPr>
            <a:endParaRPr lang="en-CA" altLang="en-US" smtClean="0"/>
          </a:p>
        </p:txBody>
      </p:sp>
      <p:sp>
        <p:nvSpPr>
          <p:cNvPr id="52227"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a:fld id="{8CF414D0-E761-4371-B036-39653B5AEC64}" type="slidenum">
              <a:rPr lang="en-US" altLang="en-US" sz="1200">
                <a:ea typeface="ＭＳ Ｐゴシック" pitchFamily="34" charset="-128"/>
              </a:rPr>
              <a:pPr algn="r" defTabSz="928688"/>
              <a:t>16</a:t>
            </a:fld>
            <a:endParaRPr lang="en-US" altLang="en-US" sz="1200">
              <a:ea typeface="ＭＳ Ｐゴシック" pitchFamily="34" charset="-128"/>
            </a:endParaRPr>
          </a:p>
        </p:txBody>
      </p:sp>
    </p:spTree>
    <p:extLst>
      <p:ext uri="{BB962C8B-B14F-4D97-AF65-F5344CB8AC3E}">
        <p14:creationId xmlns:p14="http://schemas.microsoft.com/office/powerpoint/2010/main" val="13914570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p:spPr>
      </p:sp>
      <p:sp>
        <p:nvSpPr>
          <p:cNvPr id="54274" name="Notes Placeholder 2"/>
          <p:cNvSpPr>
            <a:spLocks noGrp="1"/>
          </p:cNvSpPr>
          <p:nvPr>
            <p:ph type="body" idx="1"/>
          </p:nvPr>
        </p:nvSpPr>
        <p:spPr bwMode="auto">
          <a:xfrm>
            <a:off x="701675" y="4387850"/>
            <a:ext cx="5607050" cy="4156075"/>
          </a:xfrm>
          <a:noFill/>
        </p:spPr>
        <p:txBody>
          <a:bodyPr wrap="square" numCol="1" anchor="t" anchorCtr="0" compatLnSpc="1">
            <a:prstTxWarp prst="textNoShape">
              <a:avLst/>
            </a:prstTxWarp>
          </a:bodyPr>
          <a:lstStyle/>
          <a:p>
            <a:pPr defTabSz="914400" eaLnBrk="1" hangingPunct="1">
              <a:spcBef>
                <a:spcPct val="0"/>
              </a:spcBef>
            </a:pPr>
            <a:endParaRPr lang="en-CA" altLang="en-US" smtClean="0"/>
          </a:p>
        </p:txBody>
      </p:sp>
      <p:sp>
        <p:nvSpPr>
          <p:cNvPr id="54275"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a:fld id="{852AD6EB-B3D2-4143-BED5-8E09BF9F17F8}" type="slidenum">
              <a:rPr lang="en-US" altLang="en-US" sz="1200">
                <a:ea typeface="ＭＳ Ｐゴシック" pitchFamily="34" charset="-128"/>
              </a:rPr>
              <a:pPr algn="r" defTabSz="928688"/>
              <a:t>17</a:t>
            </a:fld>
            <a:endParaRPr lang="en-US" altLang="en-US" sz="1200">
              <a:ea typeface="ＭＳ Ｐゴシック" pitchFamily="34" charset="-128"/>
            </a:endParaRPr>
          </a:p>
        </p:txBody>
      </p:sp>
    </p:spTree>
    <p:extLst>
      <p:ext uri="{BB962C8B-B14F-4D97-AF65-F5344CB8AC3E}">
        <p14:creationId xmlns:p14="http://schemas.microsoft.com/office/powerpoint/2010/main" val="1210176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p:spPr>
      </p:sp>
      <p:sp>
        <p:nvSpPr>
          <p:cNvPr id="56322" name="Notes Placeholder 2"/>
          <p:cNvSpPr>
            <a:spLocks noGrp="1"/>
          </p:cNvSpPr>
          <p:nvPr>
            <p:ph type="body" idx="1"/>
          </p:nvPr>
        </p:nvSpPr>
        <p:spPr bwMode="auto">
          <a:xfrm>
            <a:off x="701675" y="4387850"/>
            <a:ext cx="5607050" cy="4156075"/>
          </a:xfrm>
          <a:noFill/>
        </p:spPr>
        <p:txBody>
          <a:bodyPr wrap="square" numCol="1" anchor="t" anchorCtr="0" compatLnSpc="1">
            <a:prstTxWarp prst="textNoShape">
              <a:avLst/>
            </a:prstTxWarp>
          </a:bodyPr>
          <a:lstStyle/>
          <a:p>
            <a:pPr defTabSz="914400" eaLnBrk="1" hangingPunct="1">
              <a:spcBef>
                <a:spcPct val="0"/>
              </a:spcBef>
            </a:pPr>
            <a:endParaRPr lang="en-CA" altLang="en-US" smtClean="0"/>
          </a:p>
        </p:txBody>
      </p:sp>
      <p:sp>
        <p:nvSpPr>
          <p:cNvPr id="56323"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a:fld id="{C38B0DA1-5F69-4DBA-B056-1F31640EDBE6}" type="slidenum">
              <a:rPr lang="en-US" altLang="en-US" sz="1200">
                <a:ea typeface="ＭＳ Ｐゴシック" pitchFamily="34" charset="-128"/>
              </a:rPr>
              <a:pPr algn="r" defTabSz="928688"/>
              <a:t>18</a:t>
            </a:fld>
            <a:endParaRPr lang="en-US" altLang="en-US" sz="1200">
              <a:ea typeface="ＭＳ Ｐゴシック" pitchFamily="34" charset="-128"/>
            </a:endParaRPr>
          </a:p>
        </p:txBody>
      </p:sp>
    </p:spTree>
    <p:extLst>
      <p:ext uri="{BB962C8B-B14F-4D97-AF65-F5344CB8AC3E}">
        <p14:creationId xmlns:p14="http://schemas.microsoft.com/office/powerpoint/2010/main" val="2762264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p:spPr>
      </p:sp>
      <p:sp>
        <p:nvSpPr>
          <p:cNvPr id="58370" name="Notes Placeholder 2"/>
          <p:cNvSpPr>
            <a:spLocks noGrp="1"/>
          </p:cNvSpPr>
          <p:nvPr>
            <p:ph type="body" idx="1"/>
          </p:nvPr>
        </p:nvSpPr>
        <p:spPr bwMode="auto">
          <a:xfrm>
            <a:off x="701675" y="4387850"/>
            <a:ext cx="5607050" cy="4156075"/>
          </a:xfrm>
          <a:noFill/>
        </p:spPr>
        <p:txBody>
          <a:bodyPr wrap="square" numCol="1" anchor="t" anchorCtr="0" compatLnSpc="1">
            <a:prstTxWarp prst="textNoShape">
              <a:avLst/>
            </a:prstTxWarp>
          </a:bodyPr>
          <a:lstStyle/>
          <a:p>
            <a:pPr defTabSz="914400" eaLnBrk="1" hangingPunct="1">
              <a:spcBef>
                <a:spcPct val="0"/>
              </a:spcBef>
            </a:pPr>
            <a:endParaRPr lang="en-CA" altLang="en-US" smtClean="0"/>
          </a:p>
        </p:txBody>
      </p:sp>
      <p:sp>
        <p:nvSpPr>
          <p:cNvPr id="58371"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a:fld id="{68DF0D4F-DCF9-4462-B868-27EB1101AF29}" type="slidenum">
              <a:rPr lang="en-US" altLang="en-US" sz="1200">
                <a:ea typeface="ＭＳ Ｐゴシック" pitchFamily="34" charset="-128"/>
              </a:rPr>
              <a:pPr algn="r" defTabSz="928688"/>
              <a:t>19</a:t>
            </a:fld>
            <a:endParaRPr lang="en-US" altLang="en-US" sz="1200">
              <a:ea typeface="ＭＳ Ｐゴシック" pitchFamily="34" charset="-128"/>
            </a:endParaRPr>
          </a:p>
        </p:txBody>
      </p:sp>
    </p:spTree>
    <p:extLst>
      <p:ext uri="{BB962C8B-B14F-4D97-AF65-F5344CB8AC3E}">
        <p14:creationId xmlns:p14="http://schemas.microsoft.com/office/powerpoint/2010/main" val="18261705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p:spPr>
      </p:sp>
      <p:sp>
        <p:nvSpPr>
          <p:cNvPr id="60418" name="Notes Placeholder 2"/>
          <p:cNvSpPr>
            <a:spLocks noGrp="1"/>
          </p:cNvSpPr>
          <p:nvPr>
            <p:ph type="body" idx="1"/>
          </p:nvPr>
        </p:nvSpPr>
        <p:spPr bwMode="auto">
          <a:xfrm>
            <a:off x="701675" y="4387850"/>
            <a:ext cx="5607050" cy="4156075"/>
          </a:xfrm>
          <a:noFill/>
        </p:spPr>
        <p:txBody>
          <a:bodyPr wrap="square" numCol="1" anchor="t" anchorCtr="0" compatLnSpc="1">
            <a:prstTxWarp prst="textNoShape">
              <a:avLst/>
            </a:prstTxWarp>
          </a:bodyPr>
          <a:lstStyle/>
          <a:p>
            <a:pPr defTabSz="914400" eaLnBrk="1" hangingPunct="1">
              <a:spcBef>
                <a:spcPct val="0"/>
              </a:spcBef>
            </a:pPr>
            <a:endParaRPr lang="en-CA" altLang="en-US" smtClean="0"/>
          </a:p>
        </p:txBody>
      </p:sp>
      <p:sp>
        <p:nvSpPr>
          <p:cNvPr id="60419"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a:fld id="{82957973-662A-4C3B-83F2-64DEC75BB22E}" type="slidenum">
              <a:rPr lang="en-US" altLang="en-US" sz="1200">
                <a:ea typeface="ＭＳ Ｐゴシック" pitchFamily="34" charset="-128"/>
              </a:rPr>
              <a:pPr algn="r" defTabSz="928688"/>
              <a:t>20</a:t>
            </a:fld>
            <a:endParaRPr lang="en-US" altLang="en-US" sz="1200">
              <a:ea typeface="ＭＳ Ｐゴシック" pitchFamily="34" charset="-128"/>
            </a:endParaRPr>
          </a:p>
        </p:txBody>
      </p:sp>
    </p:spTree>
    <p:extLst>
      <p:ext uri="{BB962C8B-B14F-4D97-AF65-F5344CB8AC3E}">
        <p14:creationId xmlns:p14="http://schemas.microsoft.com/office/powerpoint/2010/main" val="6120500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p:spPr>
      </p:sp>
      <p:sp>
        <p:nvSpPr>
          <p:cNvPr id="71682" name="Notes Placeholder 2"/>
          <p:cNvSpPr>
            <a:spLocks noGrp="1"/>
          </p:cNvSpPr>
          <p:nvPr>
            <p:ph type="body" idx="1"/>
          </p:nvPr>
        </p:nvSpPr>
        <p:spPr bwMode="auto">
          <a:xfrm>
            <a:off x="701675" y="4387850"/>
            <a:ext cx="5607050" cy="4156075"/>
          </a:xfrm>
          <a:noFill/>
        </p:spPr>
        <p:txBody>
          <a:bodyPr wrap="square" numCol="1" anchor="t" anchorCtr="0" compatLnSpc="1">
            <a:prstTxWarp prst="textNoShape">
              <a:avLst/>
            </a:prstTxWarp>
          </a:bodyPr>
          <a:lstStyle/>
          <a:p>
            <a:pPr defTabSz="914400" eaLnBrk="1" hangingPunct="1">
              <a:spcBef>
                <a:spcPct val="0"/>
              </a:spcBef>
            </a:pPr>
            <a:endParaRPr lang="en-CA" altLang="en-US" smtClean="0"/>
          </a:p>
        </p:txBody>
      </p:sp>
      <p:sp>
        <p:nvSpPr>
          <p:cNvPr id="71683"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a:fld id="{60C74A5E-FB3F-41EB-AB07-DE006A65430F}" type="slidenum">
              <a:rPr lang="en-US" altLang="en-US" sz="1200">
                <a:ea typeface="ＭＳ Ｐゴシック" pitchFamily="34" charset="-128"/>
              </a:rPr>
              <a:pPr algn="r" defTabSz="928688"/>
              <a:t>30</a:t>
            </a:fld>
            <a:endParaRPr lang="en-US" altLang="en-US" sz="1200">
              <a:ea typeface="ＭＳ Ｐゴシック" pitchFamily="34" charset="-128"/>
            </a:endParaRPr>
          </a:p>
        </p:txBody>
      </p:sp>
    </p:spTree>
    <p:extLst>
      <p:ext uri="{BB962C8B-B14F-4D97-AF65-F5344CB8AC3E}">
        <p14:creationId xmlns:p14="http://schemas.microsoft.com/office/powerpoint/2010/main" val="279092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p:spPr>
      </p:sp>
      <p:sp>
        <p:nvSpPr>
          <p:cNvPr id="32770" name="Notes Placeholder 2"/>
          <p:cNvSpPr>
            <a:spLocks noGrp="1"/>
          </p:cNvSpPr>
          <p:nvPr>
            <p:ph type="body" idx="1"/>
          </p:nvPr>
        </p:nvSpPr>
        <p:spPr bwMode="auto">
          <a:xfrm>
            <a:off x="701675" y="4387850"/>
            <a:ext cx="5607050" cy="4156075"/>
          </a:xfrm>
          <a:noFill/>
        </p:spPr>
        <p:txBody>
          <a:bodyPr wrap="square" numCol="1" anchor="t" anchorCtr="0" compatLnSpc="1">
            <a:prstTxWarp prst="textNoShape">
              <a:avLst/>
            </a:prstTxWarp>
          </a:bodyPr>
          <a:lstStyle/>
          <a:p>
            <a:pPr defTabSz="914400" eaLnBrk="1" hangingPunct="1">
              <a:spcBef>
                <a:spcPct val="0"/>
              </a:spcBef>
            </a:pPr>
            <a:endParaRPr lang="en-CA" altLang="en-US" smtClean="0"/>
          </a:p>
        </p:txBody>
      </p:sp>
      <p:sp>
        <p:nvSpPr>
          <p:cNvPr id="32771"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a:fld id="{E695800E-430C-4F22-BA2A-9C61D3959071}" type="slidenum">
              <a:rPr lang="en-US" altLang="en-US" sz="1200">
                <a:ea typeface="ＭＳ Ｐゴシック" pitchFamily="34" charset="-128"/>
              </a:rPr>
              <a:pPr algn="r" defTabSz="928688"/>
              <a:t>5</a:t>
            </a:fld>
            <a:endParaRPr lang="en-US" altLang="en-US" sz="1200">
              <a:ea typeface="ＭＳ Ｐゴシック" pitchFamily="34" charset="-128"/>
            </a:endParaRPr>
          </a:p>
        </p:txBody>
      </p:sp>
    </p:spTree>
    <p:extLst>
      <p:ext uri="{BB962C8B-B14F-4D97-AF65-F5344CB8AC3E}">
        <p14:creationId xmlns:p14="http://schemas.microsoft.com/office/powerpoint/2010/main" val="16480634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p:spPr>
      </p:sp>
      <p:sp>
        <p:nvSpPr>
          <p:cNvPr id="35842" name="Notes Placeholder 2"/>
          <p:cNvSpPr>
            <a:spLocks noGrp="1"/>
          </p:cNvSpPr>
          <p:nvPr>
            <p:ph type="body" idx="1"/>
          </p:nvPr>
        </p:nvSpPr>
        <p:spPr bwMode="auto">
          <a:xfrm>
            <a:off x="701675" y="4387850"/>
            <a:ext cx="5607050" cy="4156075"/>
          </a:xfrm>
          <a:noFill/>
        </p:spPr>
        <p:txBody>
          <a:bodyPr wrap="square" numCol="1" anchor="t" anchorCtr="0" compatLnSpc="1">
            <a:prstTxWarp prst="textNoShape">
              <a:avLst/>
            </a:prstTxWarp>
          </a:bodyPr>
          <a:lstStyle/>
          <a:p>
            <a:pPr defTabSz="914400" eaLnBrk="1" hangingPunct="1">
              <a:spcBef>
                <a:spcPct val="0"/>
              </a:spcBef>
            </a:pPr>
            <a:endParaRPr lang="en-CA" altLang="en-US" smtClean="0"/>
          </a:p>
        </p:txBody>
      </p:sp>
      <p:sp>
        <p:nvSpPr>
          <p:cNvPr id="35843"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a:fld id="{2F513645-25F9-4444-B1D1-11C215E7B6CD}" type="slidenum">
              <a:rPr lang="en-US" altLang="en-US" sz="1200">
                <a:ea typeface="ＭＳ Ｐゴシック" pitchFamily="34" charset="-128"/>
              </a:rPr>
              <a:pPr algn="r" defTabSz="928688"/>
              <a:t>7</a:t>
            </a:fld>
            <a:endParaRPr lang="en-US" altLang="en-US" sz="1200">
              <a:ea typeface="ＭＳ Ｐゴシック" pitchFamily="34" charset="-128"/>
            </a:endParaRPr>
          </a:p>
        </p:txBody>
      </p:sp>
    </p:spTree>
    <p:extLst>
      <p:ext uri="{BB962C8B-B14F-4D97-AF65-F5344CB8AC3E}">
        <p14:creationId xmlns:p14="http://schemas.microsoft.com/office/powerpoint/2010/main" val="7585100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p:spPr>
      </p:sp>
      <p:sp>
        <p:nvSpPr>
          <p:cNvPr id="37890" name="Notes Placeholder 2"/>
          <p:cNvSpPr>
            <a:spLocks noGrp="1"/>
          </p:cNvSpPr>
          <p:nvPr>
            <p:ph type="body" idx="1"/>
          </p:nvPr>
        </p:nvSpPr>
        <p:spPr bwMode="auto">
          <a:xfrm>
            <a:off x="701675" y="4387850"/>
            <a:ext cx="5607050" cy="4156075"/>
          </a:xfrm>
          <a:noFill/>
        </p:spPr>
        <p:txBody>
          <a:bodyPr wrap="square" numCol="1" anchor="t" anchorCtr="0" compatLnSpc="1">
            <a:prstTxWarp prst="textNoShape">
              <a:avLst/>
            </a:prstTxWarp>
          </a:bodyPr>
          <a:lstStyle/>
          <a:p>
            <a:pPr defTabSz="914400" eaLnBrk="1" hangingPunct="1">
              <a:spcBef>
                <a:spcPct val="0"/>
              </a:spcBef>
            </a:pPr>
            <a:endParaRPr lang="en-CA" altLang="en-US" smtClean="0"/>
          </a:p>
        </p:txBody>
      </p:sp>
      <p:sp>
        <p:nvSpPr>
          <p:cNvPr id="37891"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a:fld id="{3839B45D-7AE4-4CC5-8A11-518900D5A49D}" type="slidenum">
              <a:rPr lang="en-US" altLang="en-US" sz="1200">
                <a:ea typeface="ＭＳ Ｐゴシック" pitchFamily="34" charset="-128"/>
              </a:rPr>
              <a:pPr algn="r" defTabSz="928688"/>
              <a:t>8</a:t>
            </a:fld>
            <a:endParaRPr lang="en-US" altLang="en-US" sz="1200">
              <a:ea typeface="ＭＳ Ｐゴシック" pitchFamily="34" charset="-128"/>
            </a:endParaRPr>
          </a:p>
        </p:txBody>
      </p:sp>
    </p:spTree>
    <p:extLst>
      <p:ext uri="{BB962C8B-B14F-4D97-AF65-F5344CB8AC3E}">
        <p14:creationId xmlns:p14="http://schemas.microsoft.com/office/powerpoint/2010/main" val="814994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p:spPr>
      </p:sp>
      <p:sp>
        <p:nvSpPr>
          <p:cNvPr id="39938" name="Notes Placeholder 2"/>
          <p:cNvSpPr>
            <a:spLocks noGrp="1"/>
          </p:cNvSpPr>
          <p:nvPr>
            <p:ph type="body" idx="1"/>
          </p:nvPr>
        </p:nvSpPr>
        <p:spPr bwMode="auto">
          <a:xfrm>
            <a:off x="701675" y="4387850"/>
            <a:ext cx="5607050" cy="4156075"/>
          </a:xfrm>
          <a:noFill/>
        </p:spPr>
        <p:txBody>
          <a:bodyPr wrap="square" numCol="1" anchor="t" anchorCtr="0" compatLnSpc="1">
            <a:prstTxWarp prst="textNoShape">
              <a:avLst/>
            </a:prstTxWarp>
          </a:bodyPr>
          <a:lstStyle/>
          <a:p>
            <a:pPr defTabSz="914400" eaLnBrk="1" hangingPunct="1">
              <a:spcBef>
                <a:spcPct val="0"/>
              </a:spcBef>
            </a:pPr>
            <a:endParaRPr lang="en-CA" altLang="en-US" smtClean="0"/>
          </a:p>
        </p:txBody>
      </p:sp>
      <p:sp>
        <p:nvSpPr>
          <p:cNvPr id="39939"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a:fld id="{FECBB1CF-814A-4A1F-BB5A-865BD37F1A3F}" type="slidenum">
              <a:rPr lang="en-US" altLang="en-US" sz="1200">
                <a:ea typeface="ＭＳ Ｐゴシック" pitchFamily="34" charset="-128"/>
              </a:rPr>
              <a:pPr algn="r" defTabSz="928688"/>
              <a:t>9</a:t>
            </a:fld>
            <a:endParaRPr lang="en-US" altLang="en-US" sz="1200">
              <a:ea typeface="ＭＳ Ｐゴシック" pitchFamily="34" charset="-128"/>
            </a:endParaRPr>
          </a:p>
        </p:txBody>
      </p:sp>
    </p:spTree>
    <p:extLst>
      <p:ext uri="{BB962C8B-B14F-4D97-AF65-F5344CB8AC3E}">
        <p14:creationId xmlns:p14="http://schemas.microsoft.com/office/powerpoint/2010/main" val="959423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p:spPr>
      </p:sp>
      <p:sp>
        <p:nvSpPr>
          <p:cNvPr id="41986" name="Notes Placeholder 2"/>
          <p:cNvSpPr>
            <a:spLocks noGrp="1"/>
          </p:cNvSpPr>
          <p:nvPr>
            <p:ph type="body" idx="1"/>
          </p:nvPr>
        </p:nvSpPr>
        <p:spPr bwMode="auto">
          <a:xfrm>
            <a:off x="701675" y="4387850"/>
            <a:ext cx="5607050" cy="4156075"/>
          </a:xfrm>
          <a:noFill/>
        </p:spPr>
        <p:txBody>
          <a:bodyPr wrap="square" numCol="1" anchor="t" anchorCtr="0" compatLnSpc="1">
            <a:prstTxWarp prst="textNoShape">
              <a:avLst/>
            </a:prstTxWarp>
          </a:bodyPr>
          <a:lstStyle/>
          <a:p>
            <a:pPr defTabSz="914400" eaLnBrk="1" hangingPunct="1">
              <a:spcBef>
                <a:spcPct val="0"/>
              </a:spcBef>
            </a:pPr>
            <a:endParaRPr lang="en-CA" altLang="en-US" smtClean="0"/>
          </a:p>
        </p:txBody>
      </p:sp>
      <p:sp>
        <p:nvSpPr>
          <p:cNvPr id="41987"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a:fld id="{CDE53B7E-25AF-479B-9E43-FF80AEC9D1C9}" type="slidenum">
              <a:rPr lang="en-US" altLang="en-US" sz="1200">
                <a:ea typeface="ＭＳ Ｐゴシック" pitchFamily="34" charset="-128"/>
              </a:rPr>
              <a:pPr algn="r" defTabSz="928688"/>
              <a:t>10</a:t>
            </a:fld>
            <a:endParaRPr lang="en-US" altLang="en-US" sz="1200">
              <a:ea typeface="ＭＳ Ｐゴシック" pitchFamily="34" charset="-128"/>
            </a:endParaRPr>
          </a:p>
        </p:txBody>
      </p:sp>
    </p:spTree>
    <p:extLst>
      <p:ext uri="{BB962C8B-B14F-4D97-AF65-F5344CB8AC3E}">
        <p14:creationId xmlns:p14="http://schemas.microsoft.com/office/powerpoint/2010/main" val="4228573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p:spPr>
      </p:sp>
      <p:sp>
        <p:nvSpPr>
          <p:cNvPr id="44034" name="Notes Placeholder 2"/>
          <p:cNvSpPr>
            <a:spLocks noGrp="1"/>
          </p:cNvSpPr>
          <p:nvPr>
            <p:ph type="body" idx="1"/>
          </p:nvPr>
        </p:nvSpPr>
        <p:spPr bwMode="auto">
          <a:xfrm>
            <a:off x="701675" y="4387850"/>
            <a:ext cx="5607050" cy="4156075"/>
          </a:xfrm>
          <a:noFill/>
        </p:spPr>
        <p:txBody>
          <a:bodyPr wrap="square" numCol="1" anchor="t" anchorCtr="0" compatLnSpc="1">
            <a:prstTxWarp prst="textNoShape">
              <a:avLst/>
            </a:prstTxWarp>
          </a:bodyPr>
          <a:lstStyle/>
          <a:p>
            <a:pPr defTabSz="914400" eaLnBrk="1" hangingPunct="1">
              <a:spcBef>
                <a:spcPct val="0"/>
              </a:spcBef>
            </a:pPr>
            <a:endParaRPr lang="en-CA" altLang="en-US" smtClean="0"/>
          </a:p>
        </p:txBody>
      </p:sp>
      <p:sp>
        <p:nvSpPr>
          <p:cNvPr id="44035"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a:fld id="{9EEE9DB6-19CB-4E9E-84CA-262530C1267D}" type="slidenum">
              <a:rPr lang="en-US" altLang="en-US" sz="1200">
                <a:ea typeface="ＭＳ Ｐゴシック" pitchFamily="34" charset="-128"/>
              </a:rPr>
              <a:pPr algn="r" defTabSz="928688"/>
              <a:t>11</a:t>
            </a:fld>
            <a:endParaRPr lang="en-US" altLang="en-US" sz="1200">
              <a:ea typeface="ＭＳ Ｐゴシック" pitchFamily="34" charset="-128"/>
            </a:endParaRPr>
          </a:p>
        </p:txBody>
      </p:sp>
    </p:spTree>
    <p:extLst>
      <p:ext uri="{BB962C8B-B14F-4D97-AF65-F5344CB8AC3E}">
        <p14:creationId xmlns:p14="http://schemas.microsoft.com/office/powerpoint/2010/main" val="9397741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p:spPr>
      </p:sp>
      <p:sp>
        <p:nvSpPr>
          <p:cNvPr id="46082" name="Notes Placeholder 2"/>
          <p:cNvSpPr>
            <a:spLocks noGrp="1"/>
          </p:cNvSpPr>
          <p:nvPr>
            <p:ph type="body" idx="1"/>
          </p:nvPr>
        </p:nvSpPr>
        <p:spPr bwMode="auto">
          <a:xfrm>
            <a:off x="701675" y="4387850"/>
            <a:ext cx="5607050" cy="4156075"/>
          </a:xfrm>
          <a:noFill/>
        </p:spPr>
        <p:txBody>
          <a:bodyPr wrap="square" numCol="1" anchor="t" anchorCtr="0" compatLnSpc="1">
            <a:prstTxWarp prst="textNoShape">
              <a:avLst/>
            </a:prstTxWarp>
          </a:bodyPr>
          <a:lstStyle/>
          <a:p>
            <a:pPr defTabSz="914400" eaLnBrk="1" hangingPunct="1">
              <a:spcBef>
                <a:spcPct val="0"/>
              </a:spcBef>
            </a:pPr>
            <a:endParaRPr lang="en-CA" altLang="en-US" smtClean="0"/>
          </a:p>
        </p:txBody>
      </p:sp>
      <p:sp>
        <p:nvSpPr>
          <p:cNvPr id="46083"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a:fld id="{F6141980-C306-4C2A-8ADA-5939B356B90E}" type="slidenum">
              <a:rPr lang="en-US" altLang="en-US" sz="1200">
                <a:ea typeface="ＭＳ Ｐゴシック" pitchFamily="34" charset="-128"/>
              </a:rPr>
              <a:pPr algn="r" defTabSz="928688"/>
              <a:t>12</a:t>
            </a:fld>
            <a:endParaRPr lang="en-US" altLang="en-US" sz="1200">
              <a:ea typeface="ＭＳ Ｐゴシック" pitchFamily="34" charset="-128"/>
            </a:endParaRPr>
          </a:p>
        </p:txBody>
      </p:sp>
    </p:spTree>
    <p:extLst>
      <p:ext uri="{BB962C8B-B14F-4D97-AF65-F5344CB8AC3E}">
        <p14:creationId xmlns:p14="http://schemas.microsoft.com/office/powerpoint/2010/main" val="426548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p:cNvSpPr txBox="1">
            <a:spLocks noGrp="1" noChangeArrowheads="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a:fld id="{23479205-06B4-40AD-B540-5321127E4629}" type="slidenum">
              <a:rPr lang="en-US" altLang="en-US" sz="1200">
                <a:ea typeface="ＭＳ Ｐゴシック" pitchFamily="34" charset="-128"/>
              </a:rPr>
              <a:pPr algn="r" defTabSz="928688"/>
              <a:t>13</a:t>
            </a:fld>
            <a:endParaRPr lang="en-US" altLang="en-US" sz="1200">
              <a:ea typeface="ＭＳ Ｐゴシック" pitchFamily="34" charset="-128"/>
            </a:endParaRPr>
          </a:p>
        </p:txBody>
      </p:sp>
      <p:sp>
        <p:nvSpPr>
          <p:cNvPr id="48130" name="Rectangle 2"/>
          <p:cNvSpPr>
            <a:spLocks noGrp="1" noRot="1" noChangeAspect="1" noChangeArrowheads="1" noTextEdit="1"/>
          </p:cNvSpPr>
          <p:nvPr>
            <p:ph type="sldImg"/>
          </p:nvPr>
        </p:nvSpPr>
        <p:spPr bwMode="auto">
          <a:xfrm>
            <a:off x="1196975" y="692150"/>
            <a:ext cx="4618038" cy="3463925"/>
          </a:xfrm>
          <a:noFill/>
          <a:ln>
            <a:solidFill>
              <a:srgbClr val="000000"/>
            </a:solidFill>
            <a:miter lim="800000"/>
            <a:headEnd/>
            <a:tailEnd/>
          </a:ln>
        </p:spPr>
      </p:sp>
      <p:sp>
        <p:nvSpPr>
          <p:cNvPr id="48131" name="Rectangle 3"/>
          <p:cNvSpPr>
            <a:spLocks noGrp="1" noChangeArrowheads="1"/>
          </p:cNvSpPr>
          <p:nvPr>
            <p:ph type="body" idx="1"/>
          </p:nvPr>
        </p:nvSpPr>
        <p:spPr bwMode="auto">
          <a:xfrm>
            <a:off x="701675" y="4387850"/>
            <a:ext cx="5607050" cy="4156075"/>
          </a:xfrm>
          <a:noFill/>
        </p:spPr>
        <p:txBody>
          <a:bodyPr wrap="square" numCol="1" anchor="t" anchorCtr="0" compatLnSpc="1">
            <a:prstTxWarp prst="textNoShape">
              <a:avLst/>
            </a:prstTxWarp>
          </a:bodyPr>
          <a:lstStyle/>
          <a:p>
            <a:pPr defTabSz="914400" eaLnBrk="1" hangingPunct="1">
              <a:spcBef>
                <a:spcPct val="0"/>
              </a:spcBef>
            </a:pPr>
            <a:endParaRPr lang="en-CA" altLang="en-US" smtClean="0">
              <a:latin typeface="Arial" charset="0"/>
            </a:endParaRPr>
          </a:p>
        </p:txBody>
      </p:sp>
    </p:spTree>
    <p:extLst>
      <p:ext uri="{BB962C8B-B14F-4D97-AF65-F5344CB8AC3E}">
        <p14:creationId xmlns:p14="http://schemas.microsoft.com/office/powerpoint/2010/main" val="17883960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a:t>Click to edit Master subtitle style</a:t>
            </a:r>
            <a:endParaRPr lang="en-US" dirty="0"/>
          </a:p>
        </p:txBody>
      </p:sp>
      <p:sp>
        <p:nvSpPr>
          <p:cNvPr id="4" name="Footer Placeholder 4">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5">
            <a:extLst>
              <a:ext uri="{FF2B5EF4-FFF2-40B4-BE49-F238E27FC236}"/>
            </a:extLst>
          </p:cNvPr>
          <p:cNvSpPr>
            <a:spLocks noGrp="1"/>
          </p:cNvSpPr>
          <p:nvPr>
            <p:ph type="sldNum" sz="quarter" idx="11"/>
          </p:nvPr>
        </p:nvSpPr>
        <p:spPr/>
        <p:txBody>
          <a:bodyPr/>
          <a:lstStyle>
            <a:lvl1pPr>
              <a:defRPr/>
            </a:lvl1pPr>
          </a:lstStyle>
          <a:p>
            <a:pPr>
              <a:defRPr/>
            </a:pPr>
            <a:fld id="{36559676-3DC4-4A3A-9940-8EF9F524D8F3}" type="slidenum">
              <a:rPr lang="en-US" altLang="en-US"/>
              <a:pPr>
                <a:defRPr/>
              </a:pPr>
              <a:t>‹#›</a:t>
            </a:fld>
            <a:endParaRPr lang="en-US" altLang="en-US"/>
          </a:p>
        </p:txBody>
      </p:sp>
      <p:sp>
        <p:nvSpPr>
          <p:cNvPr id="6"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lIns="84216" tIns="42108" rIns="84216" bIns="42108"/>
          <a:lstStyle>
            <a:lvl1pPr defTabSz="842162" eaLnBrk="1" fontAlgn="auto" hangingPunct="1">
              <a:spcBef>
                <a:spcPts val="0"/>
              </a:spcBef>
              <a:spcAft>
                <a:spcPts val="0"/>
              </a:spcAft>
              <a:defRPr>
                <a:latin typeface="+mn-lt"/>
                <a:cs typeface="+mn-cs"/>
              </a:defRPr>
            </a:lvl1pPr>
          </a:lstStyle>
          <a:p>
            <a:pPr>
              <a:defRPr/>
            </a:pPr>
            <a:fld id="{18B98203-28D9-499C-B621-3F66DA15C08C}" type="datetimeFigureOut">
              <a:rPr lang="en-US"/>
              <a:pPr>
                <a:defRPr/>
              </a:pPr>
              <a:t>10/23/18</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extLst>
          </p:cNvPr>
          <p:cNvSpPr>
            <a:spLocks noGrp="1"/>
          </p:cNvSpPr>
          <p:nvPr>
            <p:ph type="dt" sz="half" idx="10"/>
          </p:nvPr>
        </p:nvSpPr>
        <p:spPr>
          <a:xfrm>
            <a:off x="628650" y="6356350"/>
            <a:ext cx="2057400" cy="365125"/>
          </a:xfrm>
          <a:prstGeom prst="rect">
            <a:avLst/>
          </a:prstGeom>
        </p:spPr>
        <p:txBody>
          <a:bodyPr lIns="84216" tIns="42108" rIns="84216" bIns="42108"/>
          <a:lstStyle>
            <a:lvl1pPr defTabSz="842162" eaLnBrk="1" fontAlgn="auto" hangingPunct="1">
              <a:spcBef>
                <a:spcPts val="0"/>
              </a:spcBef>
              <a:spcAft>
                <a:spcPts val="0"/>
              </a:spcAft>
              <a:defRPr>
                <a:latin typeface="+mn-lt"/>
                <a:cs typeface="+mn-cs"/>
              </a:defRPr>
            </a:lvl1pPr>
          </a:lstStyle>
          <a:p>
            <a:pPr>
              <a:defRPr/>
            </a:pPr>
            <a:fld id="{A20AE4F1-F84A-43F5-8467-C340AD5B3C27}" type="datetimeFigureOut">
              <a:rPr lang="en-US"/>
              <a:pPr>
                <a:defRPr/>
              </a:pPr>
              <a:t>10/23/18</a:t>
            </a:fld>
            <a:endParaRPr lang="en-US"/>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70E653DD-70A2-4B3E-97DF-9F61788E73D7}" type="slidenum">
              <a:rPr lang="en-US" altLang="en-US"/>
              <a:pPr>
                <a:defRPr/>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extLst>
          </p:cNvPr>
          <p:cNvSpPr>
            <a:spLocks noGrp="1"/>
          </p:cNvSpPr>
          <p:nvPr>
            <p:ph type="dt" sz="half" idx="10"/>
          </p:nvPr>
        </p:nvSpPr>
        <p:spPr>
          <a:xfrm>
            <a:off x="628650" y="6356350"/>
            <a:ext cx="2057400" cy="365125"/>
          </a:xfrm>
          <a:prstGeom prst="rect">
            <a:avLst/>
          </a:prstGeom>
        </p:spPr>
        <p:txBody>
          <a:bodyPr lIns="84216" tIns="42108" rIns="84216" bIns="42108"/>
          <a:lstStyle>
            <a:lvl1pPr defTabSz="842162" eaLnBrk="1" fontAlgn="auto" hangingPunct="1">
              <a:spcBef>
                <a:spcPts val="0"/>
              </a:spcBef>
              <a:spcAft>
                <a:spcPts val="0"/>
              </a:spcAft>
              <a:defRPr>
                <a:latin typeface="+mn-lt"/>
                <a:cs typeface="+mn-cs"/>
              </a:defRPr>
            </a:lvl1pPr>
          </a:lstStyle>
          <a:p>
            <a:pPr>
              <a:defRPr/>
            </a:pPr>
            <a:fld id="{9D634B36-B5E1-4893-B847-33BDB09E77E9}" type="datetimeFigureOut">
              <a:rPr lang="en-US"/>
              <a:pPr>
                <a:defRPr/>
              </a:pPr>
              <a:t>10/23/18</a:t>
            </a:fld>
            <a:endParaRPr lang="en-US"/>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D6106250-FF25-4DAB-BBD1-40A1F06C69E9}" type="slidenum">
              <a:rPr lang="en-US" altLang="en-US"/>
              <a:pPr>
                <a:defRPr/>
              </a:pPr>
              <a:t>‹#›</a:t>
            </a:fld>
            <a:endParaRPr lang="en-US"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extLst>
          </p:cNvPr>
          <p:cNvSpPr>
            <a:spLocks noGrp="1"/>
          </p:cNvSpPr>
          <p:nvPr>
            <p:ph sz="half" idx="1"/>
          </p:nvPr>
        </p:nvSpPr>
        <p:spPr>
          <a:xfrm>
            <a:off x="628650" y="1825625"/>
            <a:ext cx="3867150" cy="43291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extLst>
          </p:cNvPr>
          <p:cNvSpPr>
            <a:spLocks noGrp="1"/>
          </p:cNvSpPr>
          <p:nvPr>
            <p:ph sz="half" idx="2"/>
          </p:nvPr>
        </p:nvSpPr>
        <p:spPr>
          <a:xfrm>
            <a:off x="4648200" y="1825625"/>
            <a:ext cx="3867150" cy="43291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extLst>
          </p:cNvPr>
          <p:cNvSpPr>
            <a:spLocks noGrp="1"/>
          </p:cNvSpPr>
          <p:nvPr>
            <p:ph type="title"/>
          </p:nvPr>
        </p:nvSpPr>
        <p:spPr>
          <a:xfrm>
            <a:off x="630238" y="365125"/>
            <a:ext cx="7886700" cy="1325563"/>
          </a:xfrm>
        </p:spPr>
        <p:txBody>
          <a:bodyPr/>
          <a:lstStyle/>
          <a:p>
            <a:r>
              <a:rPr lang="en-US"/>
              <a:t>Click to edit Master title style</a:t>
            </a:r>
            <a:endParaRPr lang="en-CA"/>
          </a:p>
        </p:txBody>
      </p:sp>
      <p:sp>
        <p:nvSpPr>
          <p:cNvPr id="3" name="Text Placeholder 2">
            <a:extLst>
              <a:ext uri="{FF2B5EF4-FFF2-40B4-BE49-F238E27FC236}"/>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extLst>
          </p:cNvPr>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extLst>
          </p:cNvPr>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extLst>
          </p:cNvPr>
          <p:cNvSpPr>
            <a:spLocks noGrp="1"/>
          </p:cNvSpPr>
          <p:nvPr>
            <p:ph type="title"/>
          </p:nvPr>
        </p:nvSpPr>
        <p:spPr/>
        <p:txBody>
          <a:bodyPr/>
          <a:lstStyle/>
          <a:p>
            <a:r>
              <a:rPr lang="en-US"/>
              <a:t>Click to edit Master title style</a:t>
            </a:r>
            <a:endParaRPr lang="en-CA"/>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a:t>Click to edit Master text styles</a:t>
            </a:r>
          </a:p>
        </p:txBody>
      </p:sp>
      <p:sp>
        <p:nvSpPr>
          <p:cNvPr id="4" name="Footer Placeholder 4">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5">
            <a:extLst>
              <a:ext uri="{FF2B5EF4-FFF2-40B4-BE49-F238E27FC236}"/>
            </a:extLst>
          </p:cNvPr>
          <p:cNvSpPr>
            <a:spLocks noGrp="1"/>
          </p:cNvSpPr>
          <p:nvPr>
            <p:ph type="sldNum" sz="quarter" idx="11"/>
          </p:nvPr>
        </p:nvSpPr>
        <p:spPr/>
        <p:txBody>
          <a:bodyPr/>
          <a:lstStyle>
            <a:lvl1pPr>
              <a:defRPr/>
            </a:lvl1pPr>
          </a:lstStyle>
          <a:p>
            <a:pPr>
              <a:defRPr/>
            </a:pPr>
            <a:fld id="{DCE6E209-7201-4CB6-8033-F6017F1EFEAB}" type="slidenum">
              <a:rPr lang="en-US" altLang="en-US"/>
              <a:pPr>
                <a:defRPr/>
              </a:pPr>
              <a:t>‹#›</a:t>
            </a:fld>
            <a:endParaRPr lang="en-US" altLang="en-US"/>
          </a:p>
        </p:txBody>
      </p:sp>
      <p:sp>
        <p:nvSpPr>
          <p:cNvPr id="6"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lIns="84216" tIns="42108" rIns="84216" bIns="42108"/>
          <a:lstStyle>
            <a:lvl1pPr defTabSz="842162" eaLnBrk="1" fontAlgn="auto" hangingPunct="1">
              <a:spcBef>
                <a:spcPts val="0"/>
              </a:spcBef>
              <a:spcAft>
                <a:spcPts val="0"/>
              </a:spcAft>
              <a:defRPr>
                <a:latin typeface="+mn-lt"/>
                <a:cs typeface="+mn-cs"/>
              </a:defRPr>
            </a:lvl1pPr>
          </a:lstStyle>
          <a:p>
            <a:pPr>
              <a:defRPr/>
            </a:pPr>
            <a:fld id="{7AE7E39F-46F5-43CD-A135-C625A33200AC}" type="datetimeFigureOut">
              <a:rPr lang="en-US"/>
              <a:pPr>
                <a:defRPr/>
              </a:pPr>
              <a:t>10/23/18</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a:p>
        </p:txBody>
      </p:sp>
      <p:sp>
        <p:nvSpPr>
          <p:cNvPr id="4" name="Text Placeholder 3">
            <a:extLst>
              <a:ext uri="{FF2B5EF4-FFF2-40B4-BE49-F238E27FC236}"/>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extLst>
          </p:cNvPr>
          <p:cNvSpPr>
            <a:spLocks noGrp="1"/>
          </p:cNvSpPr>
          <p:nvPr>
            <p:ph type="title" orient="vert"/>
          </p:nvPr>
        </p:nvSpPr>
        <p:spPr>
          <a:xfrm>
            <a:off x="6543675" y="365125"/>
            <a:ext cx="1971675" cy="5789613"/>
          </a:xfrm>
        </p:spPr>
        <p:txBody>
          <a:bodyPr vert="eaVert"/>
          <a:lstStyle/>
          <a:p>
            <a:r>
              <a:rPr lang="en-US"/>
              <a:t>Click to edit Master title style</a:t>
            </a:r>
            <a:endParaRPr lang="en-CA"/>
          </a:p>
        </p:txBody>
      </p:sp>
      <p:sp>
        <p:nvSpPr>
          <p:cNvPr id="3" name="Vertical Text Placeholder 2">
            <a:extLst>
              <a:ext uri="{FF2B5EF4-FFF2-40B4-BE49-F238E27FC236}"/>
            </a:extLst>
          </p:cNvPr>
          <p:cNvSpPr>
            <a:spLocks noGrp="1"/>
          </p:cNvSpPr>
          <p:nvPr>
            <p:ph type="body" orient="vert" idx="1"/>
          </p:nvPr>
        </p:nvSpPr>
        <p:spPr>
          <a:xfrm>
            <a:off x="628650" y="365125"/>
            <a:ext cx="5762625" cy="578961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6">
            <a:extLst>
              <a:ext uri="{FF2B5EF4-FFF2-40B4-BE49-F238E27FC236}"/>
            </a:extLst>
          </p:cNvPr>
          <p:cNvSpPr>
            <a:spLocks noGrp="1"/>
          </p:cNvSpPr>
          <p:nvPr>
            <p:ph type="sldNum" sz="quarter" idx="11"/>
          </p:nvPr>
        </p:nvSpPr>
        <p:spPr/>
        <p:txBody>
          <a:bodyPr/>
          <a:lstStyle>
            <a:lvl1pPr>
              <a:defRPr/>
            </a:lvl1pPr>
          </a:lstStyle>
          <a:p>
            <a:pPr>
              <a:defRPr/>
            </a:pPr>
            <a:fld id="{B44399EE-6C67-441A-AEB6-5E1919208829}" type="slidenum">
              <a:rPr lang="en-US" altLang="en-US"/>
              <a:pPr>
                <a:defRPr/>
              </a:pPr>
              <a:t>‹#›</a:t>
            </a:fld>
            <a:endParaRPr lang="en-US" altLang="en-US"/>
          </a:p>
        </p:txBody>
      </p:sp>
      <p:sp>
        <p:nvSpPr>
          <p:cNvPr id="7"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lIns="84216" tIns="42108" rIns="84216" bIns="42108"/>
          <a:lstStyle>
            <a:lvl1pPr defTabSz="842162" eaLnBrk="1" fontAlgn="auto" hangingPunct="1">
              <a:spcBef>
                <a:spcPts val="0"/>
              </a:spcBef>
              <a:spcAft>
                <a:spcPts val="0"/>
              </a:spcAft>
              <a:defRPr>
                <a:latin typeface="+mn-lt"/>
                <a:cs typeface="+mn-cs"/>
              </a:defRPr>
            </a:lvl1pPr>
          </a:lstStyle>
          <a:p>
            <a:pPr>
              <a:defRPr/>
            </a:pPr>
            <a:fld id="{8A2C1C00-EF26-4EF4-A04C-D0CBBE35C7A8}" type="datetimeFigureOut">
              <a:rPr lang="en-US"/>
              <a:pPr>
                <a:defRPr/>
              </a:pPr>
              <a:t>10/23/18</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5" name="Footer Placeholder 7">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1"/>
          </p:nvPr>
        </p:nvSpPr>
        <p:spPr/>
        <p:txBody>
          <a:bodyPr/>
          <a:lstStyle>
            <a:lvl1pPr>
              <a:defRPr/>
            </a:lvl1pPr>
          </a:lstStyle>
          <a:p>
            <a:pPr>
              <a:defRPr/>
            </a:pPr>
            <a:fld id="{EA7809B7-38CF-4F78-BC85-CC3B73A67A5C}" type="slidenum">
              <a:rPr lang="en-US" altLang="en-US"/>
              <a:pPr>
                <a:defRPr/>
              </a:pPr>
              <a:t>‹#›</a:t>
            </a:fld>
            <a:endParaRPr lang="en-US" altLang="en-US"/>
          </a:p>
        </p:txBody>
      </p:sp>
      <p:sp>
        <p:nvSpPr>
          <p:cNvPr id="8"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lIns="84216" tIns="42108" rIns="84216" bIns="42108"/>
          <a:lstStyle>
            <a:lvl1pPr defTabSz="842162" eaLnBrk="1" fontAlgn="auto" hangingPunct="1">
              <a:spcBef>
                <a:spcPts val="0"/>
              </a:spcBef>
              <a:spcAft>
                <a:spcPts val="0"/>
              </a:spcAft>
              <a:defRPr>
                <a:latin typeface="+mn-lt"/>
                <a:cs typeface="+mn-cs"/>
              </a:defRPr>
            </a:lvl1pPr>
          </a:lstStyle>
          <a:p>
            <a:pPr>
              <a:defRPr/>
            </a:pPr>
            <a:fld id="{AC1DD7E1-36B7-4581-AE2F-0A55590D80A7}" type="datetimeFigureOut">
              <a:rPr lang="en-US"/>
              <a:pPr>
                <a:defRPr/>
              </a:pPr>
              <a:t>10/23/18</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Click to edit Master title style</a:t>
            </a:r>
            <a:endParaRPr lang="en-US" dirty="0"/>
          </a:p>
        </p:txBody>
      </p:sp>
      <p:sp>
        <p:nvSpPr>
          <p:cNvPr id="3"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4" name="Slide Number Placeholder 4">
            <a:extLst>
              <a:ext uri="{FF2B5EF4-FFF2-40B4-BE49-F238E27FC236}"/>
            </a:extLst>
          </p:cNvPr>
          <p:cNvSpPr>
            <a:spLocks noGrp="1"/>
          </p:cNvSpPr>
          <p:nvPr>
            <p:ph type="sldNum" sz="quarter" idx="11"/>
          </p:nvPr>
        </p:nvSpPr>
        <p:spPr/>
        <p:txBody>
          <a:bodyPr/>
          <a:lstStyle>
            <a:lvl1pPr>
              <a:defRPr/>
            </a:lvl1pPr>
          </a:lstStyle>
          <a:p>
            <a:pPr>
              <a:defRPr/>
            </a:pPr>
            <a:fld id="{8476B9D3-5CA2-40D4-86AB-11D47BA7646E}" type="slidenum">
              <a:rPr lang="en-US" altLang="en-US"/>
              <a:pPr>
                <a:defRPr/>
              </a:pPr>
              <a:t>‹#›</a:t>
            </a:fld>
            <a:endParaRPr lang="en-US" altLang="en-US"/>
          </a:p>
        </p:txBody>
      </p:sp>
      <p:sp>
        <p:nvSpPr>
          <p:cNvPr id="5"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lIns="84216" tIns="42108" rIns="84216" bIns="42108"/>
          <a:lstStyle>
            <a:lvl1pPr defTabSz="842162" eaLnBrk="1" fontAlgn="auto" hangingPunct="1">
              <a:spcBef>
                <a:spcPts val="0"/>
              </a:spcBef>
              <a:spcAft>
                <a:spcPts val="0"/>
              </a:spcAft>
              <a:defRPr>
                <a:latin typeface="+mn-lt"/>
                <a:cs typeface="+mn-cs"/>
              </a:defRPr>
            </a:lvl1pPr>
          </a:lstStyle>
          <a:p>
            <a:pPr>
              <a:defRPr/>
            </a:pPr>
            <a:fld id="{40903B76-D1DF-4D0F-B59D-54450AF4E3B1}" type="datetimeFigureOut">
              <a:rPr lang="en-US"/>
              <a:pPr>
                <a:defRPr/>
              </a:pPr>
              <a:t>10/23/18</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3" name="Slide Number Placeholder 3">
            <a:extLst>
              <a:ext uri="{FF2B5EF4-FFF2-40B4-BE49-F238E27FC236}"/>
            </a:extLst>
          </p:cNvPr>
          <p:cNvSpPr>
            <a:spLocks noGrp="1"/>
          </p:cNvSpPr>
          <p:nvPr>
            <p:ph type="sldNum" sz="quarter" idx="11"/>
          </p:nvPr>
        </p:nvSpPr>
        <p:spPr/>
        <p:txBody>
          <a:bodyPr/>
          <a:lstStyle>
            <a:lvl1pPr>
              <a:defRPr/>
            </a:lvl1pPr>
          </a:lstStyle>
          <a:p>
            <a:pPr>
              <a:defRPr/>
            </a:pPr>
            <a:fld id="{C4CE9B67-02B6-480C-87BC-2506924E1AAE}" type="slidenum">
              <a:rPr lang="en-US" altLang="en-US"/>
              <a:pPr>
                <a:defRPr/>
              </a:pPr>
              <a:t>‹#›</a:t>
            </a:fld>
            <a:endParaRPr lang="en-US" altLang="en-US"/>
          </a:p>
        </p:txBody>
      </p:sp>
      <p:sp>
        <p:nvSpPr>
          <p:cNvPr id="4"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lIns="84216" tIns="42108" rIns="84216" bIns="42108"/>
          <a:lstStyle>
            <a:lvl1pPr defTabSz="842162" eaLnBrk="1" fontAlgn="auto" hangingPunct="1">
              <a:spcBef>
                <a:spcPts val="0"/>
              </a:spcBef>
              <a:spcAft>
                <a:spcPts val="0"/>
              </a:spcAft>
              <a:defRPr>
                <a:latin typeface="+mn-lt"/>
                <a:cs typeface="+mn-cs"/>
              </a:defRPr>
            </a:lvl1pPr>
          </a:lstStyle>
          <a:p>
            <a:pPr>
              <a:defRPr/>
            </a:pPr>
            <a:fld id="{1B697788-2E4B-4919-83BA-597B6A46D4C8}" type="datetimeFigureOut">
              <a:rPr lang="en-US"/>
              <a:pPr>
                <a:defRPr/>
              </a:pPr>
              <a:t>10/23/18</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a:t>Click to edit Master text styles</a:t>
            </a:r>
          </a:p>
        </p:txBody>
      </p:sp>
      <p:sp>
        <p:nvSpPr>
          <p:cNvPr id="5"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6">
            <a:extLst>
              <a:ext uri="{FF2B5EF4-FFF2-40B4-BE49-F238E27FC236}"/>
            </a:extLst>
          </p:cNvPr>
          <p:cNvSpPr>
            <a:spLocks noGrp="1"/>
          </p:cNvSpPr>
          <p:nvPr>
            <p:ph type="sldNum" sz="quarter" idx="11"/>
          </p:nvPr>
        </p:nvSpPr>
        <p:spPr/>
        <p:txBody>
          <a:bodyPr/>
          <a:lstStyle>
            <a:lvl1pPr>
              <a:defRPr/>
            </a:lvl1pPr>
          </a:lstStyle>
          <a:p>
            <a:pPr>
              <a:defRPr/>
            </a:pPr>
            <a:fld id="{66E930F6-C4DC-48F0-AC46-B13D8414A34F}" type="slidenum">
              <a:rPr lang="en-US" altLang="en-US"/>
              <a:pPr>
                <a:defRPr/>
              </a:pPr>
              <a:t>‹#›</a:t>
            </a:fld>
            <a:endParaRPr lang="en-US" altLang="en-US"/>
          </a:p>
        </p:txBody>
      </p:sp>
      <p:sp>
        <p:nvSpPr>
          <p:cNvPr id="7"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lIns="84216" tIns="42108" rIns="84216" bIns="42108"/>
          <a:lstStyle>
            <a:lvl1pPr defTabSz="842162" eaLnBrk="1" fontAlgn="auto" hangingPunct="1">
              <a:spcBef>
                <a:spcPts val="0"/>
              </a:spcBef>
              <a:spcAft>
                <a:spcPts val="0"/>
              </a:spcAft>
              <a:defRPr>
                <a:latin typeface="+mn-lt"/>
                <a:cs typeface="+mn-cs"/>
              </a:defRPr>
            </a:lvl1pPr>
          </a:lstStyle>
          <a:p>
            <a:pPr>
              <a:defRPr/>
            </a:pPr>
            <a:fld id="{88B6FF67-47A7-4E6D-B36D-EE797D395E62}" type="datetimeFigureOut">
              <a:rPr lang="en-US"/>
              <a:pPr>
                <a:defRPr/>
              </a:pPr>
              <a:t>10/23/18</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a:t>Click to edit Master text styles</a:t>
            </a:r>
          </a:p>
        </p:txBody>
      </p:sp>
      <p:sp>
        <p:nvSpPr>
          <p:cNvPr id="5" name="Date Placeholder 4">
            <a:extLst>
              <a:ext uri="{FF2B5EF4-FFF2-40B4-BE49-F238E27FC236}"/>
            </a:extLst>
          </p:cNvPr>
          <p:cNvSpPr>
            <a:spLocks noGrp="1"/>
          </p:cNvSpPr>
          <p:nvPr>
            <p:ph type="dt" sz="half" idx="10"/>
          </p:nvPr>
        </p:nvSpPr>
        <p:spPr>
          <a:xfrm>
            <a:off x="628650" y="6356350"/>
            <a:ext cx="2057400" cy="365125"/>
          </a:xfrm>
          <a:prstGeom prst="rect">
            <a:avLst/>
          </a:prstGeom>
        </p:spPr>
        <p:txBody>
          <a:bodyPr lIns="84216" tIns="42108" rIns="84216" bIns="42108"/>
          <a:lstStyle>
            <a:lvl1pPr defTabSz="842162" eaLnBrk="1" fontAlgn="auto" hangingPunct="1">
              <a:spcBef>
                <a:spcPts val="0"/>
              </a:spcBef>
              <a:spcAft>
                <a:spcPts val="0"/>
              </a:spcAft>
              <a:defRPr>
                <a:latin typeface="+mn-lt"/>
                <a:cs typeface="+mn-cs"/>
              </a:defRPr>
            </a:lvl1pPr>
          </a:lstStyle>
          <a:p>
            <a:pPr>
              <a:defRPr/>
            </a:pPr>
            <a:fld id="{77D8B5E4-C949-449C-8AAB-90A178B915E7}" type="datetimeFigureOut">
              <a:rPr lang="en-US"/>
              <a:pPr>
                <a:defRPr/>
              </a:pPr>
              <a:t>10/23/18</a:t>
            </a:fld>
            <a:endParaRPr lang="en-US"/>
          </a:p>
        </p:txBody>
      </p:sp>
      <p:sp>
        <p:nvSpPr>
          <p:cNvPr id="6" name="Footer Placeholder 5">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extLst>
          </p:cNvPr>
          <p:cNvSpPr>
            <a:spLocks noGrp="1"/>
          </p:cNvSpPr>
          <p:nvPr>
            <p:ph type="sldNum" sz="quarter" idx="12"/>
          </p:nvPr>
        </p:nvSpPr>
        <p:spPr/>
        <p:txBody>
          <a:bodyPr/>
          <a:lstStyle>
            <a:lvl1pPr>
              <a:defRPr/>
            </a:lvl1pPr>
          </a:lstStyle>
          <a:p>
            <a:pPr>
              <a:defRPr/>
            </a:pPr>
            <a:fld id="{A87173A6-A71F-4E5A-877E-EF917210CBF7}" type="slidenum">
              <a:rPr lang="en-US" altLang="en-US"/>
              <a:pPr>
                <a:defRPr/>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a:t>Click to edit Master text styles</a:t>
            </a:r>
          </a:p>
        </p:txBody>
      </p:sp>
      <p:sp>
        <p:nvSpPr>
          <p:cNvPr id="5" name="Date Placeholder 4">
            <a:extLst>
              <a:ext uri="{FF2B5EF4-FFF2-40B4-BE49-F238E27FC236}"/>
            </a:extLst>
          </p:cNvPr>
          <p:cNvSpPr>
            <a:spLocks noGrp="1"/>
          </p:cNvSpPr>
          <p:nvPr>
            <p:ph type="dt" sz="half" idx="10"/>
          </p:nvPr>
        </p:nvSpPr>
        <p:spPr>
          <a:xfrm>
            <a:off x="628650" y="6356350"/>
            <a:ext cx="2057400" cy="365125"/>
          </a:xfrm>
          <a:prstGeom prst="rect">
            <a:avLst/>
          </a:prstGeom>
        </p:spPr>
        <p:txBody>
          <a:bodyPr lIns="84216" tIns="42108" rIns="84216" bIns="42108"/>
          <a:lstStyle>
            <a:lvl1pPr defTabSz="842162" eaLnBrk="1" fontAlgn="auto" hangingPunct="1">
              <a:spcBef>
                <a:spcPts val="0"/>
              </a:spcBef>
              <a:spcAft>
                <a:spcPts val="0"/>
              </a:spcAft>
              <a:defRPr>
                <a:latin typeface="+mn-lt"/>
                <a:cs typeface="+mn-cs"/>
              </a:defRPr>
            </a:lvl1pPr>
          </a:lstStyle>
          <a:p>
            <a:pPr>
              <a:defRPr/>
            </a:pPr>
            <a:fld id="{68A968C4-6FA2-45B8-A61D-0079511CEA60}" type="datetimeFigureOut">
              <a:rPr lang="en-US"/>
              <a:pPr>
                <a:defRPr/>
              </a:pPr>
              <a:t>10/23/18</a:t>
            </a:fld>
            <a:endParaRPr lang="en-US"/>
          </a:p>
        </p:txBody>
      </p:sp>
      <p:sp>
        <p:nvSpPr>
          <p:cNvPr id="6" name="Footer Placeholder 5">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extLst>
          </p:cNvPr>
          <p:cNvSpPr>
            <a:spLocks noGrp="1"/>
          </p:cNvSpPr>
          <p:nvPr>
            <p:ph type="sldNum" sz="quarter" idx="12"/>
          </p:nvPr>
        </p:nvSpPr>
        <p:spPr/>
        <p:txBody>
          <a:bodyPr/>
          <a:lstStyle>
            <a:lvl1pPr>
              <a:defRPr/>
            </a:lvl1pPr>
          </a:lstStyle>
          <a:p>
            <a:pPr>
              <a:defRPr/>
            </a:pPr>
            <a:fld id="{49EBC597-1211-4D48-8BB7-44536FC77A52}" type="slidenum">
              <a:rPr lang="en-US" altLang="en-US"/>
              <a:pPr>
                <a:defRPr/>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 name="Slide Number Placeholder 5">
            <a:extLst>
              <a:ext uri="{FF2B5EF4-FFF2-40B4-BE49-F238E27FC236}"/>
            </a:extLst>
          </p:cNvPr>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eaLnBrk="1" hangingPunct="1">
              <a:defRPr sz="1100" b="1">
                <a:solidFill>
                  <a:srgbClr val="00B2EB"/>
                </a:solidFill>
                <a:latin typeface="Open Sans" pitchFamily="34" charset="0"/>
              </a:defRPr>
            </a:lvl1pPr>
          </a:lstStyle>
          <a:p>
            <a:pPr>
              <a:defRPr/>
            </a:pPr>
            <a:fld id="{2112300B-505D-4E93-841E-6F5E3B506EE7}" type="slidenum">
              <a:rPr lang="en-US" altLang="en-US"/>
              <a:pPr>
                <a:defRPr/>
              </a:pPr>
              <a:t>‹#›</a:t>
            </a:fld>
            <a:endParaRPr lang="en-US" altLang="en-US"/>
          </a:p>
        </p:txBody>
      </p:sp>
      <p:sp>
        <p:nvSpPr>
          <p:cNvPr id="9" name="Footer Placeholder 8">
            <a:extLst>
              <a:ext uri="{FF2B5EF4-FFF2-40B4-BE49-F238E27FC236}"/>
            </a:extLst>
          </p:cNvPr>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eaLnBrk="1" fontAlgn="auto" hangingPunct="1">
              <a:spcBef>
                <a:spcPts val="0"/>
              </a:spcBef>
              <a:spcAft>
                <a:spcPts val="0"/>
              </a:spcAft>
              <a:defRPr sz="1100">
                <a:solidFill>
                  <a:schemeClr val="tx1">
                    <a:tint val="75000"/>
                  </a:schemeClr>
                </a:solidFill>
                <a:latin typeface="+mn-lt"/>
                <a:cs typeface="+mn-cs"/>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altLang="en-US" smtClean="0"/>
              <a:t>Click to edit Master title style</a:t>
            </a:r>
          </a:p>
        </p:txBody>
      </p:sp>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8"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Open Sans" charset="0"/>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Open Sans" charset="0"/>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Open Sans Light" charset="0"/>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Open Sans Light" charset="0"/>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13315" name="Picture 2"/>
          <p:cNvPicPr>
            <a:picLocks noChangeAspect="1" noChangeArrowheads="1"/>
          </p:cNvPicPr>
          <p:nvPr userDrawn="1"/>
        </p:nvPicPr>
        <p:blipFill>
          <a:blip r:embed="rId13"/>
          <a:srcRect/>
          <a:stretch>
            <a:fillRect/>
          </a:stretch>
        </p:blipFill>
        <p:spPr bwMode="auto">
          <a:xfrm>
            <a:off x="7739063" y="6288088"/>
            <a:ext cx="1270000" cy="436562"/>
          </a:xfrm>
          <a:prstGeom prst="rect">
            <a:avLst/>
          </a:prstGeom>
          <a:noFill/>
          <a:ln w="9525">
            <a:noFill/>
            <a:miter lim="800000"/>
            <a:headEnd/>
            <a:tailEnd/>
          </a:ln>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13317" name="Picture 2"/>
          <p:cNvPicPr>
            <a:picLocks noChangeAspect="1" noChangeArrowheads="1"/>
          </p:cNvPicPr>
          <p:nvPr userDrawn="1"/>
        </p:nvPicPr>
        <p:blipFill>
          <a:blip r:embed="rId14"/>
          <a:srcRect/>
          <a:stretch>
            <a:fillRect/>
          </a:stretch>
        </p:blipFill>
        <p:spPr bwMode="auto">
          <a:xfrm>
            <a:off x="436563" y="942975"/>
            <a:ext cx="2971800" cy="1022350"/>
          </a:xfrm>
          <a:prstGeom prst="rect">
            <a:avLst/>
          </a:prstGeom>
          <a:noFill/>
          <a:ln w="9525">
            <a:noFill/>
            <a:miter lim="800000"/>
            <a:headEnd/>
            <a:tailEnd/>
          </a:ln>
        </p:spPr>
      </p:pic>
      <p:sp>
        <p:nvSpPr>
          <p:cNvPr id="13318"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3319"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altLang="en-US" smtClean="0"/>
              <a:t>Click to edit Master title style</a:t>
            </a:r>
          </a:p>
        </p:txBody>
      </p:sp>
      <p:sp>
        <p:nvSpPr>
          <p:cNvPr id="9" name="TextBox 8"/>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817" r:id="rId1"/>
    <p:sldLayoutId id="2147483816" r:id="rId2"/>
    <p:sldLayoutId id="2147483815" r:id="rId3"/>
    <p:sldLayoutId id="2147483814" r:id="rId4"/>
    <p:sldLayoutId id="2147483813" r:id="rId5"/>
    <p:sldLayoutId id="2147483812" r:id="rId6"/>
    <p:sldLayoutId id="2147483811" r:id="rId7"/>
    <p:sldLayoutId id="2147483810" r:id="rId8"/>
    <p:sldLayoutId id="2147483809" r:id="rId9"/>
    <p:sldLayoutId id="2147483808" r:id="rId10"/>
    <p:sldLayoutId id="2147483807"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mj-lt"/>
          <a:ea typeface="+mj-ea"/>
          <a:cs typeface="+mj-cs"/>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pitchFamily="34"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pitchFamily="34"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pitchFamily="34"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mn-lt"/>
          <a:ea typeface="+mn-ea"/>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pitchFamily="34" charset="0"/>
          <a:ea typeface="Open Sans Light" pitchFamily="34" charset="0"/>
          <a:cs typeface="Open Sans Light" pitchFamily="34"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pitchFamily="34" charset="0"/>
          <a:ea typeface="Open Sans Light" pitchFamily="34" charset="0"/>
          <a:cs typeface="Open Sans Light" pitchFamily="34"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pitchFamily="34" charset="0"/>
          <a:ea typeface="Open Sans Light" pitchFamily="34" charset="0"/>
          <a:cs typeface="Open Sans Light" pitchFamily="34"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pitchFamily="34" charset="0"/>
          <a:ea typeface="Open Sans Light" pitchFamily="34" charset="0"/>
          <a:cs typeface="Open Sans Light"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hyperlink" Target="https://guidelines.diabetes.ca/"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8.png"/><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hyperlink" Target="mailto:guidelines@diabetes.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15.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7.png"/><Relationship Id="rId3" Type="http://schemas.openxmlformats.org/officeDocument/2006/relationships/image" Target="../media/image1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guidelines.diabetes.ca/" TargetMode="External"/><Relationship Id="rId3" Type="http://schemas.openxmlformats.org/officeDocument/2006/relationships/hyperlink" Target="http://diabetes.ca/"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jpe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9.png"/><Relationship Id="rId8" Type="http://schemas.openxmlformats.org/officeDocument/2006/relationships/image" Target="../media/image10.png"/><Relationship Id="rId9" Type="http://schemas.openxmlformats.org/officeDocument/2006/relationships/image" Target="../media/image11.png"/><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ctrTitle" idx="4294967295"/>
          </p:nvPr>
        </p:nvSpPr>
        <p:spPr>
          <a:xfrm>
            <a:off x="552450" y="3417888"/>
            <a:ext cx="7613650" cy="814387"/>
          </a:xfrm>
        </p:spPr>
        <p:txBody>
          <a:bodyPr/>
          <a:lstStyle/>
          <a:p>
            <a:r>
              <a:rPr lang="en-US" altLang="en-US" sz="2800" smtClean="0"/>
              <a:t>Organization of Care </a:t>
            </a:r>
            <a:br>
              <a:rPr lang="en-US" altLang="en-US" sz="2800" smtClean="0"/>
            </a:br>
            <a:endParaRPr lang="en-US" altLang="en-US" sz="2800" smtClean="0">
              <a:ea typeface="ＭＳ Ｐゴシック" pitchFamily="34" charset="-128"/>
            </a:endParaRPr>
          </a:p>
        </p:txBody>
      </p:sp>
      <p:sp>
        <p:nvSpPr>
          <p:cNvPr id="27650" name="Content Placeholder 2"/>
          <p:cNvSpPr>
            <a:spLocks noGrp="1"/>
          </p:cNvSpPr>
          <p:nvPr>
            <p:ph type="subTitle" idx="4294967295"/>
          </p:nvPr>
        </p:nvSpPr>
        <p:spPr>
          <a:xfrm>
            <a:off x="573088" y="4076700"/>
            <a:ext cx="7142162" cy="1752600"/>
          </a:xfrm>
        </p:spPr>
        <p:txBody>
          <a:bodyPr/>
          <a:lstStyle/>
          <a:p>
            <a:pPr marL="0" indent="0">
              <a:spcBef>
                <a:spcPts val="900"/>
              </a:spcBef>
              <a:buFont typeface="Arial" charset="0"/>
              <a:buNone/>
            </a:pPr>
            <a:r>
              <a:rPr lang="en-US" altLang="en-US" sz="2000" smtClean="0">
                <a:solidFill>
                  <a:srgbClr val="00B2EB"/>
                </a:solidFill>
                <a:ea typeface="ＭＳ Ｐゴシック" pitchFamily="34" charset="-128"/>
              </a:rPr>
              <a:t>Chapter 6</a:t>
            </a:r>
          </a:p>
          <a:p>
            <a:pPr marL="0" indent="0">
              <a:lnSpc>
                <a:spcPct val="70000"/>
              </a:lnSpc>
              <a:spcBef>
                <a:spcPts val="900"/>
              </a:spcBef>
              <a:buFont typeface="Arial" charset="0"/>
              <a:buNone/>
            </a:pPr>
            <a:r>
              <a:rPr lang="en-CA" altLang="en-US" sz="1800" smtClean="0"/>
              <a:t>Maureen Clement  </a:t>
            </a:r>
            <a:r>
              <a:rPr lang="en-CA" altLang="en-US" sz="1400" smtClean="0"/>
              <a:t>MD CCFP, </a:t>
            </a:r>
            <a:r>
              <a:rPr lang="en-CA" altLang="en-US" sz="1800" smtClean="0"/>
              <a:t>Pierre Filteau </a:t>
            </a:r>
            <a:r>
              <a:rPr lang="en-CA" altLang="en-US" sz="1400" smtClean="0"/>
              <a:t>MD CFPC CMFC, </a:t>
            </a:r>
          </a:p>
          <a:p>
            <a:pPr marL="0" indent="0">
              <a:lnSpc>
                <a:spcPct val="70000"/>
              </a:lnSpc>
              <a:spcBef>
                <a:spcPts val="900"/>
              </a:spcBef>
              <a:buFont typeface="Arial" charset="0"/>
              <a:buNone/>
            </a:pPr>
            <a:r>
              <a:rPr lang="en-CA" altLang="en-US" sz="1800" smtClean="0"/>
              <a:t>Betty Harvey RN(EC) </a:t>
            </a:r>
            <a:r>
              <a:rPr lang="en-CA" altLang="en-US" sz="1400" smtClean="0"/>
              <a:t>BScN MScN CDE, </a:t>
            </a:r>
            <a:r>
              <a:rPr lang="en-CA" altLang="en-US" sz="1800" smtClean="0"/>
              <a:t>Susie Jin RPh </a:t>
            </a:r>
            <a:r>
              <a:rPr lang="en-CA" altLang="en-US" sz="1400" smtClean="0"/>
              <a:t>CDE CPT BCGP, </a:t>
            </a:r>
          </a:p>
          <a:p>
            <a:pPr marL="0" indent="0">
              <a:lnSpc>
                <a:spcPct val="70000"/>
              </a:lnSpc>
              <a:spcBef>
                <a:spcPts val="900"/>
              </a:spcBef>
              <a:buFont typeface="Arial" charset="0"/>
              <a:buNone/>
            </a:pPr>
            <a:r>
              <a:rPr lang="en-CA" altLang="en-US" sz="1800" smtClean="0"/>
              <a:t>Tessa Laubscher </a:t>
            </a:r>
            <a:r>
              <a:rPr lang="en-CA" altLang="en-US" sz="1400" smtClean="0"/>
              <a:t>MBChB CCFP FCFP, </a:t>
            </a:r>
            <a:r>
              <a:rPr lang="en-CA" altLang="en-US" sz="1800" smtClean="0"/>
              <a:t>Geetha Mukerji </a:t>
            </a:r>
            <a:r>
              <a:rPr lang="en-CA" altLang="en-US" sz="1400" smtClean="0"/>
              <a:t>MD MSc FRCPC, </a:t>
            </a:r>
          </a:p>
          <a:p>
            <a:pPr marL="0" indent="0">
              <a:lnSpc>
                <a:spcPct val="70000"/>
              </a:lnSpc>
              <a:spcBef>
                <a:spcPts val="900"/>
              </a:spcBef>
              <a:buFont typeface="Arial" charset="0"/>
              <a:buNone/>
            </a:pPr>
            <a:r>
              <a:rPr lang="en-CA" altLang="en-US" sz="1800" smtClean="0"/>
              <a:t>Diana Sherifali </a:t>
            </a:r>
            <a:r>
              <a:rPr lang="en-CA" altLang="en-US" sz="1400" smtClean="0"/>
              <a:t>RN PhD CDE </a:t>
            </a:r>
          </a:p>
        </p:txBody>
      </p:sp>
      <p:sp>
        <p:nvSpPr>
          <p:cNvPr id="27651" name="Title 1"/>
          <p:cNvSpPr txBox="1">
            <a:spLocks/>
          </p:cNvSpPr>
          <p:nvPr/>
        </p:nvSpPr>
        <p:spPr bwMode="auto">
          <a:xfrm>
            <a:off x="573088" y="2343150"/>
            <a:ext cx="7142162" cy="512763"/>
          </a:xfrm>
          <a:prstGeom prst="rect">
            <a:avLst/>
          </a:prstGeom>
          <a:noFill/>
          <a:ln w="9525">
            <a:noFill/>
            <a:miter lim="800000"/>
            <a:headEnd/>
            <a:tailEnd/>
          </a:ln>
        </p:spPr>
        <p:txBody>
          <a:bodyPr anchor="ctr"/>
          <a:lstStyle/>
          <a:p>
            <a:r>
              <a:rPr lang="en-US" altLang="en-US" sz="3600">
                <a:latin typeface="Arial" charset="0"/>
              </a:rPr>
              <a:t>2018 Clinical Practice Guidelines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6092825"/>
            <a:ext cx="9144000" cy="1222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CA"/>
          </a:p>
        </p:txBody>
      </p:sp>
      <p:sp>
        <p:nvSpPr>
          <p:cNvPr id="40962" name="Rectangle 1"/>
          <p:cNvSpPr>
            <a:spLocks noChangeArrowheads="1"/>
          </p:cNvSpPr>
          <p:nvPr/>
        </p:nvSpPr>
        <p:spPr bwMode="auto">
          <a:xfrm>
            <a:off x="228600" y="6477000"/>
            <a:ext cx="3276600" cy="228600"/>
          </a:xfrm>
          <a:prstGeom prst="rect">
            <a:avLst/>
          </a:prstGeom>
          <a:solidFill>
            <a:srgbClr val="FFFFFF"/>
          </a:solidFill>
          <a:ln w="9525" algn="ctr">
            <a:solidFill>
              <a:srgbClr val="FFFFFF"/>
            </a:solidFill>
            <a:round/>
            <a:headEnd/>
            <a:tailEnd/>
          </a:ln>
        </p:spPr>
        <p:txBody>
          <a:bodyPr/>
          <a:lstStyle/>
          <a:p>
            <a:pPr defTabSz="914400" eaLnBrk="0" hangingPunct="0"/>
            <a:endParaRPr lang="en-CA" altLang="en-US" sz="2400">
              <a:latin typeface="Arial" charset="0"/>
              <a:ea typeface="ＭＳ Ｐゴシック" pitchFamily="34" charset="-128"/>
            </a:endParaRPr>
          </a:p>
        </p:txBody>
      </p:sp>
      <p:sp>
        <p:nvSpPr>
          <p:cNvPr id="6" name="Oval 5">
            <a:extLst>
              <a:ext uri="{FF2B5EF4-FFF2-40B4-BE49-F238E27FC236}"/>
            </a:extLst>
          </p:cNvPr>
          <p:cNvSpPr/>
          <p:nvPr/>
        </p:nvSpPr>
        <p:spPr>
          <a:xfrm>
            <a:off x="1143000" y="214313"/>
            <a:ext cx="6786563" cy="6500812"/>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r>
              <a:rPr lang="en-CA" sz="1800" dirty="0">
                <a:solidFill>
                  <a:srgbClr val="000000"/>
                </a:solidFill>
              </a:rPr>
              <a:t>You</a:t>
            </a:r>
          </a:p>
        </p:txBody>
      </p:sp>
      <p:graphicFrame>
        <p:nvGraphicFramePr>
          <p:cNvPr id="5" name="Diagram 4">
            <a:extLst>
              <a:ext uri="{FF2B5EF4-FFF2-40B4-BE49-F238E27FC236}"/>
            </a:extLst>
          </p:cNvPr>
          <p:cNvGraphicFramePr/>
          <p:nvPr/>
        </p:nvGraphicFramePr>
        <p:xfrm>
          <a:off x="1000100" y="714356"/>
          <a:ext cx="7143800" cy="55007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Oval 3">
            <a:extLst>
              <a:ext uri="{FF2B5EF4-FFF2-40B4-BE49-F238E27FC236}"/>
            </a:extLst>
          </p:cNvPr>
          <p:cNvSpPr/>
          <p:nvPr/>
        </p:nvSpPr>
        <p:spPr>
          <a:xfrm>
            <a:off x="3768725" y="2703513"/>
            <a:ext cx="1577975" cy="1576387"/>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1700">
                <a:solidFill>
                  <a:schemeClr val="tx1"/>
                </a:solidFill>
                <a:latin typeface="Calibri" panose="020F0502020204030204" pitchFamily="34" charset="0"/>
                <a:cs typeface="Arial" panose="020B0604020202020204" pitchFamily="34" charset="0"/>
              </a:defRPr>
            </a:lvl1pPr>
            <a:lvl2pPr marL="742950" indent="-285750" eaLnBrk="0" hangingPunct="0">
              <a:defRPr sz="1700">
                <a:solidFill>
                  <a:schemeClr val="tx1"/>
                </a:solidFill>
                <a:latin typeface="Calibri" panose="020F0502020204030204" pitchFamily="34" charset="0"/>
                <a:cs typeface="Arial" panose="020B0604020202020204" pitchFamily="34" charset="0"/>
              </a:defRPr>
            </a:lvl2pPr>
            <a:lvl3pPr marL="1143000" indent="-228600" eaLnBrk="0" hangingPunct="0">
              <a:defRPr sz="1700">
                <a:solidFill>
                  <a:schemeClr val="tx1"/>
                </a:solidFill>
                <a:latin typeface="Calibri" panose="020F0502020204030204" pitchFamily="34" charset="0"/>
                <a:cs typeface="Arial" panose="020B0604020202020204" pitchFamily="34" charset="0"/>
              </a:defRPr>
            </a:lvl3pPr>
            <a:lvl4pPr marL="1600200" indent="-228600" eaLnBrk="0" hangingPunct="0">
              <a:defRPr sz="1700">
                <a:solidFill>
                  <a:schemeClr val="tx1"/>
                </a:solidFill>
                <a:latin typeface="Calibri" panose="020F0502020204030204" pitchFamily="34" charset="0"/>
                <a:cs typeface="Arial" panose="020B0604020202020204" pitchFamily="34" charset="0"/>
              </a:defRPr>
            </a:lvl4pPr>
            <a:lvl5pPr marL="2057400" indent="-228600" eaLnBrk="0" hangingPunct="0">
              <a:defRPr sz="17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sz="17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sz="17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sz="17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sz="1700">
                <a:solidFill>
                  <a:schemeClr val="tx1"/>
                </a:solidFill>
                <a:latin typeface="Calibri" panose="020F0502020204030204" pitchFamily="34" charset="0"/>
                <a:cs typeface="Arial" panose="020B0604020202020204" pitchFamily="34" charset="0"/>
              </a:defRPr>
            </a:lvl9pPr>
          </a:lstStyle>
          <a:p>
            <a:pPr algn="ctr" defTabSz="914400" eaLnBrk="1" hangingPunct="1">
              <a:defRPr/>
            </a:pPr>
            <a:r>
              <a:rPr lang="en-CA" altLang="en-US" sz="2400" b="1">
                <a:solidFill>
                  <a:srgbClr val="000000"/>
                </a:solidFill>
                <a:latin typeface="Open Sans" pitchFamily="34" charset="0"/>
                <a:ea typeface="MS PGothic" panose="020B0600070205080204" pitchFamily="34" charset="-128"/>
              </a:rPr>
              <a:t>YOU</a:t>
            </a:r>
          </a:p>
        </p:txBody>
      </p:sp>
      <p:sp>
        <p:nvSpPr>
          <p:cNvPr id="40966" name="TextBox 6"/>
          <p:cNvSpPr txBox="1">
            <a:spLocks noChangeArrowheads="1"/>
          </p:cNvSpPr>
          <p:nvPr/>
        </p:nvSpPr>
        <p:spPr bwMode="auto">
          <a:xfrm>
            <a:off x="214313" y="692150"/>
            <a:ext cx="2901950" cy="641350"/>
          </a:xfrm>
          <a:prstGeom prst="rect">
            <a:avLst/>
          </a:prstGeom>
          <a:solidFill>
            <a:schemeClr val="bg1"/>
          </a:solidFill>
          <a:ln w="9525">
            <a:noFill/>
            <a:miter lim="800000"/>
            <a:headEnd/>
            <a:tailEnd/>
          </a:ln>
        </p:spPr>
        <p:txBody>
          <a:bodyPr>
            <a:spAutoFit/>
          </a:bodyPr>
          <a:lstStyle/>
          <a:p>
            <a:pPr defTabSz="914400"/>
            <a:r>
              <a:rPr lang="en-CA" altLang="en-US" sz="1800">
                <a:solidFill>
                  <a:srgbClr val="000000"/>
                </a:solidFill>
                <a:latin typeface="Open Sans"/>
                <a:ea typeface="ＭＳ Ｐゴシック" pitchFamily="34" charset="-128"/>
              </a:rPr>
              <a:t>Optometrist or ophthalmologist</a:t>
            </a:r>
          </a:p>
        </p:txBody>
      </p:sp>
      <p:sp>
        <p:nvSpPr>
          <p:cNvPr id="40967" name="TextBox 7"/>
          <p:cNvSpPr txBox="1">
            <a:spLocks noChangeArrowheads="1"/>
          </p:cNvSpPr>
          <p:nvPr/>
        </p:nvSpPr>
        <p:spPr bwMode="auto">
          <a:xfrm>
            <a:off x="5554663" y="692150"/>
            <a:ext cx="3627437" cy="366713"/>
          </a:xfrm>
          <a:prstGeom prst="rect">
            <a:avLst/>
          </a:prstGeom>
          <a:solidFill>
            <a:schemeClr val="bg1"/>
          </a:solidFill>
          <a:ln w="9525">
            <a:noFill/>
            <a:miter lim="800000"/>
            <a:headEnd/>
            <a:tailEnd/>
          </a:ln>
        </p:spPr>
        <p:txBody>
          <a:bodyPr wrap="none">
            <a:spAutoFit/>
          </a:bodyPr>
          <a:lstStyle/>
          <a:p>
            <a:pPr defTabSz="914400"/>
            <a:r>
              <a:rPr lang="en-CA" altLang="en-US" sz="1800">
                <a:solidFill>
                  <a:srgbClr val="000000"/>
                </a:solidFill>
                <a:latin typeface="Arial" charset="0"/>
                <a:ea typeface="ＭＳ Ｐゴシック" pitchFamily="34" charset="-128"/>
              </a:rPr>
              <a:t> </a:t>
            </a:r>
            <a:r>
              <a:rPr lang="en-CA" altLang="en-US" sz="1800">
                <a:solidFill>
                  <a:srgbClr val="000000"/>
                </a:solidFill>
                <a:latin typeface="Open Sans"/>
                <a:ea typeface="ＭＳ Ｐゴシック" pitchFamily="34" charset="-128"/>
              </a:rPr>
              <a:t>Local diabetes education centre</a:t>
            </a:r>
          </a:p>
        </p:txBody>
      </p:sp>
      <p:sp>
        <p:nvSpPr>
          <p:cNvPr id="40968" name="TextBox 9"/>
          <p:cNvSpPr txBox="1">
            <a:spLocks noChangeArrowheads="1"/>
          </p:cNvSpPr>
          <p:nvPr/>
        </p:nvSpPr>
        <p:spPr bwMode="auto">
          <a:xfrm>
            <a:off x="5956300" y="5500688"/>
            <a:ext cx="2211388" cy="366712"/>
          </a:xfrm>
          <a:prstGeom prst="rect">
            <a:avLst/>
          </a:prstGeom>
          <a:solidFill>
            <a:schemeClr val="bg1"/>
          </a:solidFill>
          <a:ln w="9525">
            <a:noFill/>
            <a:miter lim="800000"/>
            <a:headEnd/>
            <a:tailEnd/>
          </a:ln>
        </p:spPr>
        <p:txBody>
          <a:bodyPr wrap="none">
            <a:spAutoFit/>
          </a:bodyPr>
          <a:lstStyle/>
          <a:p>
            <a:pPr defTabSz="914400"/>
            <a:r>
              <a:rPr lang="en-CA" altLang="en-US" sz="1800">
                <a:solidFill>
                  <a:srgbClr val="000000"/>
                </a:solidFill>
                <a:latin typeface="Open Sans"/>
                <a:ea typeface="ＭＳ Ｐゴシック" pitchFamily="34" charset="-128"/>
              </a:rPr>
              <a:t>Foot care specialist</a:t>
            </a:r>
          </a:p>
        </p:txBody>
      </p:sp>
      <p:sp>
        <p:nvSpPr>
          <p:cNvPr id="40969" name="TextBox 10"/>
          <p:cNvSpPr txBox="1">
            <a:spLocks noChangeArrowheads="1"/>
          </p:cNvSpPr>
          <p:nvPr/>
        </p:nvSpPr>
        <p:spPr bwMode="auto">
          <a:xfrm>
            <a:off x="49213" y="5421313"/>
            <a:ext cx="3057525" cy="366712"/>
          </a:xfrm>
          <a:prstGeom prst="rect">
            <a:avLst/>
          </a:prstGeom>
          <a:solidFill>
            <a:schemeClr val="bg1"/>
          </a:solidFill>
          <a:ln w="9525">
            <a:noFill/>
            <a:miter lim="800000"/>
            <a:headEnd/>
            <a:tailEnd/>
          </a:ln>
        </p:spPr>
        <p:txBody>
          <a:bodyPr wrap="none">
            <a:spAutoFit/>
          </a:bodyPr>
          <a:lstStyle/>
          <a:p>
            <a:pPr defTabSz="914400"/>
            <a:r>
              <a:rPr lang="en-CA" altLang="en-US" sz="1800">
                <a:solidFill>
                  <a:srgbClr val="000000"/>
                </a:solidFill>
                <a:latin typeface="Open Sans"/>
                <a:ea typeface="ＭＳ Ｐゴシック" pitchFamily="34" charset="-128"/>
              </a:rPr>
              <a:t>Mental Health Professional</a:t>
            </a:r>
          </a:p>
        </p:txBody>
      </p:sp>
      <p:sp>
        <p:nvSpPr>
          <p:cNvPr id="40970" name="TextBox 8"/>
          <p:cNvSpPr txBox="1">
            <a:spLocks noChangeArrowheads="1"/>
          </p:cNvSpPr>
          <p:nvPr/>
        </p:nvSpPr>
        <p:spPr bwMode="auto">
          <a:xfrm>
            <a:off x="2411413" y="6381750"/>
            <a:ext cx="4735512" cy="366713"/>
          </a:xfrm>
          <a:prstGeom prst="rect">
            <a:avLst/>
          </a:prstGeom>
          <a:solidFill>
            <a:schemeClr val="bg1"/>
          </a:solidFill>
          <a:ln w="9525">
            <a:noFill/>
            <a:miter lim="800000"/>
            <a:headEnd/>
            <a:tailEnd/>
          </a:ln>
        </p:spPr>
        <p:txBody>
          <a:bodyPr wrap="none">
            <a:spAutoFit/>
          </a:bodyPr>
          <a:lstStyle/>
          <a:p>
            <a:pPr defTabSz="914400"/>
            <a:r>
              <a:rPr lang="en-CA" altLang="en-US" sz="1800">
                <a:solidFill>
                  <a:srgbClr val="000000"/>
                </a:solidFill>
                <a:latin typeface="Open Sans"/>
                <a:ea typeface="ＭＳ Ｐゴシック" pitchFamily="34" charset="-128"/>
              </a:rPr>
              <a:t>Other people you know who have diabetes</a:t>
            </a:r>
          </a:p>
        </p:txBody>
      </p:sp>
      <p:sp>
        <p:nvSpPr>
          <p:cNvPr id="40971" name="TextBox 12"/>
          <p:cNvSpPr txBox="1">
            <a:spLocks noChangeArrowheads="1"/>
          </p:cNvSpPr>
          <p:nvPr/>
        </p:nvSpPr>
        <p:spPr bwMode="auto">
          <a:xfrm>
            <a:off x="7010400" y="1989138"/>
            <a:ext cx="2120900" cy="641350"/>
          </a:xfrm>
          <a:prstGeom prst="rect">
            <a:avLst/>
          </a:prstGeom>
          <a:solidFill>
            <a:schemeClr val="bg1"/>
          </a:solidFill>
          <a:ln w="9525">
            <a:noFill/>
            <a:miter lim="800000"/>
            <a:headEnd/>
            <a:tailEnd/>
          </a:ln>
        </p:spPr>
        <p:txBody>
          <a:bodyPr>
            <a:spAutoFit/>
          </a:bodyPr>
          <a:lstStyle/>
          <a:p>
            <a:pPr defTabSz="914400"/>
            <a:r>
              <a:rPr lang="en-CA" altLang="en-US" sz="1800">
                <a:solidFill>
                  <a:srgbClr val="000000"/>
                </a:solidFill>
                <a:latin typeface="Open Sans"/>
                <a:ea typeface="ＭＳ Ｐゴシック" pitchFamily="34" charset="-128"/>
              </a:rPr>
              <a:t>Physical activity specialist</a:t>
            </a:r>
          </a:p>
        </p:txBody>
      </p:sp>
      <p:sp>
        <p:nvSpPr>
          <p:cNvPr id="40972" name="TextBox 13"/>
          <p:cNvSpPr txBox="1">
            <a:spLocks noChangeArrowheads="1"/>
          </p:cNvSpPr>
          <p:nvPr/>
        </p:nvSpPr>
        <p:spPr bwMode="auto">
          <a:xfrm>
            <a:off x="539750" y="3068638"/>
            <a:ext cx="947738" cy="366712"/>
          </a:xfrm>
          <a:prstGeom prst="rect">
            <a:avLst/>
          </a:prstGeom>
          <a:solidFill>
            <a:schemeClr val="bg1"/>
          </a:solidFill>
          <a:ln w="9525">
            <a:noFill/>
            <a:miter lim="800000"/>
            <a:headEnd/>
            <a:tailEnd/>
          </a:ln>
        </p:spPr>
        <p:txBody>
          <a:bodyPr wrap="none">
            <a:spAutoFit/>
          </a:bodyPr>
          <a:lstStyle/>
          <a:p>
            <a:pPr defTabSz="914400"/>
            <a:r>
              <a:rPr lang="en-CA" altLang="en-US" sz="1800">
                <a:solidFill>
                  <a:srgbClr val="000000"/>
                </a:solidFill>
                <a:latin typeface="Open Sans"/>
                <a:ea typeface="ＭＳ Ｐゴシック" pitchFamily="34" charset="-128"/>
              </a:rPr>
              <a:t>Dentist</a:t>
            </a:r>
          </a:p>
        </p:txBody>
      </p:sp>
      <p:sp>
        <p:nvSpPr>
          <p:cNvPr id="40973" name="TextBox 14"/>
          <p:cNvSpPr txBox="1">
            <a:spLocks noChangeArrowheads="1"/>
          </p:cNvSpPr>
          <p:nvPr/>
        </p:nvSpPr>
        <p:spPr bwMode="auto">
          <a:xfrm>
            <a:off x="7164388" y="3862388"/>
            <a:ext cx="1641475" cy="641350"/>
          </a:xfrm>
          <a:prstGeom prst="rect">
            <a:avLst/>
          </a:prstGeom>
          <a:solidFill>
            <a:schemeClr val="bg1"/>
          </a:solidFill>
          <a:ln w="9525">
            <a:noFill/>
            <a:miter lim="800000"/>
            <a:headEnd/>
            <a:tailEnd/>
          </a:ln>
        </p:spPr>
        <p:txBody>
          <a:bodyPr>
            <a:spAutoFit/>
          </a:bodyPr>
          <a:lstStyle/>
          <a:p>
            <a:pPr defTabSz="914400"/>
            <a:r>
              <a:rPr lang="en-CA" altLang="en-US" sz="1800">
                <a:solidFill>
                  <a:srgbClr val="000000"/>
                </a:solidFill>
                <a:latin typeface="Open Sans"/>
                <a:ea typeface="ＭＳ Ｐゴシック" pitchFamily="34" charset="-128"/>
              </a:rPr>
              <a:t>Heart specialist</a:t>
            </a:r>
          </a:p>
        </p:txBody>
      </p:sp>
      <p:sp>
        <p:nvSpPr>
          <p:cNvPr id="40974" name="TextBox 15"/>
          <p:cNvSpPr txBox="1">
            <a:spLocks noChangeArrowheads="1"/>
          </p:cNvSpPr>
          <p:nvPr/>
        </p:nvSpPr>
        <p:spPr bwMode="auto">
          <a:xfrm>
            <a:off x="554038" y="1763713"/>
            <a:ext cx="1739900" cy="641350"/>
          </a:xfrm>
          <a:prstGeom prst="rect">
            <a:avLst/>
          </a:prstGeom>
          <a:solidFill>
            <a:schemeClr val="bg1"/>
          </a:solidFill>
          <a:ln w="9525">
            <a:noFill/>
            <a:miter lim="800000"/>
            <a:headEnd/>
            <a:tailEnd/>
          </a:ln>
        </p:spPr>
        <p:txBody>
          <a:bodyPr>
            <a:spAutoFit/>
          </a:bodyPr>
          <a:lstStyle/>
          <a:p>
            <a:pPr defTabSz="914400"/>
            <a:r>
              <a:rPr lang="en-CA" altLang="en-US" sz="1800">
                <a:solidFill>
                  <a:srgbClr val="000000"/>
                </a:solidFill>
                <a:latin typeface="Open Sans"/>
                <a:ea typeface="ＭＳ Ｐゴシック" pitchFamily="34" charset="-128"/>
              </a:rPr>
              <a:t>Kidney specialist</a:t>
            </a:r>
          </a:p>
        </p:txBody>
      </p:sp>
      <p:sp>
        <p:nvSpPr>
          <p:cNvPr id="40975" name="TextBox 16"/>
          <p:cNvSpPr txBox="1">
            <a:spLocks noChangeArrowheads="1"/>
          </p:cNvSpPr>
          <p:nvPr/>
        </p:nvSpPr>
        <p:spPr bwMode="auto">
          <a:xfrm>
            <a:off x="88900" y="4140200"/>
            <a:ext cx="2141538" cy="366713"/>
          </a:xfrm>
          <a:prstGeom prst="rect">
            <a:avLst/>
          </a:prstGeom>
          <a:solidFill>
            <a:schemeClr val="bg1"/>
          </a:solidFill>
          <a:ln w="9525">
            <a:noFill/>
            <a:miter lim="800000"/>
            <a:headEnd/>
            <a:tailEnd/>
          </a:ln>
        </p:spPr>
        <p:txBody>
          <a:bodyPr wrap="none">
            <a:spAutoFit/>
          </a:bodyPr>
          <a:lstStyle/>
          <a:p>
            <a:pPr defTabSz="914400"/>
            <a:r>
              <a:rPr lang="en-CA" altLang="en-US" sz="1800">
                <a:solidFill>
                  <a:srgbClr val="000000"/>
                </a:solidFill>
                <a:latin typeface="Open Sans"/>
                <a:ea typeface="ＭＳ Ｐゴシック" pitchFamily="34" charset="-128"/>
              </a:rPr>
              <a:t>Family and friends</a:t>
            </a:r>
          </a:p>
        </p:txBody>
      </p:sp>
      <p:sp>
        <p:nvSpPr>
          <p:cNvPr id="40976" name="TextBox 11"/>
          <p:cNvSpPr txBox="1">
            <a:spLocks noChangeArrowheads="1"/>
          </p:cNvSpPr>
          <p:nvPr/>
        </p:nvSpPr>
        <p:spPr bwMode="auto">
          <a:xfrm>
            <a:off x="1770063" y="95250"/>
            <a:ext cx="6016625" cy="396875"/>
          </a:xfrm>
          <a:prstGeom prst="rect">
            <a:avLst/>
          </a:prstGeom>
          <a:solidFill>
            <a:schemeClr val="bg1"/>
          </a:solidFill>
          <a:ln w="9525">
            <a:noFill/>
            <a:miter lim="800000"/>
            <a:headEnd/>
            <a:tailEnd/>
          </a:ln>
        </p:spPr>
        <p:txBody>
          <a:bodyPr wrap="none">
            <a:spAutoFit/>
          </a:bodyPr>
          <a:lstStyle/>
          <a:p>
            <a:pPr defTabSz="914400"/>
            <a:r>
              <a:rPr lang="en-CA" altLang="en-US" sz="2000" b="1">
                <a:solidFill>
                  <a:srgbClr val="000000"/>
                </a:solidFill>
                <a:latin typeface="Open Sans"/>
                <a:ea typeface="ＭＳ Ｐゴシック" pitchFamily="34" charset="-128"/>
              </a:rPr>
              <a:t>Your diabetes health-care team may include a …</a:t>
            </a:r>
          </a:p>
        </p:txBody>
      </p:sp>
      <p:sp>
        <p:nvSpPr>
          <p:cNvPr id="40978" name="Text Box 18"/>
          <p:cNvSpPr txBox="1">
            <a:spLocks noChangeArrowheads="1"/>
          </p:cNvSpPr>
          <p:nvPr/>
        </p:nvSpPr>
        <p:spPr bwMode="auto">
          <a:xfrm>
            <a:off x="2663825" y="2767013"/>
            <a:ext cx="1538288" cy="609600"/>
          </a:xfrm>
          <a:prstGeom prst="rect">
            <a:avLst/>
          </a:prstGeom>
          <a:noFill/>
          <a:ln w="9525">
            <a:noFill/>
            <a:miter lim="800000"/>
            <a:headEnd/>
            <a:tailEnd/>
          </a:ln>
          <a:effectLst/>
        </p:spPr>
        <p:txBody>
          <a:bodyPr>
            <a:spAutoFit/>
          </a:bodyPr>
          <a:lstStyle/>
          <a:p>
            <a:pPr defTabSz="914400">
              <a:spcBef>
                <a:spcPct val="50000"/>
              </a:spcBef>
            </a:pPr>
            <a:r>
              <a:rPr lang="en-US">
                <a:solidFill>
                  <a:schemeClr val="bg1"/>
                </a:solidFill>
              </a:rPr>
              <a:t>and/or nurse practitioner</a:t>
            </a:r>
            <a:endParaRPr lang="en-CA">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4" descr="Picture1.png"/>
          <p:cNvPicPr>
            <a:picLocks noChangeAspect="1"/>
          </p:cNvPicPr>
          <p:nvPr/>
        </p:nvPicPr>
        <p:blipFill>
          <a:blip r:embed="rId3">
            <a:clrChange>
              <a:clrFrom>
                <a:srgbClr val="FFF200"/>
              </a:clrFrom>
              <a:clrTo>
                <a:srgbClr val="FFF200">
                  <a:alpha val="0"/>
                </a:srgbClr>
              </a:clrTo>
            </a:clrChange>
          </a:blip>
          <a:srcRect/>
          <a:stretch>
            <a:fillRect/>
          </a:stretch>
        </p:blipFill>
        <p:spPr bwMode="auto">
          <a:xfrm>
            <a:off x="244475" y="4903788"/>
            <a:ext cx="1209675" cy="1143000"/>
          </a:xfrm>
          <a:prstGeom prst="rect">
            <a:avLst/>
          </a:prstGeom>
          <a:noFill/>
          <a:ln w="9525">
            <a:noFill/>
            <a:miter lim="800000"/>
            <a:headEnd/>
            <a:tailEnd/>
          </a:ln>
        </p:spPr>
      </p:pic>
      <p:sp>
        <p:nvSpPr>
          <p:cNvPr id="43010" name="Title 1"/>
          <p:cNvSpPr>
            <a:spLocks noGrp="1"/>
          </p:cNvSpPr>
          <p:nvPr>
            <p:ph type="title" idx="4294967295"/>
          </p:nvPr>
        </p:nvSpPr>
        <p:spPr/>
        <p:txBody>
          <a:bodyPr lIns="91440" tIns="45720" rIns="91440" bIns="45720"/>
          <a:lstStyle/>
          <a:p>
            <a:pPr eaLnBrk="1" hangingPunct="1"/>
            <a:r>
              <a:rPr lang="en-CA" altLang="en-US" sz="3600" smtClean="0">
                <a:latin typeface="Open Sans"/>
                <a:ea typeface="Open Sans"/>
                <a:cs typeface="Open Sans"/>
              </a:rPr>
              <a:t>2. Self-Management Support</a:t>
            </a:r>
          </a:p>
        </p:txBody>
      </p:sp>
      <p:sp>
        <p:nvSpPr>
          <p:cNvPr id="43011" name="Content Placeholder 2"/>
          <p:cNvSpPr>
            <a:spLocks noGrp="1"/>
          </p:cNvSpPr>
          <p:nvPr>
            <p:ph idx="4294967295"/>
          </p:nvPr>
        </p:nvSpPr>
        <p:spPr>
          <a:xfrm>
            <a:off x="628650" y="1825625"/>
            <a:ext cx="7886700" cy="2049463"/>
          </a:xfrm>
        </p:spPr>
        <p:txBody>
          <a:bodyPr lIns="91440" tIns="45720" rIns="91440" bIns="45720"/>
          <a:lstStyle/>
          <a:p>
            <a:pPr marL="336550" indent="-336550" defTabSz="914400" eaLnBrk="1" hangingPunct="1"/>
            <a:r>
              <a:rPr lang="en-US" altLang="en-US" b="0" smtClean="0">
                <a:latin typeface="Open Sans"/>
                <a:ea typeface="Open Sans"/>
                <a:cs typeface="Open Sans"/>
              </a:rPr>
              <a:t>Formerly known as Diabetes Education</a:t>
            </a:r>
          </a:p>
          <a:p>
            <a:pPr marL="336550" indent="-336550" defTabSz="914400" eaLnBrk="1" hangingPunct="1"/>
            <a:r>
              <a:rPr lang="en-US" altLang="en-US" b="0" smtClean="0">
                <a:latin typeface="Open Sans"/>
                <a:ea typeface="Open Sans"/>
                <a:cs typeface="Open Sans"/>
              </a:rPr>
              <a:t>Shift from didactic diabetes education to a patient-empowering motivational approach</a:t>
            </a:r>
          </a:p>
          <a:p>
            <a:pPr marL="336550" indent="-336550" defTabSz="914400" eaLnBrk="1" hangingPunct="1"/>
            <a:r>
              <a:rPr lang="en-US" altLang="en-US" b="0" smtClean="0">
                <a:latin typeface="Open Sans"/>
                <a:ea typeface="Open Sans"/>
                <a:cs typeface="Open Sans"/>
              </a:rPr>
              <a:t>Problem-solving and goal-setting</a:t>
            </a:r>
          </a:p>
          <a:p>
            <a:pPr marL="336550" indent="-336550" defTabSz="914400" eaLnBrk="1" hangingPunct="1"/>
            <a:endParaRPr lang="en-CA" altLang="en-US" b="0" smtClean="0">
              <a:latin typeface="Open Sans"/>
              <a:ea typeface="Open Sans"/>
              <a:cs typeface="Open Sans"/>
            </a:endParaRPr>
          </a:p>
        </p:txBody>
      </p:sp>
      <p:sp>
        <p:nvSpPr>
          <p:cNvPr id="43012"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ea typeface="Open Sans"/>
                <a:cs typeface="Open Sans"/>
              </a:rPr>
              <a:t>2018 Diabetes Canada CPG – Chapter 5.  Organization of Diabetes Care</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idx="4294967295"/>
          </p:nvPr>
        </p:nvSpPr>
        <p:spPr/>
        <p:txBody>
          <a:bodyPr lIns="91440" tIns="45720" rIns="91440" bIns="45720"/>
          <a:lstStyle/>
          <a:p>
            <a:pPr eaLnBrk="1" hangingPunct="1"/>
            <a:r>
              <a:rPr lang="en-CA" altLang="en-US" sz="3600" smtClean="0">
                <a:latin typeface="Open Sans"/>
                <a:ea typeface="Open Sans"/>
                <a:cs typeface="Open Sans"/>
              </a:rPr>
              <a:t>3. Decision Support</a:t>
            </a:r>
          </a:p>
        </p:txBody>
      </p:sp>
      <p:sp>
        <p:nvSpPr>
          <p:cNvPr id="45058" name="Content Placeholder 2"/>
          <p:cNvSpPr>
            <a:spLocks noGrp="1"/>
          </p:cNvSpPr>
          <p:nvPr>
            <p:ph idx="4294967295"/>
          </p:nvPr>
        </p:nvSpPr>
        <p:spPr/>
        <p:txBody>
          <a:bodyPr lIns="91440" tIns="45720" rIns="91440" bIns="45720"/>
          <a:lstStyle/>
          <a:p>
            <a:pPr marL="336550" indent="-336550" defTabSz="914400" eaLnBrk="1" hangingPunct="1"/>
            <a:r>
              <a:rPr lang="en-US" altLang="en-US" sz="2800" b="0" smtClean="0">
                <a:latin typeface="Open Sans"/>
                <a:ea typeface="Open Sans"/>
                <a:cs typeface="Open Sans"/>
              </a:rPr>
              <a:t>Tools and techniques to improve patient care decisions</a:t>
            </a:r>
          </a:p>
          <a:p>
            <a:pPr marL="336550" indent="-336550" defTabSz="914400" eaLnBrk="1" hangingPunct="1"/>
            <a:r>
              <a:rPr lang="en-US" altLang="en-US" sz="2800" b="0" smtClean="0">
                <a:latin typeface="Open Sans"/>
                <a:ea typeface="Open Sans"/>
                <a:cs typeface="Open Sans"/>
              </a:rPr>
              <a:t>Flowsheets, electronic medical records (EMRs), care algorithms, accessible specialist support, education, etc.</a:t>
            </a:r>
          </a:p>
          <a:p>
            <a:pPr marL="336550" indent="-336550" defTabSz="914400" eaLnBrk="1" hangingPunct="1"/>
            <a:r>
              <a:rPr lang="en-US" altLang="en-US" sz="2800" b="0" smtClean="0">
                <a:latin typeface="Open Sans"/>
                <a:ea typeface="Open Sans"/>
                <a:cs typeface="Open Sans"/>
              </a:rPr>
              <a:t>Most helpful if available at point of care</a:t>
            </a:r>
          </a:p>
        </p:txBody>
      </p:sp>
      <p:pic>
        <p:nvPicPr>
          <p:cNvPr id="45059" name="Picture 8" descr="stethoscope by johnny_automatic - a drawing of a stethoscope with parts labeled. From "/>
          <p:cNvPicPr>
            <a:picLocks noChangeAspect="1" noChangeArrowheads="1"/>
          </p:cNvPicPr>
          <p:nvPr/>
        </p:nvPicPr>
        <p:blipFill>
          <a:blip r:embed="rId3"/>
          <a:srcRect/>
          <a:stretch>
            <a:fillRect/>
          </a:stretch>
        </p:blipFill>
        <p:spPr bwMode="auto">
          <a:xfrm>
            <a:off x="628650" y="4729163"/>
            <a:ext cx="800100" cy="1130300"/>
          </a:xfrm>
          <a:prstGeom prst="rect">
            <a:avLst/>
          </a:prstGeom>
          <a:noFill/>
          <a:ln w="9525">
            <a:noFill/>
            <a:miter lim="800000"/>
            <a:headEnd/>
            <a:tailEnd/>
          </a:ln>
        </p:spPr>
      </p:pic>
      <p:sp>
        <p:nvSpPr>
          <p:cNvPr id="45060"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ea typeface="Open Sans"/>
                <a:cs typeface="Open Sans"/>
              </a:rPr>
              <a:t>2018 Diabetes Canada CPG – Chapter 5.  Organization of Diabetes Care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p:cNvSpPr>
          <p:nvPr>
            <p:ph type="title" idx="4294967295"/>
          </p:nvPr>
        </p:nvSpPr>
        <p:spPr>
          <a:xfrm>
            <a:off x="628650" y="368300"/>
            <a:ext cx="7886700" cy="1325563"/>
          </a:xfrm>
        </p:spPr>
        <p:txBody>
          <a:bodyPr lIns="91440" tIns="45720" rIns="91440" bIns="45720"/>
          <a:lstStyle/>
          <a:p>
            <a:pPr eaLnBrk="1" hangingPunct="1"/>
            <a:r>
              <a:rPr lang="en-US" altLang="en-US" sz="3600" smtClean="0">
                <a:latin typeface="Open Sans"/>
                <a:ea typeface="Open Sans"/>
                <a:cs typeface="Open Sans"/>
              </a:rPr>
              <a:t>The Patient Care Flow Sheet</a:t>
            </a:r>
          </a:p>
        </p:txBody>
      </p:sp>
      <p:sp>
        <p:nvSpPr>
          <p:cNvPr id="47106" name="Rectangle 3"/>
          <p:cNvSpPr>
            <a:spLocks noGrp="1"/>
          </p:cNvSpPr>
          <p:nvPr>
            <p:ph type="body" idx="4294967295"/>
          </p:nvPr>
        </p:nvSpPr>
        <p:spPr>
          <a:xfrm>
            <a:off x="609600" y="1752600"/>
            <a:ext cx="7905750" cy="4114800"/>
          </a:xfrm>
        </p:spPr>
        <p:txBody>
          <a:bodyPr lIns="91440" tIns="45720" rIns="91440" bIns="45720"/>
          <a:lstStyle/>
          <a:p>
            <a:pPr marL="342900" indent="-342900" defTabSz="914400" eaLnBrk="1" hangingPunct="1"/>
            <a:r>
              <a:rPr lang="en-US" altLang="en-US" b="0" smtClean="0">
                <a:latin typeface="Open Sans"/>
                <a:ea typeface="Open Sans"/>
                <a:cs typeface="Open Sans"/>
              </a:rPr>
              <a:t>Organizes information for care of patients with diabetes</a:t>
            </a:r>
          </a:p>
          <a:p>
            <a:pPr marL="342900" indent="-342900" defTabSz="914400" eaLnBrk="1" hangingPunct="1"/>
            <a:r>
              <a:rPr lang="en-US" altLang="en-US" b="0" smtClean="0">
                <a:latin typeface="Open Sans"/>
                <a:ea typeface="Open Sans"/>
                <a:cs typeface="Open Sans"/>
              </a:rPr>
              <a:t>Shown to improve outcomes</a:t>
            </a:r>
          </a:p>
          <a:p>
            <a:pPr marL="342900" indent="-342900" defTabSz="914400" eaLnBrk="1" hangingPunct="1"/>
            <a:r>
              <a:rPr lang="en-US" altLang="en-US" b="0" smtClean="0">
                <a:latin typeface="Open Sans"/>
                <a:ea typeface="Open Sans"/>
                <a:cs typeface="Open Sans"/>
              </a:rPr>
              <a:t>Available for download &amp; printing at </a:t>
            </a:r>
            <a:r>
              <a:rPr lang="en-US" altLang="en-US" b="0" u="sng" smtClean="0">
                <a:latin typeface="Open Sans"/>
                <a:ea typeface="Open Sans"/>
                <a:cs typeface="Open Sans"/>
                <a:hlinkClick r:id="rId3"/>
              </a:rPr>
              <a:t>https://guidelines.diabetes.ca</a:t>
            </a:r>
            <a:endParaRPr lang="en-US" altLang="en-US" b="0" u="sng" smtClean="0">
              <a:latin typeface="Open Sans"/>
              <a:ea typeface="Open Sans"/>
              <a:cs typeface="Open Sans"/>
            </a:endParaRPr>
          </a:p>
          <a:p>
            <a:pPr marL="342900" indent="-342900" defTabSz="914400" eaLnBrk="1" hangingPunct="1">
              <a:buFont typeface="Arial" charset="0"/>
              <a:buNone/>
            </a:pPr>
            <a:endParaRPr lang="en-US" altLang="en-US" b="0" smtClean="0">
              <a:latin typeface="Open Sans"/>
              <a:ea typeface="Open Sans"/>
              <a:cs typeface="Open Sans"/>
            </a:endParaRPr>
          </a:p>
          <a:p>
            <a:pPr marL="342900" indent="-342900" defTabSz="914400" eaLnBrk="1" hangingPunct="1">
              <a:buFont typeface="Arial" charset="0"/>
              <a:buNone/>
            </a:pPr>
            <a:endParaRPr lang="en-US" altLang="en-US" b="0" smtClean="0">
              <a:latin typeface="Open Sans"/>
              <a:ea typeface="Open Sans"/>
              <a:cs typeface="Open Sans"/>
            </a:endParaRPr>
          </a:p>
        </p:txBody>
      </p:sp>
      <p:sp>
        <p:nvSpPr>
          <p:cNvPr id="47107" name="Text Box 6"/>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ea typeface="Open Sans"/>
                <a:cs typeface="Open Sans"/>
              </a:rPr>
              <a:t>2018 Diabetes Canada CPG – Chapter 5.  Organization of Diabetes Care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102350"/>
            <a:ext cx="9144000" cy="1174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CA"/>
          </a:p>
        </p:txBody>
      </p:sp>
      <p:pic>
        <p:nvPicPr>
          <p:cNvPr id="49154" name="Picture 2"/>
          <p:cNvPicPr>
            <a:picLocks noChangeAspect="1" noChangeArrowheads="1"/>
          </p:cNvPicPr>
          <p:nvPr/>
        </p:nvPicPr>
        <p:blipFill>
          <a:blip r:embed="rId2"/>
          <a:srcRect l="15445" t="9425" r="64896" b="8000"/>
          <a:stretch>
            <a:fillRect/>
          </a:stretch>
        </p:blipFill>
        <p:spPr bwMode="auto">
          <a:xfrm>
            <a:off x="2181225" y="417513"/>
            <a:ext cx="4867275" cy="6389687"/>
          </a:xfrm>
          <a:prstGeom prst="rect">
            <a:avLst/>
          </a:prstGeom>
          <a:noFill/>
          <a:ln w="9525">
            <a:noFill/>
            <a:miter lim="800000"/>
            <a:headEnd/>
            <a:tailEnd/>
          </a:ln>
        </p:spPr>
      </p:pic>
      <p:sp>
        <p:nvSpPr>
          <p:cNvPr id="49155"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altLang="en-US" sz="2000" b="1">
                <a:solidFill>
                  <a:schemeClr val="bg1"/>
                </a:solidFill>
                <a:latin typeface="Arial" charset="0"/>
                <a:ea typeface="ＭＳ Ｐゴシック" pitchFamily="34" charset="-128"/>
              </a:rPr>
              <a:t>2018</a:t>
            </a:r>
          </a:p>
        </p:txBody>
      </p:sp>
      <p:sp>
        <p:nvSpPr>
          <p:cNvPr id="49156"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ea typeface="Open Sans"/>
                <a:cs typeface="Open Sans"/>
              </a:rPr>
              <a:t>2018 Diabetes Canada CPG – Chapter 5.  Organization of Diabetes Care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092825"/>
            <a:ext cx="9144000" cy="1444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CA"/>
          </a:p>
        </p:txBody>
      </p:sp>
      <p:pic>
        <p:nvPicPr>
          <p:cNvPr id="50178" name="Picture 2"/>
          <p:cNvPicPr>
            <a:picLocks noChangeAspect="1" noChangeArrowheads="1"/>
          </p:cNvPicPr>
          <p:nvPr/>
        </p:nvPicPr>
        <p:blipFill>
          <a:blip r:embed="rId2"/>
          <a:srcRect l="15851" t="10149" r="64763" b="7426"/>
          <a:stretch>
            <a:fillRect/>
          </a:stretch>
        </p:blipFill>
        <p:spPr bwMode="auto">
          <a:xfrm>
            <a:off x="2020888" y="373063"/>
            <a:ext cx="4856162" cy="6450012"/>
          </a:xfrm>
          <a:prstGeom prst="rect">
            <a:avLst/>
          </a:prstGeom>
          <a:noFill/>
          <a:ln w="9525">
            <a:noFill/>
            <a:miter lim="800000"/>
            <a:headEnd/>
            <a:tailEnd/>
          </a:ln>
        </p:spPr>
      </p:pic>
      <p:sp>
        <p:nvSpPr>
          <p:cNvPr id="50179"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altLang="en-US" sz="2000" b="1">
                <a:solidFill>
                  <a:schemeClr val="bg1"/>
                </a:solidFill>
                <a:latin typeface="Arial" charset="0"/>
                <a:ea typeface="ＭＳ Ｐゴシック" pitchFamily="34" charset="-128"/>
              </a:rPr>
              <a:t>2018</a:t>
            </a:r>
          </a:p>
        </p:txBody>
      </p:sp>
      <p:sp>
        <p:nvSpPr>
          <p:cNvPr id="50180"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ea typeface="Open Sans"/>
                <a:cs typeface="Open Sans"/>
              </a:rPr>
              <a:t>2018 Diabetes Canada CPG – Chapter 5.  Organization of Diabetes Care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p:cNvSpPr>
          <p:nvPr>
            <p:ph type="title" idx="4294967295"/>
          </p:nvPr>
        </p:nvSpPr>
        <p:spPr>
          <a:xfrm>
            <a:off x="630238" y="163513"/>
            <a:ext cx="7886700" cy="1325562"/>
          </a:xfrm>
        </p:spPr>
        <p:txBody>
          <a:bodyPr lIns="91440" tIns="45720" rIns="91440" bIns="45720"/>
          <a:lstStyle/>
          <a:p>
            <a:pPr eaLnBrk="1" hangingPunct="1"/>
            <a:r>
              <a:rPr lang="en-CA" altLang="en-US" sz="4000" smtClean="0">
                <a:latin typeface="Open Sans"/>
                <a:ea typeface="Open Sans"/>
                <a:cs typeface="Open Sans"/>
              </a:rPr>
              <a:t>Patient Education Tools</a:t>
            </a:r>
            <a:endParaRPr lang="en-US" altLang="en-US" sz="4000" smtClean="0">
              <a:latin typeface="Open Sans"/>
              <a:ea typeface="Open Sans"/>
              <a:cs typeface="Open Sans"/>
            </a:endParaRPr>
          </a:p>
        </p:txBody>
      </p:sp>
      <p:sp>
        <p:nvSpPr>
          <p:cNvPr id="51202" name="Rectangle 3"/>
          <p:cNvSpPr>
            <a:spLocks noGrp="1"/>
          </p:cNvSpPr>
          <p:nvPr>
            <p:ph type="body" idx="4294967295"/>
          </p:nvPr>
        </p:nvSpPr>
        <p:spPr>
          <a:xfrm>
            <a:off x="685800" y="1905000"/>
            <a:ext cx="3886200" cy="4114800"/>
          </a:xfrm>
        </p:spPr>
        <p:txBody>
          <a:bodyPr lIns="91440" tIns="45720" rIns="91440" bIns="45720"/>
          <a:lstStyle/>
          <a:p>
            <a:pPr marL="338138" indent="-338138" defTabSz="914400" eaLnBrk="1" hangingPunct="1"/>
            <a:r>
              <a:rPr lang="en-CA" altLang="en-US" smtClean="0">
                <a:latin typeface="Open Sans"/>
                <a:ea typeface="Open Sans"/>
                <a:cs typeface="Open Sans"/>
              </a:rPr>
              <a:t>Help patients prepare for, and know what to expect from, a diabetes visit </a:t>
            </a:r>
          </a:p>
        </p:txBody>
      </p:sp>
      <p:pic>
        <p:nvPicPr>
          <p:cNvPr id="51203" name="Picture 7"/>
          <p:cNvPicPr>
            <a:picLocks noChangeAspect="1" noChangeArrowheads="1"/>
          </p:cNvPicPr>
          <p:nvPr/>
        </p:nvPicPr>
        <p:blipFill>
          <a:blip r:embed="rId3"/>
          <a:srcRect l="31871" t="17332" r="33493" b="17332"/>
          <a:stretch>
            <a:fillRect/>
          </a:stretch>
        </p:blipFill>
        <p:spPr bwMode="auto">
          <a:xfrm>
            <a:off x="4932363" y="1049338"/>
            <a:ext cx="4059237" cy="5746750"/>
          </a:xfrm>
          <a:prstGeom prst="rect">
            <a:avLst/>
          </a:prstGeom>
          <a:noFill/>
          <a:ln w="9525">
            <a:noFill/>
            <a:miter lim="800000"/>
            <a:headEnd/>
            <a:tailEnd/>
          </a:ln>
        </p:spPr>
      </p:pic>
      <p:pic>
        <p:nvPicPr>
          <p:cNvPr id="51204" name="Picture 8" descr="stethoscope by johnny_automatic - a drawing of a stethoscope with parts labeled. From "/>
          <p:cNvPicPr>
            <a:picLocks noChangeAspect="1" noChangeArrowheads="1"/>
          </p:cNvPicPr>
          <p:nvPr/>
        </p:nvPicPr>
        <p:blipFill>
          <a:blip r:embed="rId4"/>
          <a:srcRect/>
          <a:stretch>
            <a:fillRect/>
          </a:stretch>
        </p:blipFill>
        <p:spPr bwMode="auto">
          <a:xfrm>
            <a:off x="990600" y="4572000"/>
            <a:ext cx="723900" cy="1022350"/>
          </a:xfrm>
          <a:prstGeom prst="rect">
            <a:avLst/>
          </a:prstGeom>
          <a:noFill/>
          <a:ln w="9525">
            <a:noFill/>
            <a:miter lim="800000"/>
            <a:headEnd/>
            <a:tailEnd/>
          </a:ln>
        </p:spPr>
      </p:pic>
      <p:sp>
        <p:nvSpPr>
          <p:cNvPr id="51205" name="Text Box 6"/>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ea typeface="Open Sans"/>
                <a:cs typeface="Open Sans"/>
              </a:rPr>
              <a:t>2018 Diabetes Canada CPG – Chapter 5.  Organization of Diabetes Care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idx="4294967295"/>
          </p:nvPr>
        </p:nvSpPr>
        <p:spPr/>
        <p:txBody>
          <a:bodyPr lIns="91440" tIns="45720" rIns="91440" bIns="45720"/>
          <a:lstStyle/>
          <a:p>
            <a:pPr eaLnBrk="1" hangingPunct="1"/>
            <a:r>
              <a:rPr lang="en-CA" altLang="en-US" sz="3600" smtClean="0">
                <a:latin typeface="Open Sans"/>
                <a:ea typeface="Open Sans"/>
                <a:cs typeface="Open Sans"/>
              </a:rPr>
              <a:t>4. Clinical Information Systems</a:t>
            </a:r>
          </a:p>
        </p:txBody>
      </p:sp>
      <p:sp>
        <p:nvSpPr>
          <p:cNvPr id="53250" name="Content Placeholder 2"/>
          <p:cNvSpPr>
            <a:spLocks noGrp="1"/>
          </p:cNvSpPr>
          <p:nvPr>
            <p:ph idx="4294967295"/>
          </p:nvPr>
        </p:nvSpPr>
        <p:spPr/>
        <p:txBody>
          <a:bodyPr lIns="91440" tIns="45720" rIns="91440" bIns="45720"/>
          <a:lstStyle/>
          <a:p>
            <a:pPr marL="336550" indent="-336550" defTabSz="914400" eaLnBrk="1" hangingPunct="1">
              <a:lnSpc>
                <a:spcPct val="100000"/>
              </a:lnSpc>
            </a:pPr>
            <a:r>
              <a:rPr lang="en-US" altLang="en-US" b="0" smtClean="0">
                <a:latin typeface="Open Sans"/>
                <a:ea typeface="Open Sans"/>
                <a:cs typeface="Open Sans"/>
              </a:rPr>
              <a:t>Include EMRs and databases to plan and assess care for the population</a:t>
            </a:r>
          </a:p>
          <a:p>
            <a:pPr marL="336550" indent="-336550" defTabSz="914400" eaLnBrk="1" hangingPunct="1">
              <a:lnSpc>
                <a:spcPct val="100000"/>
              </a:lnSpc>
            </a:pPr>
            <a:r>
              <a:rPr lang="en-US" altLang="en-US" b="0" smtClean="0">
                <a:latin typeface="Open Sans"/>
                <a:ea typeface="Open Sans"/>
                <a:cs typeface="Open Sans"/>
              </a:rPr>
              <a:t>Allow practice overviews to prevent inertia and provide timely care</a:t>
            </a:r>
          </a:p>
          <a:p>
            <a:pPr marL="336550" indent="-336550" defTabSz="914400" eaLnBrk="1" hangingPunct="1">
              <a:lnSpc>
                <a:spcPct val="100000"/>
              </a:lnSpc>
            </a:pPr>
            <a:endParaRPr lang="en-CA" altLang="en-US" b="0" smtClean="0">
              <a:latin typeface="Open Sans"/>
              <a:ea typeface="Open Sans"/>
              <a:cs typeface="Open Sans"/>
            </a:endParaRPr>
          </a:p>
        </p:txBody>
      </p:sp>
      <p:pic>
        <p:nvPicPr>
          <p:cNvPr id="53251" name="Picture 10" descr="tango computer by warszawianka - "/>
          <p:cNvPicPr>
            <a:picLocks noChangeAspect="1" noChangeArrowheads="1"/>
          </p:cNvPicPr>
          <p:nvPr/>
        </p:nvPicPr>
        <p:blipFill>
          <a:blip r:embed="rId3"/>
          <a:srcRect/>
          <a:stretch>
            <a:fillRect/>
          </a:stretch>
        </p:blipFill>
        <p:spPr bwMode="auto">
          <a:xfrm>
            <a:off x="457200" y="4419600"/>
            <a:ext cx="1219200" cy="1219200"/>
          </a:xfrm>
          <a:prstGeom prst="rect">
            <a:avLst/>
          </a:prstGeom>
          <a:noFill/>
          <a:ln w="9525">
            <a:noFill/>
            <a:miter lim="800000"/>
            <a:headEnd/>
            <a:tailEnd/>
          </a:ln>
        </p:spPr>
      </p:pic>
      <p:sp>
        <p:nvSpPr>
          <p:cNvPr id="53252"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ea typeface="Open Sans"/>
                <a:cs typeface="Open Sans"/>
              </a:rPr>
              <a:t>2018 Diabetes Canada CPG – Chapter 5.  Organization of Diabetes Care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idx="4294967295"/>
          </p:nvPr>
        </p:nvSpPr>
        <p:spPr/>
        <p:txBody>
          <a:bodyPr lIns="91440" tIns="45720" rIns="91440" bIns="45720"/>
          <a:lstStyle/>
          <a:p>
            <a:pPr eaLnBrk="1" hangingPunct="1"/>
            <a:r>
              <a:rPr lang="en-CA" altLang="en-US" sz="3600" smtClean="0">
                <a:latin typeface="Open Sans"/>
                <a:ea typeface="Open Sans"/>
                <a:cs typeface="Open Sans"/>
              </a:rPr>
              <a:t>5. Community</a:t>
            </a:r>
          </a:p>
        </p:txBody>
      </p:sp>
      <p:sp>
        <p:nvSpPr>
          <p:cNvPr id="55298" name="Content Placeholder 2"/>
          <p:cNvSpPr>
            <a:spLocks noGrp="1"/>
          </p:cNvSpPr>
          <p:nvPr>
            <p:ph idx="4294967295"/>
          </p:nvPr>
        </p:nvSpPr>
        <p:spPr/>
        <p:txBody>
          <a:bodyPr lIns="91440" tIns="45720" rIns="91440" bIns="45720"/>
          <a:lstStyle/>
          <a:p>
            <a:pPr marL="336550" indent="-336550" defTabSz="914400" eaLnBrk="1" hangingPunct="1"/>
            <a:r>
              <a:rPr lang="en-US" altLang="en-US" b="0" smtClean="0">
                <a:latin typeface="Open Sans"/>
                <a:ea typeface="Open Sans"/>
                <a:cs typeface="Open Sans"/>
              </a:rPr>
              <a:t>Tapping into community resources to improve care or lifestyles</a:t>
            </a:r>
          </a:p>
          <a:p>
            <a:pPr marL="336550" indent="-336550" defTabSz="914400" eaLnBrk="1" hangingPunct="1"/>
            <a:r>
              <a:rPr lang="en-US" altLang="en-US" b="0" smtClean="0">
                <a:latin typeface="Open Sans"/>
                <a:ea typeface="Open Sans"/>
                <a:cs typeface="Open Sans"/>
              </a:rPr>
              <a:t>May involve peer-led self-management support groups</a:t>
            </a:r>
          </a:p>
          <a:p>
            <a:pPr marL="336550" indent="-336550" defTabSz="914400" eaLnBrk="1" hangingPunct="1"/>
            <a:endParaRPr lang="en-US" altLang="en-US" b="0" smtClean="0">
              <a:latin typeface="Open Sans"/>
              <a:ea typeface="Open Sans"/>
              <a:cs typeface="Open Sans"/>
            </a:endParaRPr>
          </a:p>
        </p:txBody>
      </p:sp>
      <p:pic>
        <p:nvPicPr>
          <p:cNvPr id="55299" name="Picture 14" descr="population by netalloy - "/>
          <p:cNvPicPr>
            <a:picLocks noChangeAspect="1" noChangeArrowheads="1"/>
          </p:cNvPicPr>
          <p:nvPr/>
        </p:nvPicPr>
        <p:blipFill>
          <a:blip r:embed="rId3"/>
          <a:srcRect t="41600" r="14124"/>
          <a:stretch>
            <a:fillRect/>
          </a:stretch>
        </p:blipFill>
        <p:spPr bwMode="auto">
          <a:xfrm>
            <a:off x="381000" y="4343400"/>
            <a:ext cx="1600200" cy="1536700"/>
          </a:xfrm>
          <a:prstGeom prst="rect">
            <a:avLst/>
          </a:prstGeom>
          <a:noFill/>
          <a:ln w="9525">
            <a:noFill/>
            <a:miter lim="800000"/>
            <a:headEnd/>
            <a:tailEnd/>
          </a:ln>
        </p:spPr>
      </p:pic>
      <p:sp>
        <p:nvSpPr>
          <p:cNvPr id="55300"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ea typeface="Open Sans"/>
                <a:cs typeface="Open Sans"/>
              </a:rPr>
              <a:t>2018 Diabetes Canada CPG – Chapter 5.  Organization of Diabetes Care</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title" idx="4294967295"/>
          </p:nvPr>
        </p:nvSpPr>
        <p:spPr/>
        <p:txBody>
          <a:bodyPr lIns="91440" tIns="45720" rIns="91440" bIns="45720"/>
          <a:lstStyle/>
          <a:p>
            <a:pPr eaLnBrk="1" hangingPunct="1"/>
            <a:r>
              <a:rPr lang="en-CA" altLang="en-US" sz="3600" smtClean="0">
                <a:latin typeface="Open Sans"/>
                <a:ea typeface="Open Sans"/>
                <a:cs typeface="Open Sans"/>
              </a:rPr>
              <a:t>6. Health Systems</a:t>
            </a:r>
          </a:p>
        </p:txBody>
      </p:sp>
      <p:sp>
        <p:nvSpPr>
          <p:cNvPr id="57346" name="Content Placeholder 2"/>
          <p:cNvSpPr>
            <a:spLocks noGrp="1"/>
          </p:cNvSpPr>
          <p:nvPr>
            <p:ph idx="4294967295"/>
          </p:nvPr>
        </p:nvSpPr>
        <p:spPr/>
        <p:txBody>
          <a:bodyPr lIns="91440" tIns="45720" rIns="91440" bIns="45720"/>
          <a:lstStyle/>
          <a:p>
            <a:pPr marL="336550" indent="-336550" defTabSz="914400" eaLnBrk="1" hangingPunct="1"/>
            <a:r>
              <a:rPr lang="en-US" altLang="en-US" b="0" smtClean="0">
                <a:latin typeface="Open Sans"/>
                <a:ea typeface="Open Sans"/>
                <a:cs typeface="Open Sans"/>
              </a:rPr>
              <a:t>Promoting preventative care and appropriately planning resource allocation</a:t>
            </a:r>
          </a:p>
          <a:p>
            <a:pPr marL="336550" indent="-336550" defTabSz="914400" eaLnBrk="1" hangingPunct="1"/>
            <a:r>
              <a:rPr lang="en-US" altLang="en-US" b="0" smtClean="0">
                <a:latin typeface="Open Sans"/>
                <a:ea typeface="Open Sans"/>
                <a:cs typeface="Open Sans"/>
              </a:rPr>
              <a:t>May include provider incentives for achieving milestones</a:t>
            </a:r>
          </a:p>
          <a:p>
            <a:pPr marL="336550" indent="-336550" defTabSz="914400" eaLnBrk="1" hangingPunct="1"/>
            <a:endParaRPr lang="en-US" altLang="en-US" b="0" smtClean="0">
              <a:latin typeface="Open Sans"/>
              <a:ea typeface="Open Sans"/>
              <a:cs typeface="Open Sans"/>
            </a:endParaRPr>
          </a:p>
        </p:txBody>
      </p:sp>
      <p:pic>
        <p:nvPicPr>
          <p:cNvPr id="57347" name="Picture 16" descr="tango applications system by warszawianka - "/>
          <p:cNvPicPr>
            <a:picLocks noChangeAspect="1" noChangeArrowheads="1"/>
          </p:cNvPicPr>
          <p:nvPr/>
        </p:nvPicPr>
        <p:blipFill>
          <a:blip r:embed="rId3"/>
          <a:srcRect/>
          <a:stretch>
            <a:fillRect/>
          </a:stretch>
        </p:blipFill>
        <p:spPr bwMode="auto">
          <a:xfrm>
            <a:off x="609600" y="4343400"/>
            <a:ext cx="1295400" cy="1295400"/>
          </a:xfrm>
          <a:prstGeom prst="rect">
            <a:avLst/>
          </a:prstGeom>
          <a:noFill/>
          <a:ln w="9525">
            <a:noFill/>
            <a:miter lim="800000"/>
            <a:headEnd/>
            <a:tailEnd/>
          </a:ln>
        </p:spPr>
      </p:pic>
      <p:sp>
        <p:nvSpPr>
          <p:cNvPr id="57348"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ea typeface="Open Sans"/>
                <a:cs typeface="Open Sans"/>
              </a:rPr>
              <a:t>2018 Diabetes Canada CPG – Chapter 5.  Organization of Diabetes Care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2277790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p:cNvSpPr>
            <a:spLocks noGrp="1"/>
          </p:cNvSpPr>
          <p:nvPr>
            <p:ph type="title" idx="4294967295"/>
          </p:nvPr>
        </p:nvSpPr>
        <p:spPr>
          <a:xfrm>
            <a:off x="628650" y="500063"/>
            <a:ext cx="7886700" cy="1325562"/>
          </a:xfrm>
        </p:spPr>
        <p:txBody>
          <a:bodyPr lIns="91440" tIns="45720" rIns="91440" bIns="45720"/>
          <a:lstStyle/>
          <a:p>
            <a:pPr eaLnBrk="1" hangingPunct="1"/>
            <a:r>
              <a:rPr lang="en-CA" altLang="en-US" sz="3600" smtClean="0">
                <a:latin typeface="Open Sans"/>
                <a:ea typeface="Open Sans"/>
                <a:cs typeface="Open Sans"/>
              </a:rPr>
              <a:t>Telehealth</a:t>
            </a:r>
          </a:p>
        </p:txBody>
      </p:sp>
      <p:sp>
        <p:nvSpPr>
          <p:cNvPr id="59394" name="Content Placeholder 2"/>
          <p:cNvSpPr>
            <a:spLocks noGrp="1"/>
          </p:cNvSpPr>
          <p:nvPr>
            <p:ph idx="4294967295"/>
          </p:nvPr>
        </p:nvSpPr>
        <p:spPr>
          <a:xfrm>
            <a:off x="682625" y="1839913"/>
            <a:ext cx="7886700" cy="4329112"/>
          </a:xfrm>
        </p:spPr>
        <p:txBody>
          <a:bodyPr lIns="91440" tIns="45720" rIns="91440" bIns="45720"/>
          <a:lstStyle/>
          <a:p>
            <a:pPr marL="0" indent="0" defTabSz="914400" eaLnBrk="1" hangingPunct="1">
              <a:lnSpc>
                <a:spcPct val="100000"/>
              </a:lnSpc>
              <a:buFont typeface="Arial" charset="0"/>
              <a:buNone/>
            </a:pPr>
            <a:r>
              <a:rPr lang="en-CA" altLang="en-US" b="0" smtClean="0">
                <a:latin typeface="Open Sans"/>
                <a:ea typeface="Open Sans"/>
                <a:cs typeface="Open Sans"/>
              </a:rPr>
              <a:t>Not a specific element of CCM, but may facilitate other aspects</a:t>
            </a:r>
          </a:p>
          <a:p>
            <a:pPr marL="742950" lvl="1" indent="-285750" defTabSz="914400" eaLnBrk="1" hangingPunct="1">
              <a:lnSpc>
                <a:spcPct val="100000"/>
              </a:lnSpc>
            </a:pPr>
            <a:r>
              <a:rPr lang="en-US" altLang="en-US" sz="2600" smtClean="0">
                <a:latin typeface="Open Sans Light"/>
                <a:ea typeface="Open Sans Light"/>
                <a:cs typeface="Open Sans Light"/>
              </a:rPr>
              <a:t>Conferencing or education of team members</a:t>
            </a:r>
          </a:p>
          <a:p>
            <a:pPr marL="742950" lvl="1" indent="-285750" defTabSz="914400" eaLnBrk="1" hangingPunct="1">
              <a:lnSpc>
                <a:spcPct val="100000"/>
              </a:lnSpc>
            </a:pPr>
            <a:r>
              <a:rPr lang="en-US" altLang="en-US" sz="2600" smtClean="0">
                <a:latin typeface="Open Sans Light"/>
                <a:ea typeface="Open Sans Light"/>
                <a:cs typeface="Open Sans Light"/>
              </a:rPr>
              <a:t>Telemonitoring of health data, such as glucose readings</a:t>
            </a:r>
          </a:p>
          <a:p>
            <a:pPr marL="742950" lvl="1" indent="-285750" defTabSz="914400" eaLnBrk="1" hangingPunct="1">
              <a:lnSpc>
                <a:spcPct val="100000"/>
              </a:lnSpc>
            </a:pPr>
            <a:r>
              <a:rPr lang="en-US" altLang="en-US" sz="2600" smtClean="0">
                <a:latin typeface="Open Sans Light"/>
                <a:ea typeface="Open Sans Light"/>
                <a:cs typeface="Open Sans Light"/>
              </a:rPr>
              <a:t>Disease management via telephone or internet</a:t>
            </a:r>
          </a:p>
          <a:p>
            <a:pPr marL="742950" lvl="1" indent="-285750" defTabSz="914400" eaLnBrk="1" hangingPunct="1">
              <a:lnSpc>
                <a:spcPct val="100000"/>
              </a:lnSpc>
            </a:pPr>
            <a:r>
              <a:rPr lang="en-US" altLang="en-US" sz="2600" smtClean="0">
                <a:latin typeface="Open Sans Light"/>
                <a:ea typeface="Open Sans Light"/>
                <a:cs typeface="Open Sans Light"/>
              </a:rPr>
              <a:t>Teleconsultation with specialists </a:t>
            </a:r>
          </a:p>
        </p:txBody>
      </p:sp>
      <p:pic>
        <p:nvPicPr>
          <p:cNvPr id="59395" name="Picture 3" descr="C:\Users\Steven\AppData\Local\Microsoft\Windows\Temporary Internet Files\Content.IE5\WHO6902I\MP900305826[1].jpg"/>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09550" y="4737100"/>
            <a:ext cx="838200" cy="1327150"/>
          </a:xfrm>
          <a:prstGeom prst="rect">
            <a:avLst/>
          </a:prstGeom>
          <a:noFill/>
          <a:ln w="9525">
            <a:noFill/>
            <a:miter lim="800000"/>
            <a:headEnd/>
            <a:tailEnd/>
          </a:ln>
        </p:spPr>
      </p:pic>
      <p:sp>
        <p:nvSpPr>
          <p:cNvPr id="59396"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ea typeface="Open Sans"/>
                <a:cs typeface="Open Sans"/>
              </a:rPr>
              <a:t>2018 Diabetes Canada CPG – Chapter 5.  Organization of Diabetes Care</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p:cNvSpPr>
          <p:nvPr>
            <p:ph type="title" idx="4294967295"/>
          </p:nvPr>
        </p:nvSpPr>
        <p:spPr>
          <a:xfrm>
            <a:off x="628650" y="292100"/>
            <a:ext cx="7886700" cy="1325563"/>
          </a:xfrm>
        </p:spPr>
        <p:txBody>
          <a:bodyPr/>
          <a:lstStyle/>
          <a:p>
            <a:r>
              <a:rPr lang="en-US" altLang="en-US" sz="4000" smtClean="0">
                <a:latin typeface="Open Sans"/>
                <a:ea typeface="Open Sans"/>
                <a:cs typeface="Open Sans"/>
              </a:rPr>
              <a:t>The 5Rs of Organized Care</a:t>
            </a:r>
            <a:endParaRPr lang="en-CA" altLang="en-US" sz="4000" smtClean="0">
              <a:latin typeface="Open Sans"/>
              <a:ea typeface="Open Sans"/>
              <a:cs typeface="Open Sans"/>
            </a:endParaRPr>
          </a:p>
        </p:txBody>
      </p:sp>
      <p:sp>
        <p:nvSpPr>
          <p:cNvPr id="61442" name="Rectangle 3"/>
          <p:cNvSpPr>
            <a:spLocks noGrp="1"/>
          </p:cNvSpPr>
          <p:nvPr>
            <p:ph type="body" idx="4294967295"/>
          </p:nvPr>
        </p:nvSpPr>
        <p:spPr>
          <a:xfrm>
            <a:off x="628650" y="1336675"/>
            <a:ext cx="7886700" cy="4329113"/>
          </a:xfrm>
        </p:spPr>
        <p:txBody>
          <a:bodyPr/>
          <a:lstStyle/>
          <a:p>
            <a:pPr>
              <a:lnSpc>
                <a:spcPct val="100000"/>
              </a:lnSpc>
              <a:spcBef>
                <a:spcPts val="900"/>
              </a:spcBef>
            </a:pPr>
            <a:r>
              <a:rPr lang="en-CA" altLang="en-US" sz="2000" smtClean="0">
                <a:latin typeface="Open Sans"/>
                <a:ea typeface="Open Sans"/>
                <a:cs typeface="Open Sans"/>
              </a:rPr>
              <a:t>R</a:t>
            </a:r>
            <a:r>
              <a:rPr lang="en-CA" altLang="en-US" sz="2000" b="0" smtClean="0">
                <a:latin typeface="Open Sans"/>
                <a:ea typeface="Open Sans"/>
                <a:cs typeface="Open Sans"/>
              </a:rPr>
              <a:t>ecognize: Consider diabetes risk factors for all of your patients and screen appropriately for diabetes.</a:t>
            </a:r>
            <a:endParaRPr lang="en-CA" altLang="en-US" sz="2000" smtClean="0">
              <a:latin typeface="Open Sans"/>
              <a:ea typeface="Open Sans"/>
              <a:cs typeface="Open Sans"/>
            </a:endParaRPr>
          </a:p>
          <a:p>
            <a:pPr>
              <a:lnSpc>
                <a:spcPct val="100000"/>
              </a:lnSpc>
              <a:spcBef>
                <a:spcPts val="900"/>
              </a:spcBef>
            </a:pPr>
            <a:r>
              <a:rPr lang="en-CA" altLang="en-US" sz="2000" smtClean="0">
                <a:latin typeface="Open Sans"/>
                <a:ea typeface="Open Sans"/>
                <a:cs typeface="Open Sans"/>
              </a:rPr>
              <a:t>R</a:t>
            </a:r>
            <a:r>
              <a:rPr lang="en-CA" altLang="en-US" sz="2000" b="0" smtClean="0">
                <a:latin typeface="Open Sans"/>
                <a:ea typeface="Open Sans"/>
                <a:cs typeface="Open Sans"/>
              </a:rPr>
              <a:t>egister: Develop a registry for all of your patients with diabetes to track care.</a:t>
            </a:r>
            <a:endParaRPr lang="en-CA" altLang="en-US" sz="2000" smtClean="0">
              <a:latin typeface="Open Sans"/>
              <a:ea typeface="Open Sans"/>
              <a:cs typeface="Open Sans"/>
            </a:endParaRPr>
          </a:p>
          <a:p>
            <a:pPr>
              <a:lnSpc>
                <a:spcPct val="100000"/>
              </a:lnSpc>
              <a:spcBef>
                <a:spcPts val="900"/>
              </a:spcBef>
            </a:pPr>
            <a:r>
              <a:rPr lang="en-CA" altLang="en-US" sz="2000" smtClean="0">
                <a:latin typeface="Open Sans"/>
                <a:ea typeface="Open Sans"/>
                <a:cs typeface="Open Sans"/>
              </a:rPr>
              <a:t>R</a:t>
            </a:r>
            <a:r>
              <a:rPr lang="en-CA" altLang="en-US" sz="2000" b="0" smtClean="0">
                <a:latin typeface="Open Sans"/>
                <a:ea typeface="Open Sans"/>
                <a:cs typeface="Open Sans"/>
              </a:rPr>
              <a:t>esource: Support self-management through the use of interprofessional teams which could include the primary care provider, diabetes educator, dietitian, nurse, pharmacist, specialists and self-management supports including linkage to community services.</a:t>
            </a:r>
            <a:endParaRPr lang="en-CA" altLang="en-US" sz="2000" smtClean="0">
              <a:latin typeface="Open Sans"/>
              <a:ea typeface="Open Sans"/>
              <a:cs typeface="Open Sans"/>
            </a:endParaRPr>
          </a:p>
          <a:p>
            <a:pPr>
              <a:lnSpc>
                <a:spcPct val="100000"/>
              </a:lnSpc>
              <a:spcBef>
                <a:spcPts val="900"/>
              </a:spcBef>
            </a:pPr>
            <a:r>
              <a:rPr lang="en-CA" altLang="en-US" sz="2000" smtClean="0">
                <a:latin typeface="Open Sans"/>
                <a:ea typeface="Open Sans"/>
                <a:cs typeface="Open Sans"/>
              </a:rPr>
              <a:t>R</a:t>
            </a:r>
            <a:r>
              <a:rPr lang="en-CA" altLang="en-US" sz="2000" b="0" smtClean="0">
                <a:latin typeface="Open Sans"/>
                <a:ea typeface="Open Sans"/>
                <a:cs typeface="Open Sans"/>
              </a:rPr>
              <a:t>elay: Facilitate information sharing between the person with diabetes and the healthcare team for coordinated care and timely management changes.</a:t>
            </a:r>
            <a:endParaRPr lang="en-CA" altLang="en-US" sz="2000" smtClean="0">
              <a:latin typeface="Open Sans"/>
              <a:ea typeface="Open Sans"/>
              <a:cs typeface="Open Sans"/>
            </a:endParaRPr>
          </a:p>
          <a:p>
            <a:pPr>
              <a:lnSpc>
                <a:spcPct val="100000"/>
              </a:lnSpc>
              <a:spcBef>
                <a:spcPts val="900"/>
              </a:spcBef>
            </a:pPr>
            <a:r>
              <a:rPr lang="en-CA" altLang="en-US" sz="2000" smtClean="0">
                <a:latin typeface="Open Sans"/>
                <a:ea typeface="Open Sans"/>
                <a:cs typeface="Open Sans"/>
              </a:rPr>
              <a:t>R</a:t>
            </a:r>
            <a:r>
              <a:rPr lang="en-CA" altLang="en-US" sz="2000" b="0" smtClean="0">
                <a:latin typeface="Open Sans"/>
                <a:ea typeface="Open Sans"/>
                <a:cs typeface="Open Sans"/>
              </a:rPr>
              <a:t>ecall: Develop a system to remind your patients and caregivers of timely review and reassessment.</a:t>
            </a:r>
          </a:p>
          <a:p>
            <a:pPr>
              <a:lnSpc>
                <a:spcPct val="100000"/>
              </a:lnSpc>
              <a:spcBef>
                <a:spcPts val="900"/>
              </a:spcBef>
              <a:buFont typeface="Arial" charset="0"/>
              <a:buNone/>
            </a:pPr>
            <a:r>
              <a:rPr lang="en-CA" altLang="en-US" sz="2000" b="0" smtClean="0">
                <a:latin typeface="Open Sans"/>
                <a:ea typeface="Open Sans"/>
                <a:cs typeface="Open Sans"/>
              </a:rPr>
              <a:t/>
            </a:r>
            <a:br>
              <a:rPr lang="en-CA" altLang="en-US" sz="2000" b="0" smtClean="0">
                <a:latin typeface="Open Sans"/>
                <a:ea typeface="Open Sans"/>
                <a:cs typeface="Open Sans"/>
              </a:rPr>
            </a:br>
            <a:endParaRPr lang="en-CA" altLang="en-US" sz="2000" b="0" smtClean="0">
              <a:latin typeface="Open Sans"/>
              <a:ea typeface="Open Sans"/>
              <a:cs typeface="Open Sans"/>
            </a:endParaRPr>
          </a:p>
        </p:txBody>
      </p:sp>
      <p:sp>
        <p:nvSpPr>
          <p:cNvPr id="61443"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ea typeface="Open Sans"/>
                <a:cs typeface="Open Sans"/>
              </a:rPr>
              <a:t>2018 Diabetes Canada CPG – Chapter 5.  Organization of Diabetes Care</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83300"/>
            <a:ext cx="9144000" cy="1539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CA"/>
          </a:p>
        </p:txBody>
      </p:sp>
      <p:sp>
        <p:nvSpPr>
          <p:cNvPr id="62466" name="Rectangle 2"/>
          <p:cNvSpPr>
            <a:spLocks noGrp="1"/>
          </p:cNvSpPr>
          <p:nvPr>
            <p:ph type="title" idx="4294967295"/>
          </p:nvPr>
        </p:nvSpPr>
        <p:spPr/>
        <p:txBody>
          <a:bodyPr/>
          <a:lstStyle/>
          <a:p>
            <a:r>
              <a:rPr lang="en-US" altLang="en-US" sz="4000" smtClean="0">
                <a:latin typeface="Open Sans"/>
                <a:ea typeface="Open Sans"/>
                <a:cs typeface="Open Sans"/>
              </a:rPr>
              <a:t>Recommendation 1</a:t>
            </a:r>
            <a:endParaRPr lang="en-CA" altLang="en-US" sz="4000" smtClean="0">
              <a:latin typeface="Open Sans"/>
              <a:ea typeface="Open Sans"/>
              <a:cs typeface="Open Sans"/>
            </a:endParaRPr>
          </a:p>
        </p:txBody>
      </p:sp>
      <p:sp>
        <p:nvSpPr>
          <p:cNvPr id="62467" name="Rectangle 3"/>
          <p:cNvSpPr>
            <a:spLocks noGrp="1"/>
          </p:cNvSpPr>
          <p:nvPr>
            <p:ph type="body" idx="4294967295"/>
          </p:nvPr>
        </p:nvSpPr>
        <p:spPr>
          <a:xfrm>
            <a:off x="547688" y="1460500"/>
            <a:ext cx="7886700" cy="4329113"/>
          </a:xfrm>
        </p:spPr>
        <p:txBody>
          <a:bodyPr/>
          <a:lstStyle/>
          <a:p>
            <a:pPr marL="495300" indent="-495300">
              <a:lnSpc>
                <a:spcPct val="100000"/>
              </a:lnSpc>
              <a:buFont typeface="Arial" charset="0"/>
              <a:buAutoNum type="arabicPeriod"/>
            </a:pPr>
            <a:r>
              <a:rPr lang="en-CA" altLang="en-US" sz="2400" b="0" smtClean="0">
                <a:latin typeface="Open Sans"/>
                <a:ea typeface="Open Sans"/>
                <a:cs typeface="Open Sans"/>
              </a:rPr>
              <a:t>Diabetes care should be:</a:t>
            </a:r>
          </a:p>
          <a:p>
            <a:pPr marL="839788" lvl="1" indent="-419100">
              <a:lnSpc>
                <a:spcPct val="100000"/>
              </a:lnSpc>
            </a:pPr>
            <a:r>
              <a:rPr lang="en-CA" altLang="en-US" sz="2400" smtClean="0">
                <a:latin typeface="Open Sans"/>
                <a:ea typeface="Open Sans Light"/>
                <a:cs typeface="Open Sans Light"/>
              </a:rPr>
              <a:t>Organized around the person living with diabetes (and their supports). They  should be an </a:t>
            </a:r>
            <a:r>
              <a:rPr lang="en-CA" altLang="en-US" sz="2400" b="1" smtClean="0">
                <a:latin typeface="Open Sans"/>
                <a:ea typeface="Open Sans Light"/>
                <a:cs typeface="Open Sans Light"/>
              </a:rPr>
              <a:t>active participant </a:t>
            </a:r>
            <a:r>
              <a:rPr lang="en-CA" altLang="en-US" sz="2400" smtClean="0">
                <a:latin typeface="Open Sans"/>
                <a:ea typeface="Open Sans Light"/>
                <a:cs typeface="Open Sans Light"/>
              </a:rPr>
              <a:t> in their own care and </a:t>
            </a:r>
            <a:r>
              <a:rPr lang="en-CA" altLang="en-US" sz="2400" b="1" smtClean="0">
                <a:latin typeface="Open Sans"/>
                <a:ea typeface="Open Sans Light"/>
                <a:cs typeface="Open Sans Light"/>
              </a:rPr>
              <a:t>shared-care decision making</a:t>
            </a:r>
            <a:r>
              <a:rPr lang="en-CA" altLang="en-US" sz="2400" smtClean="0">
                <a:latin typeface="Open Sans"/>
                <a:ea typeface="Open Sans Light"/>
                <a:cs typeface="Open Sans Light"/>
              </a:rPr>
              <a:t>; and </a:t>
            </a:r>
            <a:r>
              <a:rPr lang="en-CA" altLang="en-US" sz="2400" b="1" smtClean="0">
                <a:latin typeface="Open Sans"/>
                <a:ea typeface="Open Sans Light"/>
                <a:cs typeface="Open Sans Light"/>
              </a:rPr>
              <a:t>self-manage</a:t>
            </a:r>
            <a:r>
              <a:rPr lang="en-CA" altLang="en-US" sz="2400" smtClean="0">
                <a:latin typeface="Open Sans"/>
                <a:ea typeface="Open Sans Light"/>
                <a:cs typeface="Open Sans Light"/>
              </a:rPr>
              <a:t> to their full abilities and;</a:t>
            </a:r>
          </a:p>
          <a:p>
            <a:pPr marL="839788" lvl="1" indent="-419100">
              <a:lnSpc>
                <a:spcPct val="100000"/>
              </a:lnSpc>
            </a:pPr>
            <a:r>
              <a:rPr lang="en-CA" altLang="en-US" sz="2400" smtClean="0">
                <a:latin typeface="Open Sans"/>
                <a:ea typeface="Open Sans Light"/>
                <a:cs typeface="Open Sans Light"/>
              </a:rPr>
              <a:t>Facilitated by a </a:t>
            </a:r>
            <a:r>
              <a:rPr lang="en-CA" altLang="en-US" sz="2400" b="1" smtClean="0">
                <a:latin typeface="Open Sans"/>
                <a:ea typeface="Open Sans Light"/>
                <a:cs typeface="Open Sans Light"/>
              </a:rPr>
              <a:t>proactive, interprofessional team</a:t>
            </a:r>
            <a:r>
              <a:rPr lang="en-CA" altLang="en-US" sz="2400" smtClean="0">
                <a:latin typeface="Open Sans"/>
                <a:ea typeface="Open Sans Light"/>
                <a:cs typeface="Open Sans Light"/>
              </a:rPr>
              <a:t> with </a:t>
            </a:r>
            <a:r>
              <a:rPr lang="en-CA" altLang="en-US" sz="2400" b="1" smtClean="0">
                <a:latin typeface="Open Sans"/>
                <a:ea typeface="Open Sans Light"/>
                <a:cs typeface="Open Sans Light"/>
              </a:rPr>
              <a:t>specific training </a:t>
            </a:r>
            <a:r>
              <a:rPr lang="en-CA" altLang="en-US" sz="2400" smtClean="0">
                <a:latin typeface="Open Sans"/>
                <a:ea typeface="Open Sans Light"/>
                <a:cs typeface="Open Sans Light"/>
              </a:rPr>
              <a:t>in diabetes. They should be able to provide ongoing self-management education and support, and incorporate as many components of the CCM as possible </a:t>
            </a:r>
            <a:r>
              <a:rPr lang="en-CA" altLang="en-US" sz="2000" smtClean="0">
                <a:latin typeface="Open Sans"/>
                <a:ea typeface="Open Sans Light"/>
                <a:cs typeface="Open Sans Light"/>
              </a:rPr>
              <a:t>[Grade A, Level 1A for type 2 diabetes; Grade C, Level 3 for type 1 diabetes for both (a) and (b)]</a:t>
            </a:r>
          </a:p>
          <a:p>
            <a:pPr marL="495300" indent="-495300">
              <a:lnSpc>
                <a:spcPct val="100000"/>
              </a:lnSpc>
              <a:buFont typeface="Arial" charset="0"/>
              <a:buNone/>
            </a:pPr>
            <a:r>
              <a:rPr lang="en-CA" altLang="en-US" sz="2000" b="0" smtClean="0">
                <a:latin typeface="Open Sans"/>
                <a:ea typeface="Open Sans"/>
                <a:cs typeface="Open Sans"/>
              </a:rPr>
              <a:t/>
            </a:r>
            <a:br>
              <a:rPr lang="en-CA" altLang="en-US" sz="2000" b="0" smtClean="0">
                <a:latin typeface="Open Sans"/>
                <a:ea typeface="Open Sans"/>
                <a:cs typeface="Open Sans"/>
              </a:rPr>
            </a:br>
            <a:endParaRPr lang="en-CA" altLang="en-US" sz="2000" b="0" smtClean="0">
              <a:latin typeface="Open Sans"/>
              <a:ea typeface="Open Sans"/>
              <a:cs typeface="Open Sans"/>
            </a:endParaRPr>
          </a:p>
        </p:txBody>
      </p:sp>
      <p:sp>
        <p:nvSpPr>
          <p:cNvPr id="62468"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ea typeface="Open Sans"/>
                <a:cs typeface="Open Sans"/>
              </a:rPr>
              <a:t>2018 Diabetes Canada CPG – Chapter 5.  Organization of Diabetes Care</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p:cNvSpPr>
          <p:nvPr>
            <p:ph type="title" idx="4294967295"/>
          </p:nvPr>
        </p:nvSpPr>
        <p:spPr/>
        <p:txBody>
          <a:bodyPr/>
          <a:lstStyle/>
          <a:p>
            <a:r>
              <a:rPr lang="en-US" altLang="en-US" sz="4000" smtClean="0">
                <a:latin typeface="Open Sans"/>
                <a:ea typeface="Open Sans"/>
                <a:cs typeface="Open Sans"/>
              </a:rPr>
              <a:t>Recommendation 2 (part 1)</a:t>
            </a:r>
            <a:endParaRPr lang="en-CA" altLang="en-US" sz="4000" smtClean="0">
              <a:latin typeface="Open Sans"/>
              <a:ea typeface="Open Sans"/>
              <a:cs typeface="Open Sans"/>
            </a:endParaRPr>
          </a:p>
        </p:txBody>
      </p:sp>
      <p:sp>
        <p:nvSpPr>
          <p:cNvPr id="63490" name="Rectangle 3"/>
          <p:cNvSpPr>
            <a:spLocks noGrp="1"/>
          </p:cNvSpPr>
          <p:nvPr>
            <p:ph type="body" idx="4294967295"/>
          </p:nvPr>
        </p:nvSpPr>
        <p:spPr>
          <a:xfrm>
            <a:off x="628650" y="1470025"/>
            <a:ext cx="7886700" cy="4329113"/>
          </a:xfrm>
        </p:spPr>
        <p:txBody>
          <a:bodyPr/>
          <a:lstStyle/>
          <a:p>
            <a:pPr marL="495300" indent="-495300">
              <a:lnSpc>
                <a:spcPct val="100000"/>
              </a:lnSpc>
              <a:buFont typeface="Arial" charset="0"/>
              <a:buNone/>
            </a:pPr>
            <a:r>
              <a:rPr lang="en-CA" altLang="en-US" sz="2000" b="0" smtClean="0">
                <a:latin typeface="Open Sans"/>
                <a:ea typeface="Open Sans"/>
                <a:cs typeface="Open Sans"/>
              </a:rPr>
              <a:t>2.    The following </a:t>
            </a:r>
            <a:r>
              <a:rPr lang="en-CA" altLang="en-US" sz="2000" smtClean="0">
                <a:latin typeface="Open Sans"/>
                <a:ea typeface="Open Sans"/>
                <a:cs typeface="Open Sans"/>
              </a:rPr>
              <a:t>quality improvement strategies </a:t>
            </a:r>
            <a:r>
              <a:rPr lang="en-CA" altLang="en-US" sz="2000" b="0" smtClean="0">
                <a:latin typeface="Open Sans"/>
                <a:ea typeface="Open Sans"/>
                <a:cs typeface="Open Sans"/>
              </a:rPr>
              <a:t>should be used alone or in combination to reduce A1C and improve one or more of the following: BP, LDL-C, adherence to recommended diabetes complication screening:</a:t>
            </a:r>
          </a:p>
          <a:p>
            <a:pPr marL="839788" lvl="1" indent="-419100">
              <a:lnSpc>
                <a:spcPct val="100000"/>
              </a:lnSpc>
            </a:pPr>
            <a:r>
              <a:rPr lang="en-CA" altLang="en-US" sz="2000" smtClean="0">
                <a:latin typeface="Open Sans"/>
                <a:ea typeface="Open Sans Light"/>
                <a:cs typeface="Open Sans Light"/>
              </a:rPr>
              <a:t>Promotion of </a:t>
            </a:r>
            <a:r>
              <a:rPr lang="en-CA" altLang="en-US" sz="2000" b="1" smtClean="0">
                <a:latin typeface="Open Sans"/>
                <a:ea typeface="Open Sans Light"/>
                <a:cs typeface="Open Sans Light"/>
              </a:rPr>
              <a:t>self-management</a:t>
            </a:r>
            <a:r>
              <a:rPr lang="en-CA" altLang="en-US" sz="2000" smtClean="0">
                <a:latin typeface="Open Sans"/>
                <a:ea typeface="Open Sans Light"/>
                <a:cs typeface="Open Sans Light"/>
              </a:rPr>
              <a:t> </a:t>
            </a:r>
            <a:r>
              <a:rPr lang="en-CA" altLang="en-US" sz="1600" smtClean="0">
                <a:latin typeface="Open Sans"/>
                <a:ea typeface="Open Sans Light"/>
                <a:cs typeface="Open Sans Light"/>
              </a:rPr>
              <a:t>[Grade A, Level 1A]</a:t>
            </a:r>
          </a:p>
          <a:p>
            <a:pPr marL="839788" lvl="1" indent="-419100">
              <a:lnSpc>
                <a:spcPct val="100000"/>
              </a:lnSpc>
            </a:pPr>
            <a:r>
              <a:rPr lang="en-CA" altLang="en-US" sz="2000" b="1" smtClean="0">
                <a:latin typeface="Open Sans"/>
                <a:ea typeface="Open Sans Light"/>
                <a:cs typeface="Open Sans Light"/>
              </a:rPr>
              <a:t>Team changes </a:t>
            </a:r>
            <a:r>
              <a:rPr lang="en-CA" altLang="en-US" sz="1600" smtClean="0">
                <a:latin typeface="Open Sans"/>
                <a:ea typeface="Open Sans Light"/>
                <a:cs typeface="Open Sans Light"/>
              </a:rPr>
              <a:t>[Grade A, Level 1A]</a:t>
            </a:r>
          </a:p>
          <a:p>
            <a:pPr marL="839788" lvl="1" indent="-419100">
              <a:lnSpc>
                <a:spcPct val="100000"/>
              </a:lnSpc>
            </a:pPr>
            <a:r>
              <a:rPr lang="en-CA" altLang="en-US" sz="2000" b="1" smtClean="0">
                <a:latin typeface="Open Sans"/>
                <a:ea typeface="Open Sans Light"/>
                <a:cs typeface="Open Sans Light"/>
              </a:rPr>
              <a:t>Case management </a:t>
            </a:r>
            <a:r>
              <a:rPr lang="en-CA" altLang="en-US" sz="1600" smtClean="0">
                <a:latin typeface="Open Sans"/>
                <a:ea typeface="Open Sans Light"/>
                <a:cs typeface="Open Sans Light"/>
              </a:rPr>
              <a:t>[Grade A, Level 1A]</a:t>
            </a:r>
          </a:p>
          <a:p>
            <a:pPr marL="839788" lvl="1" indent="-419100">
              <a:lnSpc>
                <a:spcPct val="100000"/>
              </a:lnSpc>
            </a:pPr>
            <a:r>
              <a:rPr lang="en-CA" altLang="en-US" sz="2000" b="1" smtClean="0">
                <a:latin typeface="Open Sans"/>
                <a:ea typeface="Open Sans Light"/>
                <a:cs typeface="Open Sans Light"/>
              </a:rPr>
              <a:t>Patient education </a:t>
            </a:r>
            <a:r>
              <a:rPr lang="en-CA" altLang="en-US" sz="1600" smtClean="0">
                <a:latin typeface="Open Sans"/>
                <a:ea typeface="Open Sans Light"/>
                <a:cs typeface="Open Sans Light"/>
              </a:rPr>
              <a:t>[Grade A, Level 1A]</a:t>
            </a:r>
          </a:p>
          <a:p>
            <a:pPr marL="839788" lvl="1" indent="-419100">
              <a:lnSpc>
                <a:spcPct val="100000"/>
              </a:lnSpc>
            </a:pPr>
            <a:r>
              <a:rPr lang="en-CA" altLang="en-US" sz="2000" b="1" smtClean="0">
                <a:latin typeface="Open Sans"/>
                <a:ea typeface="Open Sans Light"/>
                <a:cs typeface="Open Sans Light"/>
              </a:rPr>
              <a:t>Facilitated relay </a:t>
            </a:r>
            <a:r>
              <a:rPr lang="en-CA" altLang="en-US" sz="2000" smtClean="0">
                <a:latin typeface="Open Sans"/>
                <a:ea typeface="Open Sans Light"/>
                <a:cs typeface="Open Sans Light"/>
              </a:rPr>
              <a:t>of clinical information </a:t>
            </a:r>
            <a:r>
              <a:rPr lang="en-CA" altLang="en-US" sz="1600" smtClean="0">
                <a:latin typeface="Open Sans"/>
                <a:ea typeface="Open Sans Light"/>
                <a:cs typeface="Open Sans Light"/>
              </a:rPr>
              <a:t>[Grade A, Level 1A]</a:t>
            </a:r>
          </a:p>
          <a:p>
            <a:pPr marL="839788" lvl="1" indent="-419100">
              <a:lnSpc>
                <a:spcPct val="100000"/>
              </a:lnSpc>
            </a:pPr>
            <a:r>
              <a:rPr lang="en-CA" altLang="en-US" sz="2000" b="1" smtClean="0">
                <a:latin typeface="Open Sans"/>
                <a:ea typeface="Open Sans Light"/>
                <a:cs typeface="Open Sans Light"/>
              </a:rPr>
              <a:t>Electronic patient registries</a:t>
            </a:r>
            <a:r>
              <a:rPr lang="en-CA" altLang="en-US" sz="1600" b="1" smtClean="0">
                <a:latin typeface="Open Sans"/>
                <a:ea typeface="Open Sans Light"/>
                <a:cs typeface="Open Sans Light"/>
              </a:rPr>
              <a:t> </a:t>
            </a:r>
            <a:r>
              <a:rPr lang="en-CA" altLang="en-US" sz="1600" smtClean="0">
                <a:latin typeface="Open Sans"/>
                <a:ea typeface="Open Sans Light"/>
                <a:cs typeface="Open Sans Light"/>
              </a:rPr>
              <a:t>[Grade A, Level 1A]</a:t>
            </a:r>
          </a:p>
          <a:p>
            <a:pPr marL="839788" lvl="1" indent="-419100">
              <a:lnSpc>
                <a:spcPct val="100000"/>
              </a:lnSpc>
            </a:pPr>
            <a:r>
              <a:rPr lang="en-CA" altLang="en-US" sz="2000" b="1" smtClean="0">
                <a:latin typeface="Open Sans"/>
                <a:ea typeface="Open Sans Light"/>
                <a:cs typeface="Open Sans Light"/>
              </a:rPr>
              <a:t>Patient reminders </a:t>
            </a:r>
            <a:r>
              <a:rPr lang="en-CA" altLang="en-US" sz="1600" smtClean="0">
                <a:latin typeface="Open Sans"/>
                <a:ea typeface="Open Sans Light"/>
                <a:cs typeface="Open Sans Light"/>
              </a:rPr>
              <a:t>[Grade A, Level 1A]</a:t>
            </a:r>
          </a:p>
          <a:p>
            <a:pPr marL="839788" lvl="1" indent="-419100">
              <a:lnSpc>
                <a:spcPct val="100000"/>
              </a:lnSpc>
            </a:pPr>
            <a:endParaRPr lang="en-CA" altLang="en-US" sz="1800" smtClean="0">
              <a:latin typeface="Open Sans"/>
              <a:ea typeface="Open Sans Light"/>
              <a:cs typeface="Open Sans Light"/>
            </a:endParaRPr>
          </a:p>
          <a:p>
            <a:pPr marL="495300" indent="-495300">
              <a:lnSpc>
                <a:spcPct val="100000"/>
              </a:lnSpc>
              <a:buFont typeface="Arial" charset="0"/>
              <a:buNone/>
            </a:pPr>
            <a:r>
              <a:rPr lang="en-CA" altLang="en-US" sz="1400" b="0" smtClean="0">
                <a:latin typeface="Open Sans"/>
                <a:ea typeface="Open Sans"/>
                <a:cs typeface="Open Sans"/>
              </a:rPr>
              <a:t/>
            </a:r>
            <a:br>
              <a:rPr lang="en-CA" altLang="en-US" sz="1400" b="0" smtClean="0">
                <a:latin typeface="Open Sans"/>
                <a:ea typeface="Open Sans"/>
                <a:cs typeface="Open Sans"/>
              </a:rPr>
            </a:br>
            <a:endParaRPr lang="en-CA" altLang="en-US" sz="1400" b="0" smtClean="0">
              <a:latin typeface="Open Sans"/>
              <a:ea typeface="Open Sans"/>
              <a:cs typeface="Open Sans"/>
            </a:endParaRPr>
          </a:p>
        </p:txBody>
      </p:sp>
      <p:sp>
        <p:nvSpPr>
          <p:cNvPr id="63491"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ea typeface="Open Sans"/>
                <a:cs typeface="Open Sans"/>
              </a:rPr>
              <a:t>2018 Diabetes Canada CPG – Chapter 5.  Organization of Diabetes Care</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p:cNvSpPr>
            <a:spLocks noGrp="1"/>
          </p:cNvSpPr>
          <p:nvPr>
            <p:ph type="title" idx="4294967295"/>
          </p:nvPr>
        </p:nvSpPr>
        <p:spPr/>
        <p:txBody>
          <a:bodyPr/>
          <a:lstStyle/>
          <a:p>
            <a:r>
              <a:rPr lang="en-US" altLang="en-US" sz="4000" smtClean="0">
                <a:latin typeface="Open Sans"/>
                <a:ea typeface="Open Sans"/>
                <a:cs typeface="Open Sans"/>
              </a:rPr>
              <a:t>Recommendation 2 (part 2)</a:t>
            </a:r>
            <a:endParaRPr lang="en-CA" altLang="en-US" sz="4000" smtClean="0">
              <a:latin typeface="Open Sans"/>
              <a:ea typeface="Open Sans"/>
              <a:cs typeface="Open Sans"/>
            </a:endParaRPr>
          </a:p>
        </p:txBody>
      </p:sp>
      <p:sp>
        <p:nvSpPr>
          <p:cNvPr id="64514" name="Rectangle 3"/>
          <p:cNvSpPr>
            <a:spLocks noGrp="1"/>
          </p:cNvSpPr>
          <p:nvPr>
            <p:ph type="body" idx="4294967295"/>
          </p:nvPr>
        </p:nvSpPr>
        <p:spPr>
          <a:xfrm>
            <a:off x="628650" y="1470025"/>
            <a:ext cx="7886700" cy="4329113"/>
          </a:xfrm>
        </p:spPr>
        <p:txBody>
          <a:bodyPr/>
          <a:lstStyle/>
          <a:p>
            <a:pPr marL="495300" indent="-495300">
              <a:lnSpc>
                <a:spcPct val="100000"/>
              </a:lnSpc>
              <a:buFont typeface="Arial" charset="0"/>
              <a:buNone/>
            </a:pPr>
            <a:r>
              <a:rPr lang="en-CA" altLang="en-US" sz="2000" b="0" smtClean="0">
                <a:latin typeface="Open Sans"/>
                <a:ea typeface="Open Sans"/>
                <a:cs typeface="Open Sans"/>
              </a:rPr>
              <a:t>2.    The following quality improvement strategies should be used alone or in combination to reduce A1C and improve one or more of the following: BP, LDL-C, adherence to recommended diabetes complication screening:</a:t>
            </a:r>
          </a:p>
          <a:p>
            <a:pPr marL="839788" lvl="1" indent="-419100">
              <a:lnSpc>
                <a:spcPct val="100000"/>
              </a:lnSpc>
            </a:pPr>
            <a:r>
              <a:rPr lang="en-CA" altLang="en-US" sz="2000" b="1" smtClean="0">
                <a:latin typeface="Open Sans"/>
                <a:ea typeface="Open Sans Light"/>
                <a:cs typeface="Open Sans Light"/>
              </a:rPr>
              <a:t>Audit and feedback/benchmarking </a:t>
            </a:r>
            <a:r>
              <a:rPr lang="en-CA" altLang="en-US" sz="1800" smtClean="0">
                <a:latin typeface="Open Sans"/>
                <a:ea typeface="Open Sans Light"/>
                <a:cs typeface="Open Sans Light"/>
              </a:rPr>
              <a:t>[Grade A, Level 1A]</a:t>
            </a:r>
          </a:p>
          <a:p>
            <a:pPr marL="839788" lvl="1" indent="-419100">
              <a:lnSpc>
                <a:spcPct val="100000"/>
              </a:lnSpc>
            </a:pPr>
            <a:r>
              <a:rPr lang="en-CA" altLang="en-US" sz="2000" b="1" smtClean="0">
                <a:latin typeface="Open Sans"/>
                <a:ea typeface="Open Sans Light"/>
                <a:cs typeface="Open Sans Light"/>
              </a:rPr>
              <a:t>Clinician education </a:t>
            </a:r>
            <a:r>
              <a:rPr lang="en-CA" altLang="en-US" sz="1800" smtClean="0">
                <a:latin typeface="Open Sans"/>
                <a:ea typeface="Open Sans Light"/>
                <a:cs typeface="Open Sans Light"/>
              </a:rPr>
              <a:t>[Grade A, Level 1A]</a:t>
            </a:r>
          </a:p>
          <a:p>
            <a:pPr marL="839788" lvl="1" indent="-419100">
              <a:lnSpc>
                <a:spcPct val="100000"/>
              </a:lnSpc>
            </a:pPr>
            <a:r>
              <a:rPr lang="en-CA" altLang="en-US" sz="2000" b="1" smtClean="0">
                <a:latin typeface="Open Sans"/>
                <a:ea typeface="Open Sans Light"/>
                <a:cs typeface="Open Sans Light"/>
              </a:rPr>
              <a:t>Clinician reminders </a:t>
            </a:r>
            <a:r>
              <a:rPr lang="en-CA" altLang="en-US" sz="2000" smtClean="0">
                <a:latin typeface="Open Sans"/>
                <a:ea typeface="Open Sans Light"/>
                <a:cs typeface="Open Sans Light"/>
              </a:rPr>
              <a:t>(with or without decision support) </a:t>
            </a:r>
            <a:r>
              <a:rPr lang="en-CA" altLang="en-US" sz="1800" smtClean="0">
                <a:latin typeface="Open Sans"/>
                <a:ea typeface="Open Sans Light"/>
                <a:cs typeface="Open Sans Light"/>
              </a:rPr>
              <a:t>[Grade A, Level 1A]</a:t>
            </a:r>
          </a:p>
          <a:p>
            <a:pPr marL="839788" lvl="1" indent="-419100">
              <a:lnSpc>
                <a:spcPct val="100000"/>
              </a:lnSpc>
            </a:pPr>
            <a:r>
              <a:rPr lang="en-CA" altLang="en-US" sz="2000" b="1" smtClean="0">
                <a:latin typeface="Open Sans"/>
                <a:ea typeface="Open Sans Light"/>
                <a:cs typeface="Open Sans Light"/>
              </a:rPr>
              <a:t>Clinical Decision Support Systems </a:t>
            </a:r>
            <a:r>
              <a:rPr lang="en-CA" altLang="en-US" sz="2000" smtClean="0">
                <a:latin typeface="Open Sans"/>
                <a:ea typeface="Open Sans Light"/>
                <a:cs typeface="Open Sans Light"/>
              </a:rPr>
              <a:t>(processes of care only and clinical outcomes when combined with feedback, case management) </a:t>
            </a:r>
            <a:r>
              <a:rPr lang="en-CA" altLang="en-US" sz="1800" smtClean="0">
                <a:latin typeface="Open Sans"/>
                <a:ea typeface="Open Sans Light"/>
                <a:cs typeface="Open Sans Light"/>
              </a:rPr>
              <a:t>[Grade A, Level 1A]</a:t>
            </a:r>
            <a:r>
              <a:rPr lang="en-CA" altLang="en-US" sz="2000" smtClean="0">
                <a:latin typeface="Open Sans"/>
                <a:ea typeface="Open Sans Light"/>
                <a:cs typeface="Open Sans Light"/>
              </a:rPr>
              <a:t> </a:t>
            </a:r>
          </a:p>
          <a:p>
            <a:pPr marL="839788" lvl="1" indent="-419100">
              <a:lnSpc>
                <a:spcPct val="100000"/>
              </a:lnSpc>
            </a:pPr>
            <a:r>
              <a:rPr lang="en-CA" altLang="en-US" sz="2000" b="1" smtClean="0">
                <a:latin typeface="Open Sans"/>
                <a:ea typeface="Open Sans Light"/>
                <a:cs typeface="Open Sans Light"/>
              </a:rPr>
              <a:t>Structured care </a:t>
            </a:r>
            <a:r>
              <a:rPr lang="en-CA" altLang="en-US" sz="1800" smtClean="0">
                <a:latin typeface="Open Sans"/>
                <a:ea typeface="Open Sans Light"/>
                <a:cs typeface="Open Sans Light"/>
              </a:rPr>
              <a:t>[Grade A, Level 1A]</a:t>
            </a:r>
          </a:p>
          <a:p>
            <a:pPr marL="839788" lvl="1" indent="-419100">
              <a:lnSpc>
                <a:spcPct val="100000"/>
              </a:lnSpc>
            </a:pPr>
            <a:r>
              <a:rPr lang="en-CA" altLang="en-US" sz="2000" b="1" smtClean="0">
                <a:latin typeface="Open Sans"/>
                <a:ea typeface="Open Sans Light"/>
                <a:cs typeface="Open Sans Light"/>
              </a:rPr>
              <a:t>Multi-component QI strategies </a:t>
            </a:r>
            <a:r>
              <a:rPr lang="en-CA" altLang="en-US" sz="1800" smtClean="0">
                <a:latin typeface="Open Sans"/>
                <a:ea typeface="Open Sans Light"/>
                <a:cs typeface="Open Sans Light"/>
              </a:rPr>
              <a:t>[Grade A, Level 1A]</a:t>
            </a:r>
          </a:p>
          <a:p>
            <a:pPr marL="839788" lvl="1" indent="-419100">
              <a:lnSpc>
                <a:spcPct val="100000"/>
              </a:lnSpc>
            </a:pPr>
            <a:endParaRPr lang="en-CA" altLang="en-US" sz="1800" smtClean="0">
              <a:latin typeface="Open Sans"/>
              <a:ea typeface="Open Sans Light"/>
              <a:cs typeface="Open Sans Light"/>
            </a:endParaRPr>
          </a:p>
          <a:p>
            <a:pPr marL="495300" indent="-495300">
              <a:lnSpc>
                <a:spcPct val="100000"/>
              </a:lnSpc>
              <a:buFont typeface="Arial" charset="0"/>
              <a:buNone/>
            </a:pPr>
            <a:r>
              <a:rPr lang="en-CA" altLang="en-US" sz="1400" b="0" smtClean="0">
                <a:latin typeface="Open Sans"/>
                <a:ea typeface="Open Sans"/>
                <a:cs typeface="Open Sans"/>
              </a:rPr>
              <a:t/>
            </a:r>
            <a:br>
              <a:rPr lang="en-CA" altLang="en-US" sz="1400" b="0" smtClean="0">
                <a:latin typeface="Open Sans"/>
                <a:ea typeface="Open Sans"/>
                <a:cs typeface="Open Sans"/>
              </a:rPr>
            </a:br>
            <a:endParaRPr lang="en-CA" altLang="en-US" sz="1400" b="0" smtClean="0">
              <a:latin typeface="Open Sans"/>
              <a:ea typeface="Open Sans"/>
              <a:cs typeface="Open Sans"/>
            </a:endParaRPr>
          </a:p>
        </p:txBody>
      </p:sp>
      <p:sp>
        <p:nvSpPr>
          <p:cNvPr id="64515"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ea typeface="Open Sans"/>
                <a:cs typeface="Open Sans"/>
              </a:rPr>
              <a:t>2018 Diabetes Canada CPG – Chapter 5.  Organization of Diabetes Care</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p:cNvSpPr>
          <p:nvPr>
            <p:ph type="title" idx="4294967295"/>
          </p:nvPr>
        </p:nvSpPr>
        <p:spPr/>
        <p:txBody>
          <a:bodyPr/>
          <a:lstStyle/>
          <a:p>
            <a:r>
              <a:rPr lang="en-US" altLang="en-US" sz="4000" smtClean="0">
                <a:latin typeface="Open Sans"/>
                <a:ea typeface="Open Sans"/>
                <a:cs typeface="Open Sans"/>
              </a:rPr>
              <a:t>Recommendation 3</a:t>
            </a:r>
            <a:endParaRPr lang="en-CA" altLang="en-US" sz="4000" smtClean="0">
              <a:latin typeface="Open Sans"/>
              <a:ea typeface="Open Sans"/>
              <a:cs typeface="Open Sans"/>
            </a:endParaRPr>
          </a:p>
        </p:txBody>
      </p:sp>
      <p:sp>
        <p:nvSpPr>
          <p:cNvPr id="65538" name="Rectangle 3"/>
          <p:cNvSpPr>
            <a:spLocks noGrp="1"/>
          </p:cNvSpPr>
          <p:nvPr>
            <p:ph type="body" idx="4294967295"/>
          </p:nvPr>
        </p:nvSpPr>
        <p:spPr/>
        <p:txBody>
          <a:bodyPr/>
          <a:lstStyle/>
          <a:p>
            <a:pPr marL="495300" indent="-495300">
              <a:lnSpc>
                <a:spcPct val="100000"/>
              </a:lnSpc>
              <a:buFont typeface="Arial" charset="0"/>
              <a:buNone/>
            </a:pPr>
            <a:r>
              <a:rPr lang="en-CA" altLang="en-US" b="0" smtClean="0">
                <a:latin typeface="Open Sans"/>
                <a:ea typeface="Open Sans"/>
                <a:cs typeface="Open Sans"/>
              </a:rPr>
              <a:t>3.   </a:t>
            </a:r>
            <a:r>
              <a:rPr lang="en-CA" altLang="en-US" sz="2400" b="0" smtClean="0">
                <a:latin typeface="Open Sans"/>
                <a:ea typeface="Open Sans"/>
                <a:cs typeface="Open Sans"/>
              </a:rPr>
              <a:t>An </a:t>
            </a:r>
            <a:r>
              <a:rPr lang="en-CA" altLang="en-US" sz="2400" smtClean="0">
                <a:latin typeface="Open Sans"/>
                <a:ea typeface="Open Sans"/>
                <a:cs typeface="Open Sans"/>
              </a:rPr>
              <a:t>interprofessional team </a:t>
            </a:r>
            <a:r>
              <a:rPr lang="en-CA" altLang="en-US" sz="2400" b="0" smtClean="0">
                <a:latin typeface="Open Sans"/>
                <a:ea typeface="Open Sans"/>
                <a:cs typeface="Open Sans"/>
              </a:rPr>
              <a:t>with specific </a:t>
            </a:r>
            <a:r>
              <a:rPr lang="en-CA" altLang="en-US" sz="2400" smtClean="0">
                <a:latin typeface="Open Sans"/>
                <a:ea typeface="Open Sans"/>
                <a:cs typeface="Open Sans"/>
              </a:rPr>
              <a:t>training in diabetes</a:t>
            </a:r>
            <a:r>
              <a:rPr lang="en-CA" altLang="en-US" sz="2400" b="0" smtClean="0">
                <a:latin typeface="Open Sans"/>
                <a:ea typeface="Open Sans"/>
                <a:cs typeface="Open Sans"/>
              </a:rPr>
              <a:t> and supported by </a:t>
            </a:r>
            <a:r>
              <a:rPr lang="en-CA" altLang="en-US" sz="2400" smtClean="0">
                <a:latin typeface="Open Sans"/>
                <a:ea typeface="Open Sans"/>
                <a:cs typeface="Open Sans"/>
              </a:rPr>
              <a:t>specialist input </a:t>
            </a:r>
            <a:r>
              <a:rPr lang="en-CA" altLang="en-US" sz="2400" b="0" smtClean="0">
                <a:latin typeface="Open Sans"/>
                <a:ea typeface="Open Sans"/>
                <a:cs typeface="Open Sans"/>
              </a:rPr>
              <a:t>should be integrated within diabetes care delivery models in the primary care </a:t>
            </a:r>
            <a:r>
              <a:rPr lang="en-CA" altLang="en-US" sz="1800" b="0" smtClean="0">
                <a:latin typeface="Open Sans"/>
                <a:ea typeface="Open Sans"/>
                <a:cs typeface="Open Sans"/>
              </a:rPr>
              <a:t>[Grade A, Level 1A]</a:t>
            </a:r>
            <a:r>
              <a:rPr lang="en-CA" altLang="en-US" sz="2400" b="0" smtClean="0">
                <a:latin typeface="Open Sans"/>
                <a:ea typeface="Open Sans"/>
                <a:cs typeface="Open Sans"/>
              </a:rPr>
              <a:t> and specialist care </a:t>
            </a:r>
            <a:r>
              <a:rPr lang="en-CA" altLang="en-US" sz="1800" b="0" smtClean="0">
                <a:latin typeface="Open Sans"/>
                <a:ea typeface="Open Sans"/>
                <a:cs typeface="Open Sans"/>
              </a:rPr>
              <a:t>[Grade D, Consensus]</a:t>
            </a:r>
            <a:r>
              <a:rPr lang="en-CA" altLang="en-US" sz="2400" b="0" smtClean="0">
                <a:latin typeface="Open Sans"/>
                <a:ea typeface="Open Sans"/>
                <a:cs typeface="Open Sans"/>
              </a:rPr>
              <a:t> settings</a:t>
            </a:r>
          </a:p>
        </p:txBody>
      </p:sp>
      <p:sp>
        <p:nvSpPr>
          <p:cNvPr id="65539"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ea typeface="Open Sans"/>
                <a:cs typeface="Open Sans"/>
              </a:rPr>
              <a:t>2018 Diabetes Canada CPG – Chapter 5.  Organization of Diabetes Care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p:cNvSpPr>
            <a:spLocks noGrp="1"/>
          </p:cNvSpPr>
          <p:nvPr>
            <p:ph type="title" idx="4294967295"/>
          </p:nvPr>
        </p:nvSpPr>
        <p:spPr/>
        <p:txBody>
          <a:bodyPr/>
          <a:lstStyle/>
          <a:p>
            <a:r>
              <a:rPr lang="en-US" altLang="en-US" sz="4000" smtClean="0">
                <a:latin typeface="Open Sans"/>
                <a:ea typeface="Open Sans"/>
                <a:cs typeface="Open Sans"/>
              </a:rPr>
              <a:t>Recommendation 4</a:t>
            </a:r>
            <a:endParaRPr lang="en-CA" altLang="en-US" sz="4000" smtClean="0">
              <a:latin typeface="Open Sans"/>
              <a:ea typeface="Open Sans"/>
              <a:cs typeface="Open Sans"/>
            </a:endParaRPr>
          </a:p>
        </p:txBody>
      </p:sp>
      <p:sp>
        <p:nvSpPr>
          <p:cNvPr id="66562" name="Rectangle 3"/>
          <p:cNvSpPr>
            <a:spLocks noGrp="1"/>
          </p:cNvSpPr>
          <p:nvPr>
            <p:ph type="body" idx="4294967295"/>
          </p:nvPr>
        </p:nvSpPr>
        <p:spPr/>
        <p:txBody>
          <a:bodyPr/>
          <a:lstStyle/>
          <a:p>
            <a:pPr marL="495300" indent="-495300">
              <a:lnSpc>
                <a:spcPct val="100000"/>
              </a:lnSpc>
              <a:buFont typeface="Arial" charset="0"/>
              <a:buNone/>
            </a:pPr>
            <a:r>
              <a:rPr lang="en-CA" altLang="en-US" b="0" smtClean="0">
                <a:latin typeface="Open Sans"/>
                <a:ea typeface="Open Sans"/>
                <a:cs typeface="Open Sans"/>
              </a:rPr>
              <a:t>4.   </a:t>
            </a:r>
            <a:r>
              <a:rPr lang="en-CA" altLang="en-US" sz="2400" b="0" smtClean="0">
                <a:latin typeface="Open Sans"/>
                <a:ea typeface="Open Sans"/>
                <a:cs typeface="Open Sans"/>
              </a:rPr>
              <a:t>The role of the </a:t>
            </a:r>
            <a:r>
              <a:rPr lang="en-CA" altLang="en-US" sz="2400" smtClean="0">
                <a:latin typeface="Open Sans"/>
                <a:ea typeface="Open Sans"/>
                <a:cs typeface="Open Sans"/>
              </a:rPr>
              <a:t>diabetes case manager </a:t>
            </a:r>
            <a:r>
              <a:rPr lang="en-CA" altLang="en-US" sz="2400" b="0" smtClean="0">
                <a:latin typeface="Open Sans"/>
                <a:ea typeface="Open Sans"/>
                <a:cs typeface="Open Sans"/>
              </a:rPr>
              <a:t>should be </a:t>
            </a:r>
            <a:r>
              <a:rPr lang="en-CA" altLang="en-US" sz="2400" smtClean="0">
                <a:latin typeface="Open Sans"/>
                <a:ea typeface="Open Sans"/>
                <a:cs typeface="Open Sans"/>
              </a:rPr>
              <a:t>enhanced</a:t>
            </a:r>
            <a:r>
              <a:rPr lang="en-CA" altLang="en-US" sz="2400" b="0" smtClean="0">
                <a:latin typeface="Open Sans"/>
                <a:ea typeface="Open Sans"/>
                <a:cs typeface="Open Sans"/>
              </a:rPr>
              <a:t>, in cooperation with the  collaborating physician </a:t>
            </a:r>
            <a:r>
              <a:rPr lang="en-CA" altLang="en-US" sz="1800" b="0" smtClean="0">
                <a:latin typeface="Open Sans"/>
                <a:ea typeface="Open Sans"/>
                <a:cs typeface="Open Sans"/>
              </a:rPr>
              <a:t>[Grade A, Level 1A],</a:t>
            </a:r>
            <a:r>
              <a:rPr lang="en-CA" altLang="en-US" sz="2400" b="0" smtClean="0">
                <a:latin typeface="Open Sans"/>
                <a:ea typeface="Open Sans"/>
                <a:cs typeface="Open Sans"/>
              </a:rPr>
              <a:t> to include interventions led by a nurse </a:t>
            </a:r>
            <a:r>
              <a:rPr lang="en-CA" altLang="en-US" sz="1800" b="0" smtClean="0">
                <a:latin typeface="Open Sans"/>
                <a:ea typeface="Open Sans"/>
                <a:cs typeface="Open Sans"/>
              </a:rPr>
              <a:t>[Grade A, Level 1A],</a:t>
            </a:r>
            <a:r>
              <a:rPr lang="en-CA" altLang="en-US" sz="2400" b="0" smtClean="0">
                <a:latin typeface="Open Sans"/>
                <a:ea typeface="Open Sans"/>
                <a:cs typeface="Open Sans"/>
              </a:rPr>
              <a:t> pharmacist </a:t>
            </a:r>
            <a:r>
              <a:rPr lang="en-CA" altLang="en-US" sz="1800" b="0" smtClean="0">
                <a:latin typeface="Open Sans"/>
                <a:ea typeface="Open Sans"/>
                <a:cs typeface="Open Sans"/>
              </a:rPr>
              <a:t>[Grade B, Level 2]</a:t>
            </a:r>
            <a:r>
              <a:rPr lang="en-CA" altLang="en-US" sz="2400" b="0" smtClean="0">
                <a:latin typeface="Open Sans"/>
                <a:ea typeface="Open Sans"/>
                <a:cs typeface="Open Sans"/>
              </a:rPr>
              <a:t> or registered dietitian </a:t>
            </a:r>
            <a:r>
              <a:rPr lang="en-CA" altLang="en-US" sz="1800" b="0" smtClean="0">
                <a:latin typeface="Open Sans"/>
                <a:ea typeface="Open Sans"/>
                <a:cs typeface="Open Sans"/>
              </a:rPr>
              <a:t>[Grade B, Level 2]</a:t>
            </a:r>
            <a:r>
              <a:rPr lang="en-CA" altLang="en-US" sz="2400" b="0" smtClean="0">
                <a:latin typeface="Open Sans"/>
                <a:ea typeface="Open Sans"/>
                <a:cs typeface="Open Sans"/>
              </a:rPr>
              <a:t> to improve coordination of care and facilitate timely changes to diabetes management</a:t>
            </a:r>
          </a:p>
        </p:txBody>
      </p:sp>
      <p:sp>
        <p:nvSpPr>
          <p:cNvPr id="66563"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ea typeface="Open Sans"/>
                <a:cs typeface="Open Sans"/>
              </a:rPr>
              <a:t>2018 Diabetes Canada CPG – Chapter 5.  Organization of Diabetes Care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p:cNvSpPr>
          <p:nvPr>
            <p:ph type="title" idx="4294967295"/>
          </p:nvPr>
        </p:nvSpPr>
        <p:spPr>
          <a:xfrm>
            <a:off x="628650" y="311150"/>
            <a:ext cx="7886700" cy="1325563"/>
          </a:xfrm>
        </p:spPr>
        <p:txBody>
          <a:bodyPr/>
          <a:lstStyle/>
          <a:p>
            <a:r>
              <a:rPr lang="en-US" altLang="en-US" sz="4000" smtClean="0">
                <a:latin typeface="Open Sans"/>
                <a:ea typeface="Open Sans"/>
                <a:cs typeface="Open Sans"/>
              </a:rPr>
              <a:t>Recommendation 5</a:t>
            </a:r>
            <a:endParaRPr lang="en-CA" altLang="en-US" sz="4000" smtClean="0">
              <a:latin typeface="Open Sans"/>
              <a:ea typeface="Open Sans"/>
              <a:cs typeface="Open Sans"/>
            </a:endParaRPr>
          </a:p>
        </p:txBody>
      </p:sp>
      <p:sp>
        <p:nvSpPr>
          <p:cNvPr id="67586" name="Rectangle 3"/>
          <p:cNvSpPr>
            <a:spLocks noGrp="1"/>
          </p:cNvSpPr>
          <p:nvPr>
            <p:ph type="body" idx="4294967295"/>
          </p:nvPr>
        </p:nvSpPr>
        <p:spPr>
          <a:xfrm>
            <a:off x="554038" y="1503363"/>
            <a:ext cx="8242300" cy="5032375"/>
          </a:xfrm>
        </p:spPr>
        <p:txBody>
          <a:bodyPr/>
          <a:lstStyle/>
          <a:p>
            <a:pPr marL="495300" indent="-495300">
              <a:lnSpc>
                <a:spcPct val="100000"/>
              </a:lnSpc>
              <a:buFont typeface="Arial" charset="0"/>
              <a:buNone/>
            </a:pPr>
            <a:r>
              <a:rPr lang="en-CA" altLang="en-US" sz="2400" b="0" smtClean="0">
                <a:latin typeface="Open Sans"/>
                <a:ea typeface="Open Sans"/>
                <a:cs typeface="Open Sans"/>
              </a:rPr>
              <a:t>5.   The following individuals should work with an </a:t>
            </a:r>
            <a:r>
              <a:rPr lang="en-CA" altLang="en-US" sz="2400" smtClean="0">
                <a:latin typeface="Open Sans"/>
                <a:ea typeface="Open Sans"/>
                <a:cs typeface="Open Sans"/>
              </a:rPr>
              <a:t>interprofessional</a:t>
            </a:r>
            <a:r>
              <a:rPr lang="en-CA" altLang="en-US" sz="2400" b="0" smtClean="0">
                <a:latin typeface="Open Sans"/>
                <a:ea typeface="Open Sans"/>
                <a:cs typeface="Open Sans"/>
              </a:rPr>
              <a:t> </a:t>
            </a:r>
            <a:r>
              <a:rPr lang="en-CA" altLang="en-US" sz="2400" smtClean="0">
                <a:latin typeface="Open Sans"/>
                <a:ea typeface="Open Sans"/>
                <a:cs typeface="Open Sans"/>
              </a:rPr>
              <a:t>team</a:t>
            </a:r>
            <a:r>
              <a:rPr lang="en-CA" altLang="en-US" sz="2400" b="0" smtClean="0">
                <a:latin typeface="Open Sans"/>
                <a:ea typeface="Open Sans"/>
                <a:cs typeface="Open Sans"/>
              </a:rPr>
              <a:t> with specialized training in these areas of diabetes as part of a collaborative, shared care approach:</a:t>
            </a:r>
          </a:p>
          <a:p>
            <a:pPr marL="839788" lvl="1" indent="-419100">
              <a:lnSpc>
                <a:spcPct val="100000"/>
              </a:lnSpc>
            </a:pPr>
            <a:r>
              <a:rPr lang="en-CA" altLang="en-US" sz="2000" b="1" smtClean="0">
                <a:latin typeface="Open Sans"/>
                <a:ea typeface="Open Sans Light"/>
                <a:cs typeface="Open Sans Light"/>
              </a:rPr>
              <a:t>Children</a:t>
            </a:r>
            <a:r>
              <a:rPr lang="en-CA" altLang="en-US" sz="2000" smtClean="0">
                <a:latin typeface="Open Sans"/>
                <a:ea typeface="Open Sans Light"/>
                <a:cs typeface="Open Sans Light"/>
              </a:rPr>
              <a:t> with diabetes </a:t>
            </a:r>
            <a:r>
              <a:rPr lang="en-CA" altLang="en-US" sz="1600" smtClean="0">
                <a:latin typeface="Open Sans"/>
                <a:ea typeface="Open Sans Light"/>
                <a:cs typeface="Open Sans Light"/>
              </a:rPr>
              <a:t>[Grade D, Level 4]</a:t>
            </a:r>
          </a:p>
          <a:p>
            <a:pPr marL="839788" lvl="1" indent="-419100">
              <a:lnSpc>
                <a:spcPct val="100000"/>
              </a:lnSpc>
            </a:pPr>
            <a:r>
              <a:rPr lang="en-CA" altLang="en-US" sz="2000" b="1" smtClean="0">
                <a:latin typeface="Open Sans"/>
                <a:ea typeface="Open Sans Light"/>
                <a:cs typeface="Open Sans Light"/>
              </a:rPr>
              <a:t>Adolescents and emerging adults </a:t>
            </a:r>
            <a:r>
              <a:rPr lang="en-CA" altLang="en-US" sz="2000" smtClean="0">
                <a:latin typeface="Open Sans"/>
                <a:ea typeface="Open Sans Light"/>
                <a:cs typeface="Open Sans Light"/>
              </a:rPr>
              <a:t>(age 14-29 years) with type 1 diabetes as part of a structured </a:t>
            </a:r>
            <a:r>
              <a:rPr lang="en-CA" altLang="en-US" sz="2000" b="1" smtClean="0">
                <a:latin typeface="Open Sans"/>
                <a:ea typeface="Open Sans Light"/>
                <a:cs typeface="Open Sans Light"/>
              </a:rPr>
              <a:t>transitional</a:t>
            </a:r>
            <a:r>
              <a:rPr lang="en-CA" altLang="en-US" sz="2000" smtClean="0">
                <a:latin typeface="Open Sans"/>
                <a:ea typeface="Open Sans Light"/>
                <a:cs typeface="Open Sans Light"/>
              </a:rPr>
              <a:t> program </a:t>
            </a:r>
            <a:r>
              <a:rPr lang="en-CA" altLang="en-US" sz="1600" smtClean="0">
                <a:latin typeface="Open Sans"/>
                <a:ea typeface="Open Sans Light"/>
                <a:cs typeface="Open Sans Light"/>
              </a:rPr>
              <a:t>[Grade C, Level 3]</a:t>
            </a:r>
          </a:p>
          <a:p>
            <a:pPr marL="839788" lvl="1" indent="-419100">
              <a:lnSpc>
                <a:spcPct val="100000"/>
              </a:lnSpc>
            </a:pPr>
            <a:r>
              <a:rPr lang="en-CA" altLang="en-US" sz="2000" smtClean="0">
                <a:latin typeface="Open Sans"/>
                <a:ea typeface="Open Sans Light"/>
                <a:cs typeface="Open Sans Light"/>
              </a:rPr>
              <a:t>People with </a:t>
            </a:r>
            <a:r>
              <a:rPr lang="en-CA" altLang="en-US" sz="2000" b="1" smtClean="0">
                <a:latin typeface="Open Sans"/>
                <a:ea typeface="Open Sans Light"/>
                <a:cs typeface="Open Sans Light"/>
              </a:rPr>
              <a:t>type 1 diabetes </a:t>
            </a:r>
            <a:r>
              <a:rPr lang="en-CA" altLang="en-US" sz="1600" smtClean="0">
                <a:latin typeface="Open Sans"/>
                <a:ea typeface="Open Sans Light"/>
                <a:cs typeface="Open Sans Light"/>
              </a:rPr>
              <a:t>[Grade C, Level 3]</a:t>
            </a:r>
          </a:p>
          <a:p>
            <a:pPr marL="839788" lvl="1" indent="-419100">
              <a:lnSpc>
                <a:spcPct val="100000"/>
              </a:lnSpc>
            </a:pPr>
            <a:r>
              <a:rPr lang="en-CA" altLang="en-US" sz="2000" smtClean="0">
                <a:latin typeface="Open Sans"/>
                <a:ea typeface="Open Sans Light"/>
                <a:cs typeface="Open Sans Light"/>
              </a:rPr>
              <a:t>Women with pre-existing diabetes who require </a:t>
            </a:r>
            <a:r>
              <a:rPr lang="en-CA" altLang="en-US" sz="2000" b="1" smtClean="0">
                <a:latin typeface="Open Sans"/>
                <a:ea typeface="Open Sans Light"/>
                <a:cs typeface="Open Sans Light"/>
              </a:rPr>
              <a:t>preconception counselling and prenatal counseling </a:t>
            </a:r>
            <a:r>
              <a:rPr lang="en-CA" altLang="en-US" sz="1600" smtClean="0">
                <a:latin typeface="Open Sans"/>
                <a:ea typeface="Open Sans Light"/>
                <a:cs typeface="Open Sans Light"/>
              </a:rPr>
              <a:t>[Grade C, Level 3] </a:t>
            </a:r>
            <a:r>
              <a:rPr lang="en-CA" altLang="en-US" sz="2000" smtClean="0">
                <a:latin typeface="Open Sans"/>
                <a:ea typeface="Open Sans Light"/>
                <a:cs typeface="Open Sans Light"/>
              </a:rPr>
              <a:t>and women with </a:t>
            </a:r>
            <a:r>
              <a:rPr lang="en-CA" altLang="en-US" sz="2000" b="1" smtClean="0">
                <a:latin typeface="Open Sans"/>
                <a:ea typeface="Open Sans Light"/>
                <a:cs typeface="Open Sans Light"/>
              </a:rPr>
              <a:t>gestational diabetes</a:t>
            </a:r>
            <a:r>
              <a:rPr lang="en-CA" altLang="en-US" sz="2000" smtClean="0">
                <a:latin typeface="Open Sans"/>
                <a:ea typeface="Open Sans Light"/>
                <a:cs typeface="Open Sans Light"/>
              </a:rPr>
              <a:t> </a:t>
            </a:r>
            <a:r>
              <a:rPr lang="en-CA" altLang="en-US" sz="1600" smtClean="0">
                <a:latin typeface="Open Sans"/>
                <a:ea typeface="Open Sans Light"/>
                <a:cs typeface="Open Sans Light"/>
              </a:rPr>
              <a:t>[Grade D, Consensus]</a:t>
            </a:r>
          </a:p>
        </p:txBody>
      </p:sp>
      <p:sp>
        <p:nvSpPr>
          <p:cNvPr id="67587"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ea typeface="Open Sans"/>
                <a:cs typeface="Open Sans"/>
              </a:rPr>
              <a:t>2018 Diabetes Canada CPG – Chapter 5.  Organization of Diabetes Care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p:cNvSpPr>
          <p:nvPr>
            <p:ph type="title" idx="4294967295"/>
          </p:nvPr>
        </p:nvSpPr>
        <p:spPr/>
        <p:txBody>
          <a:bodyPr/>
          <a:lstStyle/>
          <a:p>
            <a:r>
              <a:rPr lang="en-US" altLang="en-US" smtClean="0">
                <a:latin typeface="Open Sans"/>
                <a:ea typeface="Open Sans"/>
                <a:cs typeface="Open Sans"/>
              </a:rPr>
              <a:t>Recommendation 6</a:t>
            </a:r>
            <a:endParaRPr lang="en-CA" altLang="en-US" smtClean="0">
              <a:latin typeface="Open Sans"/>
              <a:ea typeface="Open Sans"/>
              <a:cs typeface="Open Sans"/>
            </a:endParaRPr>
          </a:p>
        </p:txBody>
      </p:sp>
      <p:sp>
        <p:nvSpPr>
          <p:cNvPr id="68610" name="Rectangle 3"/>
          <p:cNvSpPr>
            <a:spLocks noGrp="1"/>
          </p:cNvSpPr>
          <p:nvPr>
            <p:ph type="body" idx="4294967295"/>
          </p:nvPr>
        </p:nvSpPr>
        <p:spPr/>
        <p:txBody>
          <a:bodyPr/>
          <a:lstStyle/>
          <a:p>
            <a:pPr marL="495300" indent="-495300">
              <a:lnSpc>
                <a:spcPct val="100000"/>
              </a:lnSpc>
              <a:buFont typeface="Arial" charset="0"/>
              <a:buNone/>
            </a:pPr>
            <a:r>
              <a:rPr lang="en-CA" altLang="en-US" sz="2400" b="0" smtClean="0">
                <a:latin typeface="Open Sans"/>
                <a:ea typeface="Open Sans"/>
                <a:cs typeface="Open Sans"/>
              </a:rPr>
              <a:t>6.   Referral to an </a:t>
            </a:r>
            <a:r>
              <a:rPr lang="en-CA" altLang="en-US" sz="2400" smtClean="0">
                <a:latin typeface="Open Sans"/>
                <a:ea typeface="Open Sans"/>
                <a:cs typeface="Open Sans"/>
              </a:rPr>
              <a:t>interprofessional</a:t>
            </a:r>
            <a:r>
              <a:rPr lang="en-CA" altLang="en-US" sz="2400" b="0" smtClean="0">
                <a:latin typeface="Open Sans"/>
                <a:ea typeface="Open Sans"/>
                <a:cs typeface="Open Sans"/>
              </a:rPr>
              <a:t> </a:t>
            </a:r>
            <a:r>
              <a:rPr lang="en-CA" altLang="en-US" sz="2400" smtClean="0">
                <a:latin typeface="Open Sans"/>
                <a:ea typeface="Open Sans"/>
                <a:cs typeface="Open Sans"/>
              </a:rPr>
              <a:t>team</a:t>
            </a:r>
            <a:r>
              <a:rPr lang="en-CA" altLang="en-US" sz="2400" b="0" smtClean="0">
                <a:latin typeface="Open Sans"/>
                <a:ea typeface="Open Sans"/>
                <a:cs typeface="Open Sans"/>
              </a:rPr>
              <a:t> with specialized training may be considered for</a:t>
            </a:r>
          </a:p>
          <a:p>
            <a:pPr marL="839788" lvl="1" indent="-419100">
              <a:lnSpc>
                <a:spcPct val="100000"/>
              </a:lnSpc>
            </a:pPr>
            <a:r>
              <a:rPr lang="en-CA" altLang="en-US" sz="2400" smtClean="0">
                <a:latin typeface="Open Sans"/>
                <a:ea typeface="Open Sans Light"/>
                <a:cs typeface="Open Sans Light"/>
              </a:rPr>
              <a:t>Individuals with </a:t>
            </a:r>
            <a:r>
              <a:rPr lang="en-CA" altLang="en-US" sz="2400" b="1" smtClean="0">
                <a:latin typeface="Open Sans"/>
                <a:ea typeface="Open Sans Light"/>
                <a:cs typeface="Open Sans Light"/>
              </a:rPr>
              <a:t>type 2 diabetes </a:t>
            </a:r>
            <a:r>
              <a:rPr lang="en-CA" altLang="en-US" sz="2400" smtClean="0">
                <a:latin typeface="Open Sans"/>
                <a:ea typeface="Open Sans Light"/>
                <a:cs typeface="Open Sans Light"/>
              </a:rPr>
              <a:t>who are consistently </a:t>
            </a:r>
            <a:r>
              <a:rPr lang="en-CA" altLang="en-US" sz="2400" b="1" smtClean="0">
                <a:latin typeface="Open Sans"/>
                <a:ea typeface="Open Sans Light"/>
                <a:cs typeface="Open Sans Light"/>
              </a:rPr>
              <a:t>not meeting cardiometabolic targets </a:t>
            </a:r>
            <a:r>
              <a:rPr lang="en-CA" altLang="en-US" sz="1800" smtClean="0">
                <a:latin typeface="Open Sans"/>
                <a:ea typeface="Open Sans Light"/>
                <a:cs typeface="Open Sans Light"/>
              </a:rPr>
              <a:t>[Grade A, Level 1]</a:t>
            </a:r>
          </a:p>
          <a:p>
            <a:pPr marL="839788" lvl="1" indent="-419100">
              <a:lnSpc>
                <a:spcPct val="100000"/>
              </a:lnSpc>
            </a:pPr>
            <a:r>
              <a:rPr lang="en-CA" altLang="en-US" sz="2400" smtClean="0">
                <a:latin typeface="Open Sans"/>
                <a:ea typeface="Open Sans Light"/>
                <a:cs typeface="Open Sans Light"/>
              </a:rPr>
              <a:t>Adults with </a:t>
            </a:r>
            <a:r>
              <a:rPr lang="en-CA" altLang="en-US" sz="2400" b="1" smtClean="0">
                <a:latin typeface="Open Sans"/>
                <a:ea typeface="Open Sans Light"/>
                <a:cs typeface="Open Sans Light"/>
              </a:rPr>
              <a:t>depression and diabetes </a:t>
            </a:r>
            <a:r>
              <a:rPr lang="en-CA" altLang="en-US" sz="2400" smtClean="0">
                <a:latin typeface="Open Sans"/>
                <a:ea typeface="Open Sans Light"/>
                <a:cs typeface="Open Sans Light"/>
              </a:rPr>
              <a:t>for collaborative care and in particular nurse case management for improvement in depression and glycemic control </a:t>
            </a:r>
            <a:r>
              <a:rPr lang="en-CA" altLang="en-US" sz="1800" smtClean="0">
                <a:latin typeface="Open Sans"/>
                <a:ea typeface="Open Sans Light"/>
                <a:cs typeface="Open Sans Light"/>
              </a:rPr>
              <a:t>[Grade A, Level 1A]  </a:t>
            </a:r>
          </a:p>
          <a:p>
            <a:pPr marL="495300" indent="-495300">
              <a:lnSpc>
                <a:spcPct val="100000"/>
              </a:lnSpc>
              <a:buFont typeface="Arial" charset="0"/>
              <a:buNone/>
            </a:pPr>
            <a:r>
              <a:rPr lang="en-CA" altLang="en-US" b="0" smtClean="0">
                <a:latin typeface="Open Sans"/>
                <a:ea typeface="Open Sans"/>
                <a:cs typeface="Open Sans"/>
              </a:rPr>
              <a:t/>
            </a:r>
            <a:br>
              <a:rPr lang="en-CA" altLang="en-US" b="0" smtClean="0">
                <a:latin typeface="Open Sans"/>
                <a:ea typeface="Open Sans"/>
                <a:cs typeface="Open Sans"/>
              </a:rPr>
            </a:br>
            <a:endParaRPr lang="en-CA" altLang="en-US" b="0" smtClean="0">
              <a:latin typeface="Open Sans"/>
              <a:ea typeface="Open Sans"/>
              <a:cs typeface="Open Sans"/>
            </a:endParaRPr>
          </a:p>
        </p:txBody>
      </p:sp>
      <p:sp>
        <p:nvSpPr>
          <p:cNvPr id="68611"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ea typeface="Open Sans"/>
                <a:cs typeface="Open Sans"/>
              </a:rPr>
              <a:t>2018 Diabetes Canada CPG – Chapter 5.  Organization of Diabetes Care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p:cNvSpPr>
          <p:nvPr>
            <p:ph type="title" idx="4294967295"/>
          </p:nvPr>
        </p:nvSpPr>
        <p:spPr/>
        <p:txBody>
          <a:bodyPr/>
          <a:lstStyle/>
          <a:p>
            <a:r>
              <a:rPr lang="en-US" altLang="en-US" sz="4000" smtClean="0">
                <a:latin typeface="Open Sans"/>
                <a:ea typeface="Open Sans"/>
                <a:cs typeface="Open Sans"/>
              </a:rPr>
              <a:t>Recommendation 7</a:t>
            </a:r>
            <a:endParaRPr lang="en-CA" altLang="en-US" sz="4000" smtClean="0">
              <a:latin typeface="Open Sans"/>
              <a:ea typeface="Open Sans"/>
              <a:cs typeface="Open Sans"/>
            </a:endParaRPr>
          </a:p>
        </p:txBody>
      </p:sp>
      <p:sp>
        <p:nvSpPr>
          <p:cNvPr id="69634" name="Rectangle 3"/>
          <p:cNvSpPr>
            <a:spLocks noGrp="1"/>
          </p:cNvSpPr>
          <p:nvPr>
            <p:ph type="body" idx="4294967295"/>
          </p:nvPr>
        </p:nvSpPr>
        <p:spPr>
          <a:xfrm>
            <a:off x="628650" y="1744663"/>
            <a:ext cx="7886700" cy="4329112"/>
          </a:xfrm>
        </p:spPr>
        <p:txBody>
          <a:bodyPr/>
          <a:lstStyle/>
          <a:p>
            <a:pPr marL="495300" indent="-495300">
              <a:lnSpc>
                <a:spcPct val="100000"/>
              </a:lnSpc>
              <a:buFont typeface="Arial" charset="0"/>
              <a:buNone/>
            </a:pPr>
            <a:r>
              <a:rPr lang="en-CA" altLang="en-US" sz="2000" b="0" smtClean="0">
                <a:latin typeface="Open Sans"/>
                <a:ea typeface="Open Sans"/>
                <a:cs typeface="Open Sans"/>
              </a:rPr>
              <a:t>7.  </a:t>
            </a:r>
            <a:r>
              <a:rPr lang="en-CA" altLang="en-US" sz="2200" smtClean="0">
                <a:latin typeface="Open Sans"/>
                <a:ea typeface="Open Sans"/>
                <a:cs typeface="Open Sans"/>
              </a:rPr>
              <a:t>Telehealth technologies </a:t>
            </a:r>
            <a:r>
              <a:rPr lang="en-CA" altLang="en-US" sz="2200" b="0" smtClean="0">
                <a:latin typeface="Open Sans"/>
                <a:ea typeface="Open Sans"/>
                <a:cs typeface="Open Sans"/>
              </a:rPr>
              <a:t>may be used to:</a:t>
            </a:r>
          </a:p>
          <a:p>
            <a:pPr marL="839788" lvl="1" indent="-419100">
              <a:lnSpc>
                <a:spcPct val="100000"/>
              </a:lnSpc>
            </a:pPr>
            <a:r>
              <a:rPr lang="en-CA" altLang="en-US" sz="2000" smtClean="0">
                <a:latin typeface="Open Sans"/>
                <a:ea typeface="Open Sans Light"/>
                <a:cs typeface="Open Sans Light"/>
              </a:rPr>
              <a:t>Improve self-management in underserviced communities </a:t>
            </a:r>
            <a:r>
              <a:rPr lang="en-CA" altLang="en-US" sz="1600" smtClean="0">
                <a:latin typeface="Open Sans"/>
                <a:ea typeface="Open Sans Light"/>
                <a:cs typeface="Open Sans Light"/>
              </a:rPr>
              <a:t>[Grade B, Level 2]</a:t>
            </a:r>
          </a:p>
          <a:p>
            <a:pPr marL="839788" lvl="1" indent="-419100">
              <a:lnSpc>
                <a:spcPct val="100000"/>
              </a:lnSpc>
            </a:pPr>
            <a:r>
              <a:rPr lang="en-CA" altLang="en-US" sz="2000" smtClean="0">
                <a:latin typeface="Open Sans"/>
                <a:ea typeface="Open Sans Light"/>
                <a:cs typeface="Open Sans Light"/>
              </a:rPr>
              <a:t>Facilitate consultation with specialized teams as part of a shared-care model </a:t>
            </a:r>
            <a:r>
              <a:rPr lang="en-CA" altLang="en-US" sz="1600" smtClean="0">
                <a:latin typeface="Open Sans"/>
                <a:ea typeface="Open Sans Light"/>
                <a:cs typeface="Open Sans Light"/>
              </a:rPr>
              <a:t>[Grade A, Level 1A]</a:t>
            </a:r>
          </a:p>
          <a:p>
            <a:pPr marL="839788" lvl="1" indent="-419100">
              <a:lnSpc>
                <a:spcPct val="100000"/>
              </a:lnSpc>
            </a:pPr>
            <a:r>
              <a:rPr lang="en-CA" altLang="en-US" sz="2000" smtClean="0">
                <a:latin typeface="Open Sans"/>
                <a:ea typeface="Open Sans Light"/>
                <a:cs typeface="Open Sans Light"/>
              </a:rPr>
              <a:t>Improve clinical outcomes in type 2 diabetes, including a decrease in A1C, an increase in quality of care (i.e., guideline adherence), a decrease in health service use and cost, and an increase in patient satisfaction and knowledge </a:t>
            </a:r>
            <a:r>
              <a:rPr lang="en-CA" altLang="en-US" sz="1600" smtClean="0">
                <a:latin typeface="Open Sans"/>
                <a:ea typeface="Open Sans Light"/>
                <a:cs typeface="Open Sans Light"/>
              </a:rPr>
              <a:t>[Grade A, Level 1A]</a:t>
            </a:r>
          </a:p>
          <a:p>
            <a:pPr marL="839788" lvl="1" indent="-419100">
              <a:lnSpc>
                <a:spcPct val="100000"/>
              </a:lnSpc>
            </a:pPr>
            <a:r>
              <a:rPr lang="en-CA" altLang="en-US" sz="2000" smtClean="0">
                <a:latin typeface="Open Sans"/>
                <a:ea typeface="Open Sans Light"/>
                <a:cs typeface="Open Sans Light"/>
              </a:rPr>
              <a:t>Improve glycemic and CV risk factor control in type 1 and type 2 diabetes </a:t>
            </a:r>
            <a:r>
              <a:rPr lang="en-CA" altLang="en-US" sz="1600" smtClean="0">
                <a:latin typeface="Open Sans"/>
                <a:ea typeface="Open Sans Light"/>
                <a:cs typeface="Open Sans Light"/>
              </a:rPr>
              <a:t>[Grade A, Level 1]</a:t>
            </a:r>
          </a:p>
          <a:p>
            <a:pPr marL="495300" indent="-495300">
              <a:lnSpc>
                <a:spcPct val="100000"/>
              </a:lnSpc>
            </a:pPr>
            <a:endParaRPr lang="en-CA" altLang="en-US" sz="1600" b="0" smtClean="0">
              <a:latin typeface="Open Sans"/>
              <a:ea typeface="Open Sans"/>
              <a:cs typeface="Open Sans"/>
            </a:endParaRPr>
          </a:p>
        </p:txBody>
      </p:sp>
      <p:sp>
        <p:nvSpPr>
          <p:cNvPr id="69635"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altLang="en-US" sz="2000" b="1">
                <a:solidFill>
                  <a:schemeClr val="bg1"/>
                </a:solidFill>
                <a:latin typeface="Arial" charset="0"/>
                <a:ea typeface="ＭＳ Ｐゴシック" pitchFamily="34" charset="-128"/>
              </a:rPr>
              <a:t>2018</a:t>
            </a:r>
          </a:p>
        </p:txBody>
      </p:sp>
      <p:sp>
        <p:nvSpPr>
          <p:cNvPr id="69636"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ea typeface="Open Sans"/>
                <a:cs typeface="Open Sans"/>
              </a:rPr>
              <a:t>2018 Diabetes Canada CPG – Chapter 5.  Organization of Diabetes Care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idx="4294967295"/>
          </p:nvPr>
        </p:nvSpPr>
        <p:spPr/>
        <p:txBody>
          <a:bodyPr/>
          <a:lstStyle/>
          <a:p>
            <a:pPr eaLnBrk="1" hangingPunct="1"/>
            <a:r>
              <a:rPr lang="en-CA" altLang="en-US" smtClean="0">
                <a:latin typeface="Open Sans"/>
                <a:ea typeface="Open Sans"/>
                <a:cs typeface="Open Sans"/>
              </a:rPr>
              <a:t>Key Changes</a:t>
            </a:r>
          </a:p>
        </p:txBody>
      </p:sp>
      <p:sp>
        <p:nvSpPr>
          <p:cNvPr id="28674" name="Content Placeholder 2"/>
          <p:cNvSpPr>
            <a:spLocks noGrp="1"/>
          </p:cNvSpPr>
          <p:nvPr>
            <p:ph type="body" idx="4294967295"/>
          </p:nvPr>
        </p:nvSpPr>
        <p:spPr>
          <a:xfrm>
            <a:off x="628650" y="1825625"/>
            <a:ext cx="8112125" cy="4329113"/>
          </a:xfrm>
        </p:spPr>
        <p:txBody>
          <a:bodyPr/>
          <a:lstStyle/>
          <a:p>
            <a:pPr>
              <a:lnSpc>
                <a:spcPct val="100000"/>
              </a:lnSpc>
            </a:pPr>
            <a:r>
              <a:rPr lang="en-US" altLang="en-US" b="0" smtClean="0">
                <a:latin typeface="Open Sans"/>
                <a:ea typeface="Open Sans"/>
                <a:cs typeface="Open Sans"/>
              </a:rPr>
              <a:t>Reinforce the  importance of the interprofessional team in diabetes care and that care should be: </a:t>
            </a:r>
          </a:p>
          <a:p>
            <a:pPr lvl="1">
              <a:lnSpc>
                <a:spcPct val="100000"/>
              </a:lnSpc>
            </a:pPr>
            <a:r>
              <a:rPr lang="en-US" altLang="en-US" sz="2400" smtClean="0">
                <a:latin typeface="Open Sans"/>
                <a:ea typeface="Open Sans"/>
                <a:cs typeface="Open Sans"/>
              </a:rPr>
              <a:t>Structured</a:t>
            </a:r>
          </a:p>
          <a:p>
            <a:pPr lvl="1">
              <a:lnSpc>
                <a:spcPct val="100000"/>
              </a:lnSpc>
            </a:pPr>
            <a:r>
              <a:rPr lang="en-US" altLang="en-US" sz="2400" smtClean="0">
                <a:latin typeface="Open Sans"/>
                <a:ea typeface="Open Sans"/>
                <a:cs typeface="Open Sans"/>
              </a:rPr>
              <a:t>Evidenced-based</a:t>
            </a:r>
          </a:p>
          <a:p>
            <a:pPr lvl="1">
              <a:lnSpc>
                <a:spcPct val="100000"/>
              </a:lnSpc>
            </a:pPr>
            <a:r>
              <a:rPr lang="en-US" altLang="en-US" sz="2400" smtClean="0">
                <a:latin typeface="Open Sans"/>
                <a:ea typeface="Open Sans"/>
                <a:cs typeface="Open Sans"/>
              </a:rPr>
              <a:t>Supported by clinical information and decision support systems</a:t>
            </a:r>
            <a:endParaRPr lang="en-CA" altLang="en-US" sz="2400" smtClean="0">
              <a:latin typeface="Open Sans"/>
              <a:ea typeface="Open Sans"/>
              <a:cs typeface="Open Sans"/>
            </a:endParaRPr>
          </a:p>
          <a:p>
            <a:pPr>
              <a:lnSpc>
                <a:spcPct val="100000"/>
              </a:lnSpc>
            </a:pPr>
            <a:r>
              <a:rPr lang="en-US" altLang="en-US" b="0" smtClean="0">
                <a:latin typeface="Open Sans"/>
                <a:ea typeface="Open Sans"/>
                <a:cs typeface="Open Sans"/>
              </a:rPr>
              <a:t>New information on the role of Telehealth technologies</a:t>
            </a:r>
            <a:endParaRPr lang="en-CA" altLang="en-US" b="0" smtClean="0">
              <a:latin typeface="Open Sans"/>
              <a:ea typeface="Open Sans"/>
              <a:cs typeface="Open Sans"/>
            </a:endParaRPr>
          </a:p>
        </p:txBody>
      </p:sp>
      <p:sp>
        <p:nvSpPr>
          <p:cNvPr id="28675"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altLang="en-US" sz="2000" b="1">
                <a:solidFill>
                  <a:srgbClr val="FFFFFF"/>
                </a:solidFill>
                <a:latin typeface="Arial" charset="0"/>
                <a:ea typeface="ＭＳ Ｐゴシック" pitchFamily="34" charset="-128"/>
              </a:rPr>
              <a:t>2018</a:t>
            </a:r>
          </a:p>
        </p:txBody>
      </p:sp>
      <p:sp>
        <p:nvSpPr>
          <p:cNvPr id="28676" name="Text Box 6"/>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solidFill>
                  <a:srgbClr val="000000"/>
                </a:solidFill>
                <a:ea typeface="Open Sans"/>
                <a:cs typeface="Open Sans"/>
              </a:rPr>
              <a:t>2018 Diabetes Canada CPG – Chapter 5.  Organization of Diabetes Care</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tle 1"/>
          <p:cNvSpPr>
            <a:spLocks noGrp="1"/>
          </p:cNvSpPr>
          <p:nvPr>
            <p:ph type="title" idx="4294967295"/>
          </p:nvPr>
        </p:nvSpPr>
        <p:spPr/>
        <p:txBody>
          <a:bodyPr lIns="91440" tIns="45720" rIns="91440" bIns="45720"/>
          <a:lstStyle/>
          <a:p>
            <a:pPr eaLnBrk="1" hangingPunct="1"/>
            <a:r>
              <a:rPr lang="en-CA" altLang="en-US" smtClean="0">
                <a:latin typeface="Open Sans"/>
                <a:ea typeface="Open Sans"/>
                <a:cs typeface="Open Sans"/>
              </a:rPr>
              <a:t>Summary</a:t>
            </a:r>
          </a:p>
        </p:txBody>
      </p:sp>
      <p:sp>
        <p:nvSpPr>
          <p:cNvPr id="70658" name="Content Placeholder 2"/>
          <p:cNvSpPr>
            <a:spLocks noGrp="1"/>
          </p:cNvSpPr>
          <p:nvPr>
            <p:ph idx="4294967295"/>
          </p:nvPr>
        </p:nvSpPr>
        <p:spPr>
          <a:xfrm>
            <a:off x="609600" y="1752600"/>
            <a:ext cx="7775575" cy="4114800"/>
          </a:xfrm>
        </p:spPr>
        <p:txBody>
          <a:bodyPr lIns="91440" tIns="45720" rIns="91440" bIns="45720"/>
          <a:lstStyle/>
          <a:p>
            <a:pPr marL="457200" indent="-457200" defTabSz="914400" eaLnBrk="1" hangingPunct="1">
              <a:lnSpc>
                <a:spcPct val="120000"/>
              </a:lnSpc>
              <a:buFont typeface="Verdana" pitchFamily="34" charset="0"/>
              <a:buAutoNum type="arabicPeriod"/>
            </a:pPr>
            <a:r>
              <a:rPr lang="en-US" altLang="en-US" b="0" smtClean="0">
                <a:latin typeface="Open Sans"/>
                <a:ea typeface="Open Sans"/>
                <a:cs typeface="Open Sans"/>
              </a:rPr>
              <a:t>Diabetes is a chronic disease that requires proactive, planned and population-based care</a:t>
            </a:r>
          </a:p>
          <a:p>
            <a:pPr marL="457200" indent="-457200" defTabSz="914400" eaLnBrk="1" hangingPunct="1">
              <a:lnSpc>
                <a:spcPct val="120000"/>
              </a:lnSpc>
              <a:buFont typeface="Verdana" pitchFamily="34" charset="0"/>
              <a:buAutoNum type="arabicPeriod"/>
            </a:pPr>
            <a:r>
              <a:rPr lang="en-US" altLang="en-US" b="0" smtClean="0">
                <a:latin typeface="Open Sans"/>
                <a:ea typeface="Open Sans"/>
                <a:cs typeface="Open Sans"/>
              </a:rPr>
              <a:t>It takes a team. Diabetes care should involve a interprofessional team working within the chronic care model</a:t>
            </a:r>
          </a:p>
          <a:p>
            <a:pPr marL="457200" indent="-457200" defTabSz="914400" eaLnBrk="1" hangingPunct="1">
              <a:lnSpc>
                <a:spcPct val="120000"/>
              </a:lnSpc>
              <a:buFont typeface="Verdana" pitchFamily="34" charset="0"/>
              <a:buAutoNum type="arabicPeriod"/>
            </a:pPr>
            <a:r>
              <a:rPr lang="en-US" altLang="en-US" b="0" smtClean="0">
                <a:latin typeface="Open Sans"/>
                <a:ea typeface="Open Sans"/>
                <a:cs typeface="Open Sans"/>
              </a:rPr>
              <a:t>Technology (telehealth, reminder systems, EMRs, etc.) can be used to improve care</a:t>
            </a:r>
          </a:p>
        </p:txBody>
      </p:sp>
      <p:sp>
        <p:nvSpPr>
          <p:cNvPr id="70659"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ea typeface="Open Sans"/>
                <a:cs typeface="Open Sans"/>
              </a:rPr>
              <a:t>2018 Diabetes Canada CPG – Chapter 5.  Organization of Diabetes Care</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92825"/>
            <a:ext cx="9144000" cy="1444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CA">
              <a:solidFill>
                <a:prstClr val="white"/>
              </a:solidFill>
            </a:endParaRPr>
          </a:p>
        </p:txBody>
      </p:sp>
      <p:sp>
        <p:nvSpPr>
          <p:cNvPr id="72706" name="Rectangle 2"/>
          <p:cNvSpPr>
            <a:spLocks noGrp="1"/>
          </p:cNvSpPr>
          <p:nvPr>
            <p:ph type="title" idx="4294967295"/>
          </p:nvPr>
        </p:nvSpPr>
        <p:spPr>
          <a:xfrm>
            <a:off x="628650" y="211138"/>
            <a:ext cx="7886700" cy="1325562"/>
          </a:xfrm>
        </p:spPr>
        <p:txBody>
          <a:bodyPr/>
          <a:lstStyle/>
          <a:p>
            <a:r>
              <a:rPr lang="en-US" altLang="en-US" smtClean="0">
                <a:latin typeface="Open Sans"/>
                <a:ea typeface="Open Sans"/>
                <a:cs typeface="Open Sans"/>
              </a:rPr>
              <a:t>Key Messages</a:t>
            </a:r>
            <a:endParaRPr lang="en-CA" altLang="en-US" smtClean="0">
              <a:latin typeface="Open Sans"/>
              <a:ea typeface="Open Sans"/>
              <a:cs typeface="Open Sans"/>
            </a:endParaRPr>
          </a:p>
        </p:txBody>
      </p:sp>
      <p:sp>
        <p:nvSpPr>
          <p:cNvPr id="72707" name="Rectangle 3"/>
          <p:cNvSpPr>
            <a:spLocks noGrp="1"/>
          </p:cNvSpPr>
          <p:nvPr>
            <p:ph type="body" idx="4294967295"/>
          </p:nvPr>
        </p:nvSpPr>
        <p:spPr>
          <a:xfrm>
            <a:off x="628650" y="1498600"/>
            <a:ext cx="8253413" cy="4329113"/>
          </a:xfrm>
        </p:spPr>
        <p:txBody>
          <a:bodyPr/>
          <a:lstStyle/>
          <a:p>
            <a:pPr>
              <a:lnSpc>
                <a:spcPct val="100000"/>
              </a:lnSpc>
            </a:pPr>
            <a:r>
              <a:rPr lang="en-CA" altLang="en-US" sz="2000" b="0" smtClean="0">
                <a:latin typeface="Open Sans"/>
                <a:ea typeface="Open Sans"/>
                <a:cs typeface="Open Sans"/>
              </a:rPr>
              <a:t>Diabetes care should be :</a:t>
            </a:r>
          </a:p>
          <a:p>
            <a:pPr lvl="1">
              <a:lnSpc>
                <a:spcPct val="100000"/>
              </a:lnSpc>
            </a:pPr>
            <a:r>
              <a:rPr lang="en-CA" altLang="en-US" sz="1600" smtClean="0">
                <a:latin typeface="Open Sans"/>
                <a:ea typeface="Open Sans Light"/>
                <a:cs typeface="Open Sans Light"/>
              </a:rPr>
              <a:t>organized around the person living with diabetes and their supports. The person with diabetes should be an active participant in their own care, be involved in shared-care decision making, and self-manage to their full abilities</a:t>
            </a:r>
          </a:p>
          <a:p>
            <a:pPr lvl="1">
              <a:lnSpc>
                <a:spcPct val="100000"/>
              </a:lnSpc>
            </a:pPr>
            <a:r>
              <a:rPr lang="en-CA" altLang="en-US" sz="1600" smtClean="0">
                <a:latin typeface="Open Sans"/>
                <a:ea typeface="Open Sans Light"/>
                <a:cs typeface="Open Sans Light"/>
              </a:rPr>
              <a:t>facilitated by a proactive, interprofessional team with training in diabetes and the ability to provide ongoing self-management education and support</a:t>
            </a:r>
          </a:p>
          <a:p>
            <a:pPr lvl="1">
              <a:lnSpc>
                <a:spcPct val="100000"/>
              </a:lnSpc>
            </a:pPr>
            <a:r>
              <a:rPr lang="en-CA" altLang="en-US" sz="1600" smtClean="0">
                <a:latin typeface="Open Sans"/>
                <a:ea typeface="Open Sans Light"/>
                <a:cs typeface="Open Sans Light"/>
              </a:rPr>
              <a:t>organized within the context of the expanded chronic care model and delivered using as many of the components of the model as possible (in particular, self-management education and support; interprofessional team-based care with expansion of professional roles; collaboration with the primary care provider; and monitoring with medication adjustment and case management)</a:t>
            </a:r>
          </a:p>
          <a:p>
            <a:pPr lvl="1">
              <a:lnSpc>
                <a:spcPct val="100000"/>
              </a:lnSpc>
            </a:pPr>
            <a:r>
              <a:rPr lang="en-CA" altLang="en-US" sz="1600" smtClean="0">
                <a:latin typeface="Open Sans"/>
                <a:ea typeface="Open Sans Light"/>
                <a:cs typeface="Open Sans Light"/>
              </a:rPr>
              <a:t>structured, evidence-based and supported by clinical information and decision support systems that include patient registries, clinician and patient reminders, facilitated relay of information, audits, feedback and benchmarking</a:t>
            </a:r>
          </a:p>
          <a:p>
            <a:pPr>
              <a:lnSpc>
                <a:spcPct val="100000"/>
              </a:lnSpc>
            </a:pPr>
            <a:r>
              <a:rPr lang="en-CA" altLang="en-US" sz="2000" b="0" smtClean="0">
                <a:latin typeface="Open Sans"/>
                <a:ea typeface="Open Sans"/>
                <a:cs typeface="Open Sans"/>
              </a:rPr>
              <a:t>Any of the above strategies may be facilitated with telehealth technologies</a:t>
            </a:r>
          </a:p>
          <a:p>
            <a:pPr>
              <a:lnSpc>
                <a:spcPct val="100000"/>
              </a:lnSpc>
              <a:buFont typeface="Arial" charset="0"/>
              <a:buNone/>
            </a:pPr>
            <a:endParaRPr lang="en-CA" altLang="en-US" sz="2000" b="0" smtClean="0">
              <a:latin typeface="Open Sans"/>
              <a:ea typeface="Open Sans"/>
              <a:cs typeface="Open Sans"/>
            </a:endParaRPr>
          </a:p>
        </p:txBody>
      </p:sp>
      <p:sp>
        <p:nvSpPr>
          <p:cNvPr id="72708"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solidFill>
                  <a:srgbClr val="000000"/>
                </a:solidFill>
                <a:ea typeface="Open Sans"/>
                <a:cs typeface="Open Sans"/>
              </a:rPr>
              <a:t>2018 Diabetes Canada CPG – Chapter 5.  Organization of Diabetes Care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p:cNvSpPr>
          <p:nvPr>
            <p:ph type="title" idx="4294967295"/>
          </p:nvPr>
        </p:nvSpPr>
        <p:spPr/>
        <p:txBody>
          <a:bodyPr/>
          <a:lstStyle/>
          <a:p>
            <a:r>
              <a:rPr lang="en-US" altLang="en-US" sz="3600" smtClean="0">
                <a:latin typeface="Open Sans"/>
                <a:ea typeface="Open Sans"/>
                <a:cs typeface="Open Sans"/>
              </a:rPr>
              <a:t>Key Messages for People with Diabetes</a:t>
            </a:r>
            <a:endParaRPr lang="en-CA" altLang="en-US" sz="3600" smtClean="0">
              <a:latin typeface="Open Sans"/>
              <a:ea typeface="Open Sans"/>
              <a:cs typeface="Open Sans"/>
            </a:endParaRPr>
          </a:p>
        </p:txBody>
      </p:sp>
      <p:sp>
        <p:nvSpPr>
          <p:cNvPr id="73730" name="Rectangle 3"/>
          <p:cNvSpPr>
            <a:spLocks noGrp="1"/>
          </p:cNvSpPr>
          <p:nvPr>
            <p:ph type="body" idx="4294967295"/>
          </p:nvPr>
        </p:nvSpPr>
        <p:spPr>
          <a:xfrm>
            <a:off x="628650" y="1825625"/>
            <a:ext cx="8064500" cy="4824413"/>
          </a:xfrm>
        </p:spPr>
        <p:txBody>
          <a:bodyPr/>
          <a:lstStyle/>
          <a:p>
            <a:pPr>
              <a:lnSpc>
                <a:spcPct val="100000"/>
              </a:lnSpc>
              <a:spcBef>
                <a:spcPts val="900"/>
              </a:spcBef>
            </a:pPr>
            <a:r>
              <a:rPr lang="en-CA" altLang="en-US" sz="2400" b="0" smtClean="0">
                <a:latin typeface="Open Sans"/>
                <a:ea typeface="Open Sans"/>
                <a:cs typeface="Open Sans"/>
              </a:rPr>
              <a:t>Know the members of your diabetes team and stay connected with them</a:t>
            </a:r>
          </a:p>
          <a:p>
            <a:pPr>
              <a:lnSpc>
                <a:spcPct val="100000"/>
              </a:lnSpc>
              <a:spcBef>
                <a:spcPts val="900"/>
              </a:spcBef>
            </a:pPr>
            <a:r>
              <a:rPr lang="en-CA" altLang="en-US" sz="2400" b="0" smtClean="0">
                <a:latin typeface="Open Sans"/>
                <a:ea typeface="Open Sans"/>
                <a:cs typeface="Open Sans"/>
              </a:rPr>
              <a:t>Remember you are the most important member of the team</a:t>
            </a:r>
          </a:p>
          <a:p>
            <a:pPr>
              <a:lnSpc>
                <a:spcPct val="100000"/>
              </a:lnSpc>
              <a:spcBef>
                <a:spcPts val="900"/>
              </a:spcBef>
            </a:pPr>
            <a:r>
              <a:rPr lang="en-CA" altLang="en-US" sz="2400" b="0" smtClean="0">
                <a:latin typeface="Open Sans"/>
                <a:ea typeface="Open Sans"/>
                <a:cs typeface="Open Sans"/>
              </a:rPr>
              <a:t>Be prepared to learn how to care for your diabetes on a daily basis. Also be ready to share in decision making regarding how you will care for your diabetes and health</a:t>
            </a:r>
          </a:p>
        </p:txBody>
      </p:sp>
      <p:sp>
        <p:nvSpPr>
          <p:cNvPr id="73731"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solidFill>
                  <a:srgbClr val="000000"/>
                </a:solidFill>
                <a:ea typeface="Open Sans"/>
                <a:cs typeface="Open Sans"/>
              </a:rPr>
              <a:t>2018 Diabetes Canada CPG – Chapter 5.  Organization of Diabetes Care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092825"/>
            <a:ext cx="9144000" cy="1444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CA">
              <a:solidFill>
                <a:prstClr val="white"/>
              </a:solidFill>
            </a:endParaRPr>
          </a:p>
        </p:txBody>
      </p:sp>
      <p:sp>
        <p:nvSpPr>
          <p:cNvPr id="74754" name="Rectangle 2"/>
          <p:cNvSpPr>
            <a:spLocks noGrp="1"/>
          </p:cNvSpPr>
          <p:nvPr>
            <p:ph type="title" idx="4294967295"/>
          </p:nvPr>
        </p:nvSpPr>
        <p:spPr>
          <a:xfrm>
            <a:off x="628650" y="354013"/>
            <a:ext cx="7886700" cy="1325562"/>
          </a:xfrm>
        </p:spPr>
        <p:txBody>
          <a:bodyPr/>
          <a:lstStyle/>
          <a:p>
            <a:r>
              <a:rPr lang="en-US" altLang="en-US" sz="3600" smtClean="0">
                <a:latin typeface="Open Sans"/>
                <a:ea typeface="Open Sans"/>
                <a:cs typeface="Open Sans"/>
              </a:rPr>
              <a:t>Key Messages for People with Diabetes</a:t>
            </a:r>
            <a:endParaRPr lang="en-CA" altLang="en-US" sz="3600" smtClean="0">
              <a:latin typeface="Open Sans"/>
              <a:ea typeface="Open Sans"/>
              <a:cs typeface="Open Sans"/>
            </a:endParaRPr>
          </a:p>
        </p:txBody>
      </p:sp>
      <p:sp>
        <p:nvSpPr>
          <p:cNvPr id="74755" name="Rectangle 3"/>
          <p:cNvSpPr>
            <a:spLocks noGrp="1"/>
          </p:cNvSpPr>
          <p:nvPr>
            <p:ph type="body" idx="4294967295"/>
          </p:nvPr>
        </p:nvSpPr>
        <p:spPr>
          <a:xfrm>
            <a:off x="628650" y="1644650"/>
            <a:ext cx="8064500" cy="4824413"/>
          </a:xfrm>
        </p:spPr>
        <p:txBody>
          <a:bodyPr/>
          <a:lstStyle/>
          <a:p>
            <a:pPr>
              <a:lnSpc>
                <a:spcPct val="100000"/>
              </a:lnSpc>
            </a:pPr>
            <a:r>
              <a:rPr lang="en-CA" altLang="en-US" sz="2000" b="0" smtClean="0">
                <a:latin typeface="Open Sans"/>
                <a:ea typeface="Open Sans"/>
                <a:cs typeface="Open Sans"/>
              </a:rPr>
              <a:t>Prepare for visits with your diabetes healthcare team:   </a:t>
            </a:r>
            <a:r>
              <a:rPr lang="en-CA" altLang="en-US" sz="3500" b="0" smtClean="0">
                <a:latin typeface="Open Sans"/>
                <a:ea typeface="Open Sans"/>
                <a:cs typeface="Open Sans"/>
              </a:rPr>
              <a:t> </a:t>
            </a:r>
          </a:p>
          <a:p>
            <a:pPr lvl="1">
              <a:lnSpc>
                <a:spcPct val="100000"/>
              </a:lnSpc>
            </a:pPr>
            <a:r>
              <a:rPr lang="en-CA" altLang="en-US" sz="1800" smtClean="0">
                <a:latin typeface="Open Sans"/>
                <a:ea typeface="Open Sans Light"/>
                <a:cs typeface="Open Sans Light"/>
              </a:rPr>
              <a:t>Have laboratory tests done prior to the visit so the results will be available to review at the visit </a:t>
            </a:r>
          </a:p>
          <a:p>
            <a:pPr lvl="1">
              <a:lnSpc>
                <a:spcPct val="100000"/>
              </a:lnSpc>
            </a:pPr>
            <a:r>
              <a:rPr lang="en-CA" altLang="en-US" sz="1800" smtClean="0">
                <a:latin typeface="Open Sans"/>
                <a:ea typeface="Open Sans Light"/>
                <a:cs typeface="Open Sans Light"/>
              </a:rPr>
              <a:t>Be prepared to set and update your personal goals for caring for your diabetes and health. Be prepared to share any issues that may affect your ability to care for your diabetes on a daily basis, including any fears or anxiety you may have.</a:t>
            </a:r>
          </a:p>
          <a:p>
            <a:pPr lvl="1">
              <a:lnSpc>
                <a:spcPct val="100000"/>
              </a:lnSpc>
            </a:pPr>
            <a:r>
              <a:rPr lang="en-CA" altLang="en-US" sz="1800" smtClean="0">
                <a:latin typeface="Open Sans"/>
                <a:ea typeface="Open Sans Light"/>
                <a:cs typeface="Open Sans Light"/>
              </a:rPr>
              <a:t>Bring your medication bottles or an up-to-date medication list including non-prescription drugs and supplements. Also bring your glucose meter and insulin pen device if you use one.</a:t>
            </a:r>
          </a:p>
          <a:p>
            <a:pPr lvl="1">
              <a:lnSpc>
                <a:spcPct val="100000"/>
              </a:lnSpc>
            </a:pPr>
            <a:r>
              <a:rPr lang="en-CA" altLang="en-US" sz="1800" smtClean="0">
                <a:latin typeface="Open Sans"/>
                <a:ea typeface="Open Sans Light"/>
                <a:cs typeface="Open Sans Light"/>
              </a:rPr>
              <a:t>Bring or upload your most recent glucose monitoring results as well as other health behaviour records (e.g. food and exercise diary), as well as a healthcare diary in which you have recorded important health events (e.g. visits with healthcare providers, surgeries, illnesses, vaccinations)</a:t>
            </a:r>
            <a:r>
              <a:rPr lang="en-CA" altLang="en-US" sz="1100" smtClean="0">
                <a:latin typeface="Open Sans Light"/>
                <a:ea typeface="Open Sans Light"/>
                <a:cs typeface="Open Sans Light"/>
              </a:rPr>
              <a:t/>
            </a:r>
            <a:br>
              <a:rPr lang="en-CA" altLang="en-US" sz="1100" smtClean="0">
                <a:latin typeface="Open Sans Light"/>
                <a:ea typeface="Open Sans Light"/>
                <a:cs typeface="Open Sans Light"/>
              </a:rPr>
            </a:br>
            <a:endParaRPr lang="en-CA" altLang="en-US" sz="1100" smtClean="0">
              <a:latin typeface="Open Sans Light"/>
              <a:ea typeface="Open Sans Light"/>
              <a:cs typeface="Open Sans Light"/>
            </a:endParaRPr>
          </a:p>
        </p:txBody>
      </p:sp>
      <p:sp>
        <p:nvSpPr>
          <p:cNvPr id="74756"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solidFill>
                  <a:srgbClr val="000000"/>
                </a:solidFill>
                <a:ea typeface="Open Sans"/>
                <a:cs typeface="Open Sans"/>
              </a:rPr>
              <a:t>2018 Diabetes Canada CPG – Chapter 5.  Organization of Diabetes Care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a:spLocks noGrp="1"/>
          </p:cNvSpPr>
          <p:nvPr>
            <p:ph type="title" idx="4294967295"/>
          </p:nvPr>
        </p:nvSpPr>
        <p:spPr/>
        <p:txBody>
          <a:bodyPr/>
          <a:lstStyle/>
          <a:p>
            <a:r>
              <a:rPr lang="en-US" altLang="en-US" sz="3600" smtClean="0">
                <a:latin typeface="Open Sans"/>
                <a:ea typeface="Open Sans"/>
                <a:cs typeface="Open Sans"/>
              </a:rPr>
              <a:t>Key Messages for People with Diabetes</a:t>
            </a:r>
            <a:endParaRPr lang="en-CA" altLang="en-US" sz="3600" smtClean="0">
              <a:latin typeface="Open Sans"/>
              <a:ea typeface="Open Sans"/>
              <a:cs typeface="Open Sans"/>
            </a:endParaRPr>
          </a:p>
        </p:txBody>
      </p:sp>
      <p:sp>
        <p:nvSpPr>
          <p:cNvPr id="75778" name="Rectangle 3"/>
          <p:cNvSpPr>
            <a:spLocks noGrp="1"/>
          </p:cNvSpPr>
          <p:nvPr>
            <p:ph type="body" idx="4294967295"/>
          </p:nvPr>
        </p:nvSpPr>
        <p:spPr>
          <a:xfrm>
            <a:off x="628650" y="1825625"/>
            <a:ext cx="8064500" cy="4824413"/>
          </a:xfrm>
        </p:spPr>
        <p:txBody>
          <a:bodyPr/>
          <a:lstStyle/>
          <a:p>
            <a:pPr>
              <a:lnSpc>
                <a:spcPct val="100000"/>
              </a:lnSpc>
              <a:spcBef>
                <a:spcPts val="900"/>
              </a:spcBef>
            </a:pPr>
            <a:r>
              <a:rPr lang="en-CA" altLang="en-US" sz="2400" b="0" smtClean="0">
                <a:latin typeface="Open Sans"/>
                <a:ea typeface="Open Sans"/>
                <a:cs typeface="Open Sans"/>
              </a:rPr>
              <a:t>Share the information you learn during your visits with your diabetes healthcare team with all of your healthcare providers and diabetes team members</a:t>
            </a:r>
          </a:p>
          <a:p>
            <a:pPr>
              <a:lnSpc>
                <a:spcPct val="100000"/>
              </a:lnSpc>
              <a:spcBef>
                <a:spcPts val="900"/>
              </a:spcBef>
            </a:pPr>
            <a:r>
              <a:rPr lang="en-CA" altLang="en-US" sz="2400" b="0" smtClean="0">
                <a:latin typeface="Open Sans"/>
                <a:ea typeface="Open Sans"/>
                <a:cs typeface="Open Sans"/>
              </a:rPr>
              <a:t>If travel distance or time is a barrier to your care, ask your team about telehealth (telephone, web-based or virtual) diabetes support and visits</a:t>
            </a:r>
          </a:p>
          <a:p>
            <a:pPr>
              <a:lnSpc>
                <a:spcPct val="100000"/>
              </a:lnSpc>
              <a:buFont typeface="Arial" charset="0"/>
              <a:buNone/>
            </a:pPr>
            <a:r>
              <a:rPr lang="en-CA" altLang="en-US" sz="3000" b="0" smtClean="0">
                <a:latin typeface="Open Sans"/>
                <a:ea typeface="Open Sans"/>
                <a:cs typeface="Open Sans"/>
              </a:rPr>
              <a:t/>
            </a:r>
            <a:br>
              <a:rPr lang="en-CA" altLang="en-US" sz="3000" b="0" smtClean="0">
                <a:latin typeface="Open Sans"/>
                <a:ea typeface="Open Sans"/>
                <a:cs typeface="Open Sans"/>
              </a:rPr>
            </a:br>
            <a:r>
              <a:rPr lang="en-CA" altLang="en-US" sz="3300" b="0" smtClean="0">
                <a:latin typeface="Open Sans"/>
                <a:ea typeface="Open Sans"/>
                <a:cs typeface="Open Sans"/>
              </a:rPr>
              <a:t/>
            </a:r>
            <a:br>
              <a:rPr lang="en-CA" altLang="en-US" sz="3300" b="0" smtClean="0">
                <a:latin typeface="Open Sans"/>
                <a:ea typeface="Open Sans"/>
                <a:cs typeface="Open Sans"/>
              </a:rPr>
            </a:br>
            <a:r>
              <a:rPr lang="en-CA" altLang="en-US" sz="2000" b="0" smtClean="0">
                <a:latin typeface="Open Sans"/>
                <a:ea typeface="Open Sans"/>
                <a:cs typeface="Open Sans"/>
              </a:rPr>
              <a:t/>
            </a:r>
            <a:br>
              <a:rPr lang="en-CA" altLang="en-US" sz="2000" b="0" smtClean="0">
                <a:latin typeface="Open Sans"/>
                <a:ea typeface="Open Sans"/>
                <a:cs typeface="Open Sans"/>
              </a:rPr>
            </a:br>
            <a:endParaRPr lang="en-CA" altLang="en-US" sz="2000" b="0" smtClean="0">
              <a:latin typeface="Open Sans"/>
              <a:ea typeface="Open Sans"/>
              <a:cs typeface="Open Sans"/>
            </a:endParaRPr>
          </a:p>
        </p:txBody>
      </p:sp>
      <p:sp>
        <p:nvSpPr>
          <p:cNvPr id="75779"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solidFill>
                  <a:srgbClr val="000000"/>
                </a:solidFill>
                <a:ea typeface="Open Sans"/>
                <a:cs typeface="Open Sans"/>
              </a:rPr>
              <a:t>2018 Diabetes Canada CPG – Chapter 5.  Organization of Diabetes Care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itle 4"/>
          <p:cNvSpPr>
            <a:spLocks noGrp="1"/>
          </p:cNvSpPr>
          <p:nvPr>
            <p:ph type="title"/>
          </p:nvPr>
        </p:nvSpPr>
        <p:spPr>
          <a:xfrm>
            <a:off x="666750" y="147638"/>
            <a:ext cx="7886700" cy="1325562"/>
          </a:xfrm>
        </p:spPr>
        <p:txBody>
          <a:bodyPr/>
          <a:lstStyle/>
          <a:p>
            <a:pPr algn="ctr"/>
            <a:r>
              <a:rPr lang="en-US" sz="3600" b="0" smtClean="0">
                <a:latin typeface="Open Sans"/>
                <a:ea typeface="Open Sans"/>
                <a:cs typeface="Open Sans"/>
              </a:rPr>
              <a:t>Visit </a:t>
            </a:r>
            <a:r>
              <a:rPr lang="en-US" sz="3600" smtClean="0">
                <a:latin typeface="Open Sans"/>
                <a:ea typeface="Open Sans"/>
                <a:cs typeface="Open Sans"/>
              </a:rPr>
              <a:t>guidelines.diabetes.ca</a:t>
            </a:r>
            <a:r>
              <a:rPr lang="en-US" sz="3600" b="0" smtClean="0">
                <a:latin typeface="Open Sans"/>
                <a:ea typeface="Open Sans"/>
                <a:cs typeface="Open Sans"/>
              </a:rPr>
              <a:t> </a:t>
            </a:r>
            <a:br>
              <a:rPr lang="en-US" sz="3600" b="0" smtClean="0">
                <a:latin typeface="Open Sans"/>
                <a:ea typeface="Open Sans"/>
                <a:cs typeface="Open Sans"/>
              </a:rPr>
            </a:br>
            <a:endParaRPr lang="en-US" sz="3600" b="0" smtClean="0">
              <a:latin typeface="Open Sans"/>
              <a:ea typeface="Open Sans"/>
              <a:cs typeface="Open Sans"/>
            </a:endParaRPr>
          </a:p>
        </p:txBody>
      </p:sp>
      <p:pic>
        <p:nvPicPr>
          <p:cNvPr id="76802" name="Picture 5"/>
          <p:cNvPicPr>
            <a:picLocks noChangeAspect="1"/>
          </p:cNvPicPr>
          <p:nvPr/>
        </p:nvPicPr>
        <p:blipFill>
          <a:blip r:embed="rId2"/>
          <a:srcRect/>
          <a:stretch>
            <a:fillRect/>
          </a:stretch>
        </p:blipFill>
        <p:spPr bwMode="auto">
          <a:xfrm>
            <a:off x="0" y="1030288"/>
            <a:ext cx="9144000" cy="5724525"/>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1"/>
          <p:cNvSpPr>
            <a:spLocks noGrp="1"/>
          </p:cNvSpPr>
          <p:nvPr>
            <p:ph type="title"/>
          </p:nvPr>
        </p:nvSpPr>
        <p:spPr>
          <a:xfrm>
            <a:off x="641350" y="0"/>
            <a:ext cx="7886700" cy="1325563"/>
          </a:xfrm>
        </p:spPr>
        <p:txBody>
          <a:bodyPr/>
          <a:lstStyle/>
          <a:p>
            <a:pPr algn="ctr"/>
            <a:r>
              <a:rPr lang="en-US" smtClean="0">
                <a:latin typeface="Open Sans"/>
                <a:ea typeface="Open Sans"/>
                <a:cs typeface="Open Sans"/>
              </a:rPr>
              <a:t>Or download the App</a:t>
            </a:r>
          </a:p>
        </p:txBody>
      </p:sp>
      <p:pic>
        <p:nvPicPr>
          <p:cNvPr id="77826" name="Picture 3"/>
          <p:cNvPicPr>
            <a:picLocks noChangeAspect="1"/>
          </p:cNvPicPr>
          <p:nvPr/>
        </p:nvPicPr>
        <p:blipFill>
          <a:blip r:embed="rId2"/>
          <a:srcRect/>
          <a:stretch>
            <a:fillRect/>
          </a:stretch>
        </p:blipFill>
        <p:spPr bwMode="auto">
          <a:xfrm>
            <a:off x="4567238" y="2103438"/>
            <a:ext cx="4022725" cy="2952750"/>
          </a:xfrm>
          <a:prstGeom prst="rect">
            <a:avLst/>
          </a:prstGeom>
          <a:noFill/>
          <a:ln w="9525">
            <a:noFill/>
            <a:miter lim="800000"/>
            <a:headEnd/>
            <a:tailEnd/>
          </a:ln>
        </p:spPr>
      </p:pic>
      <p:pic>
        <p:nvPicPr>
          <p:cNvPr id="77827" name="Picture 5"/>
          <p:cNvPicPr>
            <a:picLocks noChangeAspect="1"/>
          </p:cNvPicPr>
          <p:nvPr/>
        </p:nvPicPr>
        <p:blipFill>
          <a:blip r:embed="rId3"/>
          <a:srcRect/>
          <a:stretch>
            <a:fillRect/>
          </a:stretch>
        </p:blipFill>
        <p:spPr bwMode="auto">
          <a:xfrm>
            <a:off x="1090613" y="1090613"/>
            <a:ext cx="3052762" cy="5430837"/>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le 1"/>
          <p:cNvSpPr>
            <a:spLocks noGrp="1"/>
          </p:cNvSpPr>
          <p:nvPr>
            <p:ph type="title" idx="4294967295"/>
          </p:nvPr>
        </p:nvSpPr>
        <p:spPr/>
        <p:txBody>
          <a:bodyPr lIns="91440" tIns="45720" rIns="91440" bIns="45720"/>
          <a:lstStyle/>
          <a:p>
            <a:pPr eaLnBrk="1" hangingPunct="1"/>
            <a:r>
              <a:rPr lang="en-US" altLang="en-US" smtClean="0">
                <a:latin typeface="Open Sans"/>
                <a:ea typeface="Open Sans"/>
                <a:cs typeface="Open Sans"/>
              </a:rPr>
              <a:t>Diabetes Canada Clinical Practice Guidelines</a:t>
            </a:r>
          </a:p>
        </p:txBody>
      </p:sp>
      <p:sp>
        <p:nvSpPr>
          <p:cNvPr id="78850" name="Content Placeholder 2"/>
          <p:cNvSpPr>
            <a:spLocks noGrp="1"/>
          </p:cNvSpPr>
          <p:nvPr>
            <p:ph idx="4294967295"/>
          </p:nvPr>
        </p:nvSpPr>
        <p:spPr/>
        <p:txBody>
          <a:bodyPr lIns="91440" tIns="45720" rIns="91440" bIns="45720"/>
          <a:lstStyle/>
          <a:p>
            <a:pPr marL="0" indent="0" defTabSz="914400" eaLnBrk="1" hangingPunct="1">
              <a:buFont typeface="Arial" charset="0"/>
              <a:buNone/>
            </a:pPr>
            <a:endParaRPr lang="en-US" altLang="en-US" smtClean="0">
              <a:latin typeface="Open Sans"/>
              <a:ea typeface="Open Sans"/>
              <a:cs typeface="Open Sans"/>
              <a:hlinkClick r:id="rId2"/>
            </a:endParaRPr>
          </a:p>
          <a:p>
            <a:pPr marL="0" indent="0" defTabSz="914400" eaLnBrk="1" hangingPunct="1">
              <a:buFont typeface="Arial" charset="0"/>
              <a:buNone/>
            </a:pPr>
            <a:r>
              <a:rPr lang="en-US" altLang="en-US" smtClean="0">
                <a:solidFill>
                  <a:srgbClr val="C00000"/>
                </a:solidFill>
                <a:latin typeface="Open Sans"/>
                <a:ea typeface="Open Sans"/>
                <a:cs typeface="Open Sans"/>
                <a:hlinkClick r:id="rId2"/>
              </a:rPr>
              <a:t>http://guidelines.diabetes.ca</a:t>
            </a:r>
            <a:r>
              <a:rPr lang="en-US" altLang="en-US" smtClean="0">
                <a:solidFill>
                  <a:srgbClr val="C00000"/>
                </a:solidFill>
                <a:latin typeface="Open Sans"/>
                <a:ea typeface="Open Sans"/>
                <a:cs typeface="Open Sans"/>
              </a:rPr>
              <a:t> </a:t>
            </a:r>
            <a:r>
              <a:rPr lang="en-US" altLang="en-US" smtClean="0">
                <a:solidFill>
                  <a:schemeClr val="accent1"/>
                </a:solidFill>
                <a:latin typeface="Open Sans"/>
                <a:ea typeface="Open Sans"/>
                <a:cs typeface="Open Sans"/>
              </a:rPr>
              <a:t>– for health-care providers</a:t>
            </a:r>
          </a:p>
          <a:p>
            <a:pPr marL="0" indent="0" defTabSz="914400" eaLnBrk="1" hangingPunct="1">
              <a:buFont typeface="Arial" charset="0"/>
              <a:buNone/>
            </a:pPr>
            <a:endParaRPr lang="en-US" altLang="en-US" smtClean="0">
              <a:solidFill>
                <a:schemeClr val="accent1"/>
              </a:solidFill>
              <a:latin typeface="Open Sans"/>
              <a:ea typeface="Open Sans"/>
              <a:cs typeface="Open Sans"/>
            </a:endParaRPr>
          </a:p>
          <a:p>
            <a:pPr marL="0" indent="0" defTabSz="914400" eaLnBrk="1" hangingPunct="1">
              <a:buFont typeface="Arial" charset="0"/>
              <a:buNone/>
            </a:pPr>
            <a:r>
              <a:rPr lang="en-US" altLang="en-US" smtClean="0">
                <a:latin typeface="Open Sans"/>
                <a:ea typeface="Open Sans"/>
                <a:cs typeface="Open Sans"/>
              </a:rPr>
              <a:t>1-800-BANTING (226-8464)</a:t>
            </a:r>
          </a:p>
          <a:p>
            <a:pPr marL="0" indent="0" defTabSz="914400" eaLnBrk="1" hangingPunct="1">
              <a:buFont typeface="Arial" charset="0"/>
              <a:buNone/>
            </a:pPr>
            <a:endParaRPr lang="en-US" altLang="en-US" smtClean="0">
              <a:latin typeface="Open Sans"/>
              <a:ea typeface="Open Sans"/>
              <a:cs typeface="Open Sans"/>
            </a:endParaRPr>
          </a:p>
          <a:p>
            <a:pPr marL="0" indent="0" defTabSz="914400" eaLnBrk="1" hangingPunct="1">
              <a:buFont typeface="Arial" charset="0"/>
              <a:buNone/>
            </a:pPr>
            <a:r>
              <a:rPr lang="en-US" altLang="en-US" smtClean="0">
                <a:latin typeface="Open Sans"/>
                <a:ea typeface="Open Sans"/>
                <a:cs typeface="Open Sans"/>
                <a:hlinkClick r:id="rId3"/>
              </a:rPr>
              <a:t>http://diabetes.ca </a:t>
            </a:r>
            <a:r>
              <a:rPr lang="en-US" altLang="en-US" smtClean="0">
                <a:solidFill>
                  <a:schemeClr val="accent1"/>
                </a:solidFill>
                <a:latin typeface="Open Sans"/>
                <a:ea typeface="Open Sans"/>
                <a:cs typeface="Open Sans"/>
              </a:rPr>
              <a:t>– for people with diabetes</a:t>
            </a:r>
          </a:p>
          <a:p>
            <a:pPr marL="0" indent="0" defTabSz="914400" eaLnBrk="1" hangingPunct="1"/>
            <a:endParaRPr lang="en-US" altLang="en-US" smtClean="0">
              <a:solidFill>
                <a:schemeClr val="accent1"/>
              </a:solidFill>
              <a:latin typeface="Open Sans"/>
              <a:ea typeface="Open Sans"/>
              <a:cs typeface="Open San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idx="4294967295"/>
          </p:nvPr>
        </p:nvSpPr>
        <p:spPr/>
        <p:txBody>
          <a:bodyPr lIns="91440" tIns="45720" rIns="91440" bIns="45720"/>
          <a:lstStyle/>
          <a:p>
            <a:pPr eaLnBrk="1" hangingPunct="1"/>
            <a:r>
              <a:rPr lang="en-CA" altLang="en-US" sz="3600" smtClean="0">
                <a:latin typeface="Open Sans"/>
                <a:ea typeface="Open Sans"/>
                <a:cs typeface="Open Sans"/>
              </a:rPr>
              <a:t>Reality: Guidelines are NOT Followed</a:t>
            </a:r>
          </a:p>
        </p:txBody>
      </p:sp>
      <p:sp>
        <p:nvSpPr>
          <p:cNvPr id="3" name="Content Placeholder 2"/>
          <p:cNvSpPr>
            <a:spLocks noGrp="1"/>
          </p:cNvSpPr>
          <p:nvPr>
            <p:ph idx="4294967295"/>
          </p:nvPr>
        </p:nvSpPr>
        <p:spPr>
          <a:xfrm>
            <a:off x="217488" y="1690688"/>
            <a:ext cx="8610600" cy="4992687"/>
          </a:xfrm>
        </p:spPr>
        <p:txBody>
          <a:bodyPr lIns="91440" tIns="45720" rIns="91440" bIns="45720"/>
          <a:lstStyle/>
          <a:p>
            <a:pPr marL="0" indent="0" algn="ctr" defTabSz="914400" eaLnBrk="1" hangingPunct="1">
              <a:buFont typeface="Arial" charset="0"/>
              <a:buNone/>
            </a:pPr>
            <a:r>
              <a:rPr lang="en-CA" altLang="en-US" sz="2400" b="0" smtClean="0">
                <a:latin typeface="Open Sans"/>
                <a:ea typeface="Open Sans"/>
                <a:cs typeface="Open Sans"/>
              </a:rPr>
              <a:t>Care gap between diabetes management guidelines and real-life practice</a:t>
            </a:r>
          </a:p>
          <a:p>
            <a:pPr marL="0" indent="0" algn="ctr" defTabSz="914400" eaLnBrk="1" hangingPunct="1">
              <a:buFont typeface="Arial" charset="0"/>
              <a:buNone/>
            </a:pPr>
            <a:endParaRPr lang="en-CA" altLang="en-US" sz="2400" b="0" smtClean="0">
              <a:latin typeface="Open Sans"/>
              <a:ea typeface="Open Sans"/>
              <a:cs typeface="Open Sans"/>
            </a:endParaRPr>
          </a:p>
          <a:p>
            <a:pPr marL="0" indent="0" algn="ctr" defTabSz="914400" eaLnBrk="1" hangingPunct="1">
              <a:buFont typeface="Arial" charset="0"/>
              <a:buNone/>
            </a:pPr>
            <a:endParaRPr lang="en-CA" altLang="en-US" b="0" smtClean="0">
              <a:latin typeface="Open Sans"/>
              <a:ea typeface="Open Sans"/>
              <a:cs typeface="Open Sans"/>
            </a:endParaRPr>
          </a:p>
          <a:p>
            <a:pPr marL="0" indent="0" algn="ctr" defTabSz="914400" eaLnBrk="1" hangingPunct="1">
              <a:buFont typeface="Arial" charset="0"/>
              <a:buNone/>
            </a:pPr>
            <a:endParaRPr lang="en-CA" altLang="en-US" b="0" smtClean="0">
              <a:latin typeface="Open Sans"/>
              <a:ea typeface="Open Sans"/>
              <a:cs typeface="Open Sans"/>
            </a:endParaRPr>
          </a:p>
          <a:p>
            <a:pPr marL="0" indent="0" algn="ctr" defTabSz="914400" eaLnBrk="1" hangingPunct="1">
              <a:buFont typeface="Arial" charset="0"/>
              <a:buNone/>
            </a:pPr>
            <a:endParaRPr lang="en-US" altLang="en-US" b="0" smtClean="0">
              <a:latin typeface="Open Sans"/>
              <a:ea typeface="Open Sans"/>
              <a:cs typeface="Open Sans"/>
            </a:endParaRPr>
          </a:p>
          <a:p>
            <a:pPr marL="0" indent="0" algn="ctr" defTabSz="914400" eaLnBrk="1" hangingPunct="1">
              <a:buFont typeface="Arial" charset="0"/>
              <a:buNone/>
            </a:pPr>
            <a:endParaRPr lang="en-US" altLang="en-US" b="0" smtClean="0">
              <a:latin typeface="Open Sans"/>
              <a:ea typeface="Open Sans"/>
              <a:cs typeface="Open Sans"/>
            </a:endParaRPr>
          </a:p>
          <a:p>
            <a:pPr marL="0" indent="0" algn="ctr" defTabSz="914400" eaLnBrk="1" hangingPunct="1">
              <a:buFont typeface="Arial" charset="0"/>
              <a:buNone/>
            </a:pPr>
            <a:r>
              <a:rPr lang="en-US" altLang="en-US" sz="2400" b="0" smtClean="0">
                <a:latin typeface="Open Sans"/>
                <a:ea typeface="Open Sans"/>
                <a:cs typeface="Open Sans"/>
              </a:rPr>
              <a:t>Organizational and evidence-based approach to treating chronic diseases</a:t>
            </a:r>
            <a:endParaRPr lang="en-CA" altLang="en-US" sz="2400" b="0" smtClean="0">
              <a:latin typeface="Open Sans"/>
              <a:ea typeface="Open Sans"/>
              <a:cs typeface="Open Sans"/>
            </a:endParaRPr>
          </a:p>
        </p:txBody>
      </p:sp>
      <p:sp>
        <p:nvSpPr>
          <p:cNvPr id="4" name="Down Arrow 3">
            <a:extLst>
              <a:ext uri="{FF2B5EF4-FFF2-40B4-BE49-F238E27FC236}"/>
            </a:extLst>
          </p:cNvPr>
          <p:cNvSpPr/>
          <p:nvPr/>
        </p:nvSpPr>
        <p:spPr>
          <a:xfrm>
            <a:off x="3695700" y="2971800"/>
            <a:ext cx="1752600" cy="1371600"/>
          </a:xfrm>
          <a:prstGeom prst="downArrow">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en-CA" sz="1800"/>
          </a:p>
        </p:txBody>
      </p:sp>
      <p:sp>
        <p:nvSpPr>
          <p:cNvPr id="7" name="TextBox 6">
            <a:extLst>
              <a:ext uri="{FF2B5EF4-FFF2-40B4-BE49-F238E27FC236}"/>
            </a:extLst>
          </p:cNvPr>
          <p:cNvSpPr txBox="1"/>
          <p:nvPr/>
        </p:nvSpPr>
        <p:spPr>
          <a:xfrm>
            <a:off x="381000" y="2667000"/>
            <a:ext cx="3191256" cy="1754326"/>
          </a:xfrm>
          <a:prstGeom prst="rect">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lvl1pPr eaLnBrk="0" hangingPunct="0">
              <a:defRPr sz="1700">
                <a:solidFill>
                  <a:schemeClr val="tx1"/>
                </a:solidFill>
                <a:latin typeface="Calibri" panose="020F0502020204030204" pitchFamily="34" charset="0"/>
                <a:cs typeface="Arial" panose="020B0604020202020204" pitchFamily="34" charset="0"/>
              </a:defRPr>
            </a:lvl1pPr>
            <a:lvl2pPr marL="742950" indent="-285750" eaLnBrk="0" hangingPunct="0">
              <a:defRPr sz="1700">
                <a:solidFill>
                  <a:schemeClr val="tx1"/>
                </a:solidFill>
                <a:latin typeface="Calibri" panose="020F0502020204030204" pitchFamily="34" charset="0"/>
                <a:cs typeface="Arial" panose="020B0604020202020204" pitchFamily="34" charset="0"/>
              </a:defRPr>
            </a:lvl2pPr>
            <a:lvl3pPr marL="1143000" indent="-228600" eaLnBrk="0" hangingPunct="0">
              <a:defRPr sz="1700">
                <a:solidFill>
                  <a:schemeClr val="tx1"/>
                </a:solidFill>
                <a:latin typeface="Calibri" panose="020F0502020204030204" pitchFamily="34" charset="0"/>
                <a:cs typeface="Arial" panose="020B0604020202020204" pitchFamily="34" charset="0"/>
              </a:defRPr>
            </a:lvl3pPr>
            <a:lvl4pPr marL="1600200" indent="-228600" eaLnBrk="0" hangingPunct="0">
              <a:defRPr sz="1700">
                <a:solidFill>
                  <a:schemeClr val="tx1"/>
                </a:solidFill>
                <a:latin typeface="Calibri" panose="020F0502020204030204" pitchFamily="34" charset="0"/>
                <a:cs typeface="Arial" panose="020B0604020202020204" pitchFamily="34" charset="0"/>
              </a:defRPr>
            </a:lvl4pPr>
            <a:lvl5pPr marL="2057400" indent="-228600" eaLnBrk="0" hangingPunct="0">
              <a:defRPr sz="17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sz="17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sz="17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sz="17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sz="1700">
                <a:solidFill>
                  <a:schemeClr val="tx1"/>
                </a:solidFill>
                <a:latin typeface="Calibri" panose="020F0502020204030204" pitchFamily="34" charset="0"/>
                <a:cs typeface="Arial" panose="020B0604020202020204" pitchFamily="34" charset="0"/>
              </a:defRPr>
            </a:lvl9pPr>
          </a:lstStyle>
          <a:p>
            <a:pPr algn="ctr" defTabSz="914400" eaLnBrk="1" hangingPunct="1">
              <a:defRPr/>
            </a:pPr>
            <a:r>
              <a:rPr lang="en-CA" altLang="en-US" sz="4000" b="1">
                <a:latin typeface="Open Sans" pitchFamily="34" charset="0"/>
                <a:ea typeface="MS PGothic" panose="020B0600070205080204" pitchFamily="34" charset="-128"/>
              </a:rPr>
              <a:t>Real</a:t>
            </a:r>
          </a:p>
          <a:p>
            <a:pPr algn="ctr" defTabSz="914400" eaLnBrk="1" hangingPunct="1">
              <a:defRPr/>
            </a:pPr>
            <a:r>
              <a:rPr lang="en-CA" altLang="en-US" sz="4000" b="1">
                <a:latin typeface="Open Sans" pitchFamily="34" charset="0"/>
                <a:ea typeface="MS PGothic" panose="020B0600070205080204" pitchFamily="34" charset="-128"/>
              </a:rPr>
              <a:t> Life</a:t>
            </a:r>
          </a:p>
        </p:txBody>
      </p:sp>
      <p:sp>
        <p:nvSpPr>
          <p:cNvPr id="8" name="TextBox 7">
            <a:extLst>
              <a:ext uri="{FF2B5EF4-FFF2-40B4-BE49-F238E27FC236}"/>
            </a:extLst>
          </p:cNvPr>
          <p:cNvSpPr txBox="1"/>
          <p:nvPr/>
        </p:nvSpPr>
        <p:spPr>
          <a:xfrm>
            <a:off x="5638800" y="2667000"/>
            <a:ext cx="3189358" cy="1754326"/>
          </a:xfrm>
          <a:prstGeom prst="rect">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lvl1pPr eaLnBrk="0" hangingPunct="0">
              <a:defRPr sz="1700">
                <a:solidFill>
                  <a:schemeClr val="tx1"/>
                </a:solidFill>
                <a:latin typeface="Calibri" panose="020F0502020204030204" pitchFamily="34" charset="0"/>
                <a:cs typeface="Arial" panose="020B0604020202020204" pitchFamily="34" charset="0"/>
              </a:defRPr>
            </a:lvl1pPr>
            <a:lvl2pPr marL="742950" indent="-285750" eaLnBrk="0" hangingPunct="0">
              <a:defRPr sz="1700">
                <a:solidFill>
                  <a:schemeClr val="tx1"/>
                </a:solidFill>
                <a:latin typeface="Calibri" panose="020F0502020204030204" pitchFamily="34" charset="0"/>
                <a:cs typeface="Arial" panose="020B0604020202020204" pitchFamily="34" charset="0"/>
              </a:defRPr>
            </a:lvl2pPr>
            <a:lvl3pPr marL="1143000" indent="-228600" eaLnBrk="0" hangingPunct="0">
              <a:defRPr sz="1700">
                <a:solidFill>
                  <a:schemeClr val="tx1"/>
                </a:solidFill>
                <a:latin typeface="Calibri" panose="020F0502020204030204" pitchFamily="34" charset="0"/>
                <a:cs typeface="Arial" panose="020B0604020202020204" pitchFamily="34" charset="0"/>
              </a:defRPr>
            </a:lvl3pPr>
            <a:lvl4pPr marL="1600200" indent="-228600" eaLnBrk="0" hangingPunct="0">
              <a:defRPr sz="1700">
                <a:solidFill>
                  <a:schemeClr val="tx1"/>
                </a:solidFill>
                <a:latin typeface="Calibri" panose="020F0502020204030204" pitchFamily="34" charset="0"/>
                <a:cs typeface="Arial" panose="020B0604020202020204" pitchFamily="34" charset="0"/>
              </a:defRPr>
            </a:lvl4pPr>
            <a:lvl5pPr marL="2057400" indent="-228600" eaLnBrk="0" hangingPunct="0">
              <a:defRPr sz="17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sz="17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sz="17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sz="17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sz="1700">
                <a:solidFill>
                  <a:schemeClr val="tx1"/>
                </a:solidFill>
                <a:latin typeface="Calibri" panose="020F0502020204030204" pitchFamily="34" charset="0"/>
                <a:cs typeface="Arial" panose="020B0604020202020204" pitchFamily="34" charset="0"/>
              </a:defRPr>
            </a:lvl9pPr>
          </a:lstStyle>
          <a:p>
            <a:pPr algn="ctr" defTabSz="914400" eaLnBrk="1" hangingPunct="1">
              <a:defRPr/>
            </a:pPr>
            <a:r>
              <a:rPr lang="en-CA" altLang="en-US" sz="3600" b="1">
                <a:latin typeface="Open Sans" pitchFamily="34" charset="0"/>
                <a:ea typeface="MS PGothic" panose="020B0600070205080204" pitchFamily="34" charset="-128"/>
              </a:rPr>
              <a:t>Ideal</a:t>
            </a:r>
          </a:p>
          <a:p>
            <a:pPr algn="ctr" defTabSz="914400" eaLnBrk="1" hangingPunct="1">
              <a:defRPr/>
            </a:pPr>
            <a:r>
              <a:rPr lang="en-CA" altLang="en-US" sz="3600" b="1">
                <a:latin typeface="Open Sans" pitchFamily="34" charset="0"/>
                <a:ea typeface="MS PGothic" panose="020B0600070205080204" pitchFamily="34" charset="-128"/>
              </a:rPr>
              <a:t>Practice</a:t>
            </a:r>
          </a:p>
        </p:txBody>
      </p:sp>
      <p:sp>
        <p:nvSpPr>
          <p:cNvPr id="9" name="Left-Right Arrow 8">
            <a:extLst>
              <a:ext uri="{FF2B5EF4-FFF2-40B4-BE49-F238E27FC236}"/>
            </a:extLst>
          </p:cNvPr>
          <p:cNvSpPr/>
          <p:nvPr/>
        </p:nvSpPr>
        <p:spPr>
          <a:xfrm>
            <a:off x="3657600" y="3019697"/>
            <a:ext cx="1905000" cy="1295400"/>
          </a:xfrm>
          <a:prstGeom prst="leftRightArrow">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en-CA" sz="1800"/>
          </a:p>
        </p:txBody>
      </p:sp>
      <p:sp>
        <p:nvSpPr>
          <p:cNvPr id="29711" name="Text Box 16"/>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ea typeface="Open Sans"/>
                <a:cs typeface="Open Sans"/>
              </a:rPr>
              <a:t>2018 Diabetes Canada CPG – Chapter 5.  Organization of Diabetes Care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3" presetClass="path" presetSubtype="0" accel="50000" decel="50000" fill="hold" nodeType="clickEffect">
                                  <p:stCondLst>
                                    <p:cond delay="0"/>
                                  </p:stCondLst>
                                  <p:iterate type="lt">
                                    <p:tmPct val="0"/>
                                  </p:iterate>
                                  <p:childTnLst>
                                    <p:animMotion origin="layout" path="M 0 0  L 0.25 0  E" pathEditMode="relative" ptsTypes="">
                                      <p:cBhvr>
                                        <p:cTn id="6" dur="2000" fill="hold"/>
                                        <p:tgtEl>
                                          <p:spTgt spid="7"/>
                                        </p:tgtEl>
                                        <p:attrNameLst>
                                          <p:attrName>ppt_x</p:attrName>
                                          <p:attrName>ppt_y</p:attrName>
                                        </p:attrNameLst>
                                      </p:cBhvr>
                                    </p:animMotion>
                                  </p:childTnLst>
                                </p:cTn>
                              </p:par>
                              <p:par>
                                <p:cTn id="7" presetID="35" presetClass="path" presetSubtype="0" accel="50000" decel="50000" fill="hold" nodeType="withEffect">
                                  <p:stCondLst>
                                    <p:cond delay="0"/>
                                  </p:stCondLst>
                                  <p:iterate type="lt">
                                    <p:tmPct val="0"/>
                                  </p:iterate>
                                  <p:childTnLst>
                                    <p:animMotion origin="layout" path="M 0 0  L -0.25 0  E" pathEditMode="relative" ptsTypes="">
                                      <p:cBhvr>
                                        <p:cTn id="8" dur="2000" fill="hold"/>
                                        <p:tgtEl>
                                          <p:spTgt spid="8"/>
                                        </p:tgtEl>
                                        <p:attrNameLst>
                                          <p:attrName>ppt_x</p:attrName>
                                          <p:attrName>ppt_y</p:attrName>
                                        </p:attrNameLst>
                                      </p:cBhvr>
                                    </p:animMotion>
                                  </p:childTnLst>
                                </p:cTn>
                              </p:par>
                              <p:par>
                                <p:cTn id="9" presetID="23" presetClass="exit" presetSubtype="32" fill="hold" nodeType="withEffect">
                                  <p:stCondLst>
                                    <p:cond delay="0"/>
                                  </p:stCondLst>
                                  <p:childTnLst>
                                    <p:anim calcmode="lin" valueType="num">
                                      <p:cBhvr>
                                        <p:cTn id="10" dur="1000"/>
                                        <p:tgtEl>
                                          <p:spTgt spid="9"/>
                                        </p:tgtEl>
                                        <p:attrNameLst>
                                          <p:attrName>ppt_w</p:attrName>
                                        </p:attrNameLst>
                                      </p:cBhvr>
                                      <p:tavLst>
                                        <p:tav tm="0">
                                          <p:val>
                                            <p:strVal val="ppt_w"/>
                                          </p:val>
                                        </p:tav>
                                        <p:tav tm="100000">
                                          <p:val>
                                            <p:fltVal val="0"/>
                                          </p:val>
                                        </p:tav>
                                      </p:tavLst>
                                    </p:anim>
                                    <p:anim calcmode="lin" valueType="num">
                                      <p:cBhvr>
                                        <p:cTn id="11" dur="1000"/>
                                        <p:tgtEl>
                                          <p:spTgt spid="9"/>
                                        </p:tgtEl>
                                        <p:attrNameLst>
                                          <p:attrName>ppt_h</p:attrName>
                                        </p:attrNameLst>
                                      </p:cBhvr>
                                      <p:tavLst>
                                        <p:tav tm="0">
                                          <p:val>
                                            <p:strVal val="ppt_h"/>
                                          </p:val>
                                        </p:tav>
                                        <p:tav tm="100000">
                                          <p:val>
                                            <p:fltVal val="0"/>
                                          </p:val>
                                        </p:tav>
                                      </p:tavLst>
                                    </p:anim>
                                    <p:set>
                                      <p:cBhvr>
                                        <p:cTn id="12" dur="1" fill="hold">
                                          <p:stCondLst>
                                            <p:cond delay="999"/>
                                          </p:stCondLst>
                                        </p:cTn>
                                        <p:tgtEl>
                                          <p:spTgt spid="9"/>
                                        </p:tgtEl>
                                        <p:attrNameLst>
                                          <p:attrName>style.visibility</p:attrName>
                                        </p:attrNameLst>
                                      </p:cBhvr>
                                      <p:to>
                                        <p:strVal val="hidden"/>
                                      </p:to>
                                    </p:set>
                                  </p:childTnLst>
                                </p:cTn>
                              </p:par>
                            </p:childTnLst>
                          </p:cTn>
                        </p:par>
                        <p:par>
                          <p:cTn id="13" fill="hold" nodeType="afterGroup">
                            <p:stCondLst>
                              <p:cond delay="2000"/>
                            </p:stCondLst>
                            <p:childTnLst>
                              <p:par>
                                <p:cTn id="14" presetID="22" presetClass="exit" presetSubtype="1" fill="hold" nodeType="afterEffect">
                                  <p:stCondLst>
                                    <p:cond delay="0"/>
                                  </p:stCondLst>
                                  <p:iterate type="lt">
                                    <p:tmPct val="0"/>
                                  </p:iterate>
                                  <p:childTnLst>
                                    <p:animEffect transition="out" filter="wipe(up)">
                                      <p:cBhvr>
                                        <p:cTn id="15" dur="500"/>
                                        <p:tgtEl>
                                          <p:spTgt spid="7"/>
                                        </p:tgtEl>
                                      </p:cBhvr>
                                    </p:animEffect>
                                    <p:set>
                                      <p:cBhvr>
                                        <p:cTn id="16" dur="1" fill="hold">
                                          <p:stCondLst>
                                            <p:cond delay="499"/>
                                          </p:stCondLst>
                                        </p:cTn>
                                        <p:tgtEl>
                                          <p:spTgt spid="7"/>
                                        </p:tgtEl>
                                        <p:attrNameLst>
                                          <p:attrName>style.visibility</p:attrName>
                                        </p:attrNameLst>
                                      </p:cBhvr>
                                      <p:to>
                                        <p:strVal val="hidden"/>
                                      </p:to>
                                    </p:set>
                                  </p:childTnLst>
                                </p:cTn>
                              </p:par>
                              <p:par>
                                <p:cTn id="17" presetID="22" presetClass="exit" presetSubtype="1" fill="hold" nodeType="withEffect">
                                  <p:stCondLst>
                                    <p:cond delay="0"/>
                                  </p:stCondLst>
                                  <p:iterate type="lt">
                                    <p:tmPct val="0"/>
                                  </p:iterate>
                                  <p:childTnLst>
                                    <p:animEffect transition="out" filter="wipe(up)">
                                      <p:cBhvr>
                                        <p:cTn id="18" dur="500"/>
                                        <p:tgtEl>
                                          <p:spTgt spid="8"/>
                                        </p:tgtEl>
                                      </p:cBhvr>
                                    </p:animEffect>
                                    <p:set>
                                      <p:cBhvr>
                                        <p:cTn id="19" dur="1" fill="hold">
                                          <p:stCondLst>
                                            <p:cond delay="499"/>
                                          </p:stCondLst>
                                        </p:cTn>
                                        <p:tgtEl>
                                          <p:spTgt spid="8"/>
                                        </p:tgtEl>
                                        <p:attrNameLst>
                                          <p:attrName>style.visibility</p:attrName>
                                        </p:attrNameLst>
                                      </p:cBhvr>
                                      <p:to>
                                        <p:strVal val="hidden"/>
                                      </p:to>
                                    </p:set>
                                  </p:childTnLst>
                                </p:cTn>
                              </p:par>
                            </p:childTnLst>
                          </p:cTn>
                        </p:par>
                        <p:par>
                          <p:cTn id="20" fill="hold" nodeType="afterGroup">
                            <p:stCondLst>
                              <p:cond delay="2500"/>
                            </p:stCondLst>
                            <p:childTnLst>
                              <p:par>
                                <p:cTn id="21" presetID="22" presetClass="entr" presetSubtype="1"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up)">
                                      <p:cBhvr>
                                        <p:cTn id="23" dur="500"/>
                                        <p:tgtEl>
                                          <p:spTgt spid="4"/>
                                        </p:tgtEl>
                                      </p:cBhvr>
                                    </p:animEffect>
                                  </p:childTnLst>
                                </p:cTn>
                              </p:par>
                            </p:childTnLst>
                          </p:cTn>
                        </p:par>
                        <p:par>
                          <p:cTn id="24" fill="hold" nodeType="afterGroup">
                            <p:stCondLst>
                              <p:cond delay="3000"/>
                            </p:stCondLst>
                            <p:childTnLst>
                              <p:par>
                                <p:cTn id="25" presetID="9" presetClass="entr" presetSubtype="0" fill="hold" nodeType="after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dissolve">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idx="4294967295"/>
          </p:nvPr>
        </p:nvSpPr>
        <p:spPr/>
        <p:txBody>
          <a:bodyPr lIns="91440" tIns="45720" rIns="91440" bIns="45720"/>
          <a:lstStyle/>
          <a:p>
            <a:pPr eaLnBrk="1" hangingPunct="1"/>
            <a:r>
              <a:rPr lang="en-CA" altLang="en-US" smtClean="0">
                <a:latin typeface="Open Sans"/>
                <a:ea typeface="Open Sans"/>
                <a:cs typeface="Open Sans"/>
              </a:rPr>
              <a:t>Chronic Care for a Chronic Disease</a:t>
            </a:r>
          </a:p>
        </p:txBody>
      </p:sp>
      <p:sp>
        <p:nvSpPr>
          <p:cNvPr id="3" name="Content Placeholder 2"/>
          <p:cNvSpPr>
            <a:spLocks noGrp="1"/>
          </p:cNvSpPr>
          <p:nvPr>
            <p:ph idx="4294967295"/>
          </p:nvPr>
        </p:nvSpPr>
        <p:spPr>
          <a:xfrm>
            <a:off x="685800" y="1731963"/>
            <a:ext cx="7772400" cy="4114800"/>
          </a:xfrm>
        </p:spPr>
        <p:txBody>
          <a:bodyPr lIns="91440" tIns="45720" rIns="91440" bIns="45720"/>
          <a:lstStyle/>
          <a:p>
            <a:pPr marL="0" indent="0" algn="ctr" defTabSz="914400" eaLnBrk="1" hangingPunct="1">
              <a:buFont typeface="Arial" charset="0"/>
              <a:buNone/>
            </a:pPr>
            <a:r>
              <a:rPr lang="en-US" altLang="en-US" sz="3500" b="0" smtClean="0">
                <a:latin typeface="Open Sans"/>
                <a:ea typeface="Open Sans"/>
                <a:cs typeface="Open Sans"/>
              </a:rPr>
              <a:t>Acute and reactive </a:t>
            </a:r>
          </a:p>
          <a:p>
            <a:pPr marL="0" indent="0" algn="ctr" defTabSz="914400" eaLnBrk="1" hangingPunct="1">
              <a:buFont typeface="Arial" charset="0"/>
              <a:buNone/>
            </a:pPr>
            <a:endParaRPr lang="en-US" altLang="en-US" b="0" smtClean="0">
              <a:latin typeface="Open Sans"/>
              <a:ea typeface="Open Sans"/>
              <a:cs typeface="Open Sans"/>
            </a:endParaRPr>
          </a:p>
          <a:p>
            <a:pPr marL="0" indent="0" algn="ctr" defTabSz="914400" eaLnBrk="1" hangingPunct="1">
              <a:buFont typeface="Arial" charset="0"/>
              <a:buNone/>
            </a:pPr>
            <a:endParaRPr lang="en-US" altLang="en-US" b="0" smtClean="0">
              <a:latin typeface="Open Sans"/>
              <a:ea typeface="Open Sans"/>
              <a:cs typeface="Open Sans"/>
            </a:endParaRPr>
          </a:p>
          <a:p>
            <a:pPr marL="0" indent="0" algn="ctr" defTabSz="914400" eaLnBrk="1" hangingPunct="1">
              <a:buFont typeface="Arial" charset="0"/>
              <a:buNone/>
            </a:pPr>
            <a:endParaRPr lang="en-US" altLang="en-US" b="0" smtClean="0">
              <a:latin typeface="Open Sans"/>
              <a:ea typeface="Open Sans"/>
              <a:cs typeface="Open Sans"/>
            </a:endParaRPr>
          </a:p>
          <a:p>
            <a:pPr marL="0" indent="0" algn="ctr" defTabSz="914400" eaLnBrk="1" hangingPunct="1">
              <a:buFont typeface="Arial" charset="0"/>
              <a:buNone/>
            </a:pPr>
            <a:endParaRPr lang="en-US" altLang="en-US" b="0" smtClean="0">
              <a:latin typeface="Open Sans"/>
              <a:ea typeface="Open Sans"/>
              <a:cs typeface="Open Sans"/>
            </a:endParaRPr>
          </a:p>
          <a:p>
            <a:pPr marL="0" indent="0" algn="ctr" defTabSz="914400" eaLnBrk="1" hangingPunct="1">
              <a:buFont typeface="Arial" charset="0"/>
              <a:buNone/>
            </a:pPr>
            <a:r>
              <a:rPr lang="en-US" altLang="en-US" sz="3500" b="0" smtClean="0">
                <a:latin typeface="Open Sans"/>
                <a:ea typeface="Open Sans"/>
                <a:cs typeface="Open Sans"/>
              </a:rPr>
              <a:t>Proactive, planned, and population-based</a:t>
            </a:r>
          </a:p>
        </p:txBody>
      </p:sp>
      <p:sp>
        <p:nvSpPr>
          <p:cNvPr id="4" name="Down Arrow 3">
            <a:extLst>
              <a:ext uri="{FF2B5EF4-FFF2-40B4-BE49-F238E27FC236}"/>
            </a:extLst>
          </p:cNvPr>
          <p:cNvSpPr/>
          <p:nvPr/>
        </p:nvSpPr>
        <p:spPr>
          <a:xfrm>
            <a:off x="3695700" y="2514600"/>
            <a:ext cx="1752600" cy="1524000"/>
          </a:xfrm>
          <a:prstGeom prst="downArrow">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en-CA" sz="1800"/>
          </a:p>
        </p:txBody>
      </p:sp>
      <p:sp>
        <p:nvSpPr>
          <p:cNvPr id="5" name="TextBox 4"/>
          <p:cNvSpPr txBox="1">
            <a:spLocks noChangeArrowheads="1"/>
          </p:cNvSpPr>
          <p:nvPr/>
        </p:nvSpPr>
        <p:spPr bwMode="auto">
          <a:xfrm>
            <a:off x="1905000" y="5410200"/>
            <a:ext cx="5334000" cy="579438"/>
          </a:xfrm>
          <a:prstGeom prst="rect">
            <a:avLst/>
          </a:prstGeom>
          <a:noFill/>
          <a:ln w="9525">
            <a:noFill/>
            <a:miter lim="800000"/>
            <a:headEnd/>
            <a:tailEnd/>
          </a:ln>
        </p:spPr>
        <p:txBody>
          <a:bodyPr>
            <a:spAutoFit/>
          </a:bodyPr>
          <a:lstStyle/>
          <a:p>
            <a:pPr algn="ctr" defTabSz="914400"/>
            <a:r>
              <a:rPr lang="en-CA" altLang="en-US" sz="3200" b="1">
                <a:solidFill>
                  <a:schemeClr val="accent1"/>
                </a:solidFill>
                <a:latin typeface="Arial" charset="0"/>
                <a:ea typeface="ＭＳ Ｐゴシック" pitchFamily="34" charset="-128"/>
              </a:rPr>
              <a:t>The Chronic Care Model</a:t>
            </a:r>
          </a:p>
        </p:txBody>
      </p:sp>
      <p:sp>
        <p:nvSpPr>
          <p:cNvPr id="31751" name="Text Box 8"/>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ea typeface="Open Sans"/>
                <a:cs typeface="Open Sans"/>
              </a:rPr>
              <a:t>2018 Diabetes Canada CPG – Chapter 5.  Organization of Diabetes Care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animEffect transition="in" filter="dissolve">
                                      <p:cBhvr>
                                        <p:cTn id="11" dur="500"/>
                                        <p:tgtEl>
                                          <p:spTgt spid="3">
                                            <p:txEl>
                                              <p:pRg st="5" end="5"/>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iterate type="lt">
                                    <p:tmPct val="0"/>
                                  </p:iterate>
                                  <p:childTnLst>
                                    <p:set>
                                      <p:cBhvr>
                                        <p:cTn id="15" dur="1" fill="hold">
                                          <p:stCondLst>
                                            <p:cond delay="0"/>
                                          </p:stCondLst>
                                        </p:cTn>
                                        <p:tgtEl>
                                          <p:spTgt spid="5">
                                            <p:txEl>
                                              <p:pRg st="0" end="0"/>
                                            </p:txEl>
                                          </p:spTgt>
                                        </p:tgtEl>
                                        <p:attrNameLst>
                                          <p:attrName>style.visibility</p:attrName>
                                        </p:attrNameLst>
                                      </p:cBhvr>
                                      <p:to>
                                        <p:strVal val="visible"/>
                                      </p:to>
                                    </p:set>
                                    <p:animEffect transition="in" filter="dissolve">
                                      <p:cBhvr>
                                        <p:cTn id="16" dur="500"/>
                                        <p:tgtEl>
                                          <p:spTgt spid="5">
                                            <p:txEl>
                                              <p:pRg st="0" end="0"/>
                                            </p:txEl>
                                          </p:spTgt>
                                        </p:tgtEl>
                                      </p:cBhvr>
                                    </p:animEffect>
                                  </p:childTnLst>
                                </p:cTn>
                              </p:par>
                            </p:childTnLst>
                          </p:cTn>
                        </p:par>
                        <p:par>
                          <p:cTn id="17" fill="hold" nodeType="afterGroup">
                            <p:stCondLst>
                              <p:cond delay="500"/>
                            </p:stCondLst>
                            <p:childTnLst>
                              <p:par>
                                <p:cTn id="18" presetID="18" presetClass="emph" presetSubtype="0" fill="hold" nodeType="afterEffect">
                                  <p:stCondLst>
                                    <p:cond delay="0"/>
                                  </p:stCondLst>
                                  <p:iterate type="lt">
                                    <p:tmPct val="4000"/>
                                  </p:iterate>
                                  <p:childTnLst>
                                    <p:set>
                                      <p:cBhvr override="childStyle">
                                        <p:cTn id="19" dur="500" fill="hold"/>
                                        <p:tgtEl>
                                          <p:spTgt spid="5">
                                            <p:txEl>
                                              <p:pRg st="0" end="0"/>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Picture 6" descr="ZXxFgWaZ-AM16FN3ajWpzQjpX6gapqzk3NIR4a6Q47Wl01BlHUXvdDRsha_Vw7gm2UKfzv_eDa26vr3p9ka8AcFTb-MtciXufHrMGOfLeMFxBgx1CPZPnAbjwrjc5b2XWH4Z7y3j"/>
          <p:cNvPicPr>
            <a:picLocks noChangeAspect="1" noChangeArrowheads="1"/>
          </p:cNvPicPr>
          <p:nvPr/>
        </p:nvPicPr>
        <p:blipFill>
          <a:blip r:embed="rId2"/>
          <a:srcRect/>
          <a:stretch>
            <a:fillRect/>
          </a:stretch>
        </p:blipFill>
        <p:spPr bwMode="auto">
          <a:xfrm>
            <a:off x="790575" y="830263"/>
            <a:ext cx="7724775" cy="4381500"/>
          </a:xfrm>
          <a:prstGeom prst="rect">
            <a:avLst/>
          </a:prstGeom>
          <a:noFill/>
          <a:ln w="9525">
            <a:noFill/>
            <a:miter lim="800000"/>
            <a:headEnd/>
            <a:tailEnd/>
          </a:ln>
        </p:spPr>
      </p:pic>
      <p:sp>
        <p:nvSpPr>
          <p:cNvPr id="33794" name="Text Box 7"/>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ea typeface="Open Sans"/>
                <a:cs typeface="Open Sans"/>
              </a:rPr>
              <a:t>2018 Diabetes Canada CPG – Chapter 5.  Organization of Diabetes Care</a:t>
            </a:r>
          </a:p>
        </p:txBody>
      </p:sp>
      <p:sp>
        <p:nvSpPr>
          <p:cNvPr id="33795" name="Rectangle 5"/>
          <p:cNvSpPr>
            <a:spLocks noChangeArrowheads="1"/>
          </p:cNvSpPr>
          <p:nvPr/>
        </p:nvSpPr>
        <p:spPr bwMode="auto">
          <a:xfrm>
            <a:off x="242888" y="6376988"/>
            <a:ext cx="8001000" cy="274637"/>
          </a:xfrm>
          <a:prstGeom prst="rect">
            <a:avLst/>
          </a:prstGeom>
          <a:noFill/>
          <a:ln w="9525">
            <a:noFill/>
            <a:miter lim="800000"/>
            <a:headEnd/>
            <a:tailEnd/>
          </a:ln>
        </p:spPr>
        <p:txBody>
          <a:bodyPr>
            <a:spAutoFit/>
          </a:bodyPr>
          <a:lstStyle/>
          <a:p>
            <a:pPr defTabSz="914400"/>
            <a:r>
              <a:rPr lang="en-US" altLang="en-US" sz="1200">
                <a:latin typeface="Arial" charset="0"/>
                <a:ea typeface="ＭＳ Ｐゴシック" pitchFamily="34" charset="-128"/>
              </a:rPr>
              <a:t>Barr VJ, </a:t>
            </a:r>
            <a:r>
              <a:rPr lang="en-US" altLang="en-US" sz="1200" i="1">
                <a:latin typeface="Arial" charset="0"/>
                <a:ea typeface="ＭＳ Ｐゴシック" pitchFamily="34" charset="-128"/>
              </a:rPr>
              <a:t>et al</a:t>
            </a:r>
            <a:r>
              <a:rPr lang="en-US" altLang="en-US" sz="1200">
                <a:latin typeface="Arial" charset="0"/>
                <a:ea typeface="ＭＳ Ｐゴシック" pitchFamily="34" charset="-128"/>
              </a:rPr>
              <a:t>. Hospital Quarterly. 2003;7:73-80.</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idx="4294967295"/>
          </p:nvPr>
        </p:nvSpPr>
        <p:spPr>
          <a:xfrm>
            <a:off x="628650" y="776288"/>
            <a:ext cx="7886700" cy="1325562"/>
          </a:xfrm>
        </p:spPr>
        <p:txBody>
          <a:bodyPr lIns="91440" tIns="45720" rIns="91440" bIns="45720"/>
          <a:lstStyle/>
          <a:p>
            <a:pPr eaLnBrk="1" hangingPunct="1"/>
            <a:r>
              <a:rPr lang="en-CA" altLang="en-US" sz="4000" smtClean="0">
                <a:latin typeface="Open Sans"/>
                <a:ea typeface="Open Sans"/>
                <a:cs typeface="Open Sans"/>
              </a:rPr>
              <a:t>The Chronic Care Model (CCM) Saves Lives</a:t>
            </a:r>
          </a:p>
        </p:txBody>
      </p:sp>
      <p:sp>
        <p:nvSpPr>
          <p:cNvPr id="34818" name="Content Placeholder 2"/>
          <p:cNvSpPr>
            <a:spLocks noGrp="1"/>
          </p:cNvSpPr>
          <p:nvPr>
            <p:ph idx="4294967295"/>
          </p:nvPr>
        </p:nvSpPr>
        <p:spPr>
          <a:xfrm>
            <a:off x="628650" y="2281238"/>
            <a:ext cx="7886700" cy="4329112"/>
          </a:xfrm>
        </p:spPr>
        <p:txBody>
          <a:bodyPr lIns="91440" tIns="45720" rIns="91440" bIns="45720"/>
          <a:lstStyle/>
          <a:p>
            <a:pPr marL="0" indent="0" defTabSz="914400" eaLnBrk="1" hangingPunct="1">
              <a:lnSpc>
                <a:spcPct val="100000"/>
              </a:lnSpc>
              <a:buFont typeface="Arial" charset="0"/>
              <a:buNone/>
            </a:pPr>
            <a:r>
              <a:rPr lang="en-US" altLang="en-US" b="0" smtClean="0">
                <a:latin typeface="Open Sans"/>
                <a:ea typeface="Open Sans"/>
                <a:cs typeface="Open Sans"/>
              </a:rPr>
              <a:t>The CCM improves:</a:t>
            </a:r>
          </a:p>
          <a:p>
            <a:pPr marL="971550" lvl="1" indent="-514350" defTabSz="914400" eaLnBrk="1" hangingPunct="1">
              <a:lnSpc>
                <a:spcPct val="100000"/>
              </a:lnSpc>
              <a:buFont typeface="Verdana" pitchFamily="34" charset="0"/>
              <a:buAutoNum type="arabicPeriod"/>
            </a:pPr>
            <a:r>
              <a:rPr lang="en-US" altLang="en-US" sz="2600" smtClean="0">
                <a:latin typeface="Open Sans"/>
                <a:ea typeface="Open Sans"/>
                <a:cs typeface="Open Sans"/>
              </a:rPr>
              <a:t>A1C </a:t>
            </a:r>
          </a:p>
          <a:p>
            <a:pPr marL="971550" lvl="1" indent="-514350" defTabSz="914400" eaLnBrk="1" hangingPunct="1">
              <a:lnSpc>
                <a:spcPct val="100000"/>
              </a:lnSpc>
              <a:buFont typeface="Verdana" pitchFamily="34" charset="0"/>
              <a:buAutoNum type="arabicPeriod"/>
            </a:pPr>
            <a:r>
              <a:rPr lang="en-US" altLang="en-US" sz="2600" smtClean="0">
                <a:latin typeface="Open Sans"/>
                <a:ea typeface="Open Sans"/>
                <a:cs typeface="Open Sans"/>
              </a:rPr>
              <a:t>LDL-C</a:t>
            </a:r>
          </a:p>
          <a:p>
            <a:pPr marL="971550" lvl="1" indent="-514350" defTabSz="914400" eaLnBrk="1" hangingPunct="1">
              <a:lnSpc>
                <a:spcPct val="100000"/>
              </a:lnSpc>
              <a:buFont typeface="Verdana" pitchFamily="34" charset="0"/>
              <a:buAutoNum type="arabicPeriod"/>
            </a:pPr>
            <a:r>
              <a:rPr lang="en-US" altLang="en-US" sz="2600" smtClean="0">
                <a:latin typeface="Open Sans"/>
                <a:ea typeface="Open Sans"/>
                <a:cs typeface="Open Sans"/>
              </a:rPr>
              <a:t>Use of statins</a:t>
            </a:r>
          </a:p>
          <a:p>
            <a:pPr marL="971550" lvl="1" indent="-514350" defTabSz="914400" eaLnBrk="1" hangingPunct="1">
              <a:lnSpc>
                <a:spcPct val="100000"/>
              </a:lnSpc>
              <a:buFont typeface="Verdana" pitchFamily="34" charset="0"/>
              <a:buAutoNum type="arabicPeriod"/>
            </a:pPr>
            <a:r>
              <a:rPr lang="en-US" altLang="en-US" sz="2600" smtClean="0">
                <a:latin typeface="Open Sans"/>
                <a:ea typeface="Open Sans"/>
                <a:cs typeface="Open Sans"/>
              </a:rPr>
              <a:t>Drug and hospital expenditures </a:t>
            </a:r>
          </a:p>
          <a:p>
            <a:pPr marL="971550" lvl="1" indent="-514350" defTabSz="914400" eaLnBrk="1" hangingPunct="1">
              <a:lnSpc>
                <a:spcPct val="100000"/>
              </a:lnSpc>
              <a:buFont typeface="Verdana" pitchFamily="34" charset="0"/>
              <a:buAutoNum type="arabicPeriod"/>
            </a:pPr>
            <a:r>
              <a:rPr lang="en-US" altLang="en-US" sz="2600" smtClean="0">
                <a:latin typeface="Open Sans"/>
                <a:ea typeface="Open Sans"/>
                <a:cs typeface="Open Sans"/>
              </a:rPr>
              <a:t>Overall mortality </a:t>
            </a:r>
          </a:p>
          <a:p>
            <a:pPr marL="971550" lvl="1" indent="-514350" defTabSz="914400" eaLnBrk="1" hangingPunct="1">
              <a:lnSpc>
                <a:spcPct val="100000"/>
              </a:lnSpc>
              <a:buFont typeface="Verdana" pitchFamily="34" charset="0"/>
              <a:buAutoNum type="arabicPeriod"/>
            </a:pPr>
            <a:endParaRPr lang="en-CA" altLang="en-US" smtClean="0">
              <a:latin typeface="Open Sans Light"/>
              <a:ea typeface="Open Sans Light"/>
              <a:cs typeface="Open Sans Light"/>
            </a:endParaRPr>
          </a:p>
        </p:txBody>
      </p:sp>
      <p:sp>
        <p:nvSpPr>
          <p:cNvPr id="34819"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ea typeface="Open Sans"/>
                <a:cs typeface="Open Sans"/>
              </a:rPr>
              <a:t>2018 Diabetes Canada CPG – Chapter 5.  Organization of Diabetes Care</a:t>
            </a:r>
          </a:p>
        </p:txBody>
      </p:sp>
      <p:sp>
        <p:nvSpPr>
          <p:cNvPr id="34821" name="Text Box 5"/>
          <p:cNvSpPr txBox="1">
            <a:spLocks noChangeArrowheads="1"/>
          </p:cNvSpPr>
          <p:nvPr/>
        </p:nvSpPr>
        <p:spPr bwMode="auto">
          <a:xfrm>
            <a:off x="628650" y="6367463"/>
            <a:ext cx="7048500" cy="304800"/>
          </a:xfrm>
          <a:prstGeom prst="rect">
            <a:avLst/>
          </a:prstGeom>
          <a:noFill/>
          <a:ln w="9525">
            <a:noFill/>
            <a:miter lim="800000"/>
            <a:headEnd/>
            <a:tailEnd/>
          </a:ln>
          <a:effectLst/>
        </p:spPr>
        <p:txBody>
          <a:bodyPr>
            <a:spAutoFit/>
          </a:bodyPr>
          <a:lstStyle/>
          <a:p>
            <a:pPr defTabSz="914400">
              <a:spcBef>
                <a:spcPct val="50000"/>
              </a:spcBef>
            </a:pPr>
            <a:r>
              <a:rPr lang="en-US" sz="1400"/>
              <a:t>A1C, glycated hemoglobin; LDL-C, low density lipoprotein cholesterol</a:t>
            </a:r>
            <a:endParaRPr lang="en-CA" sz="140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4335"/>
          <p:cNvSpPr>
            <a:spLocks noChangeArrowheads="1"/>
          </p:cNvSpPr>
          <p:nvPr/>
        </p:nvSpPr>
        <p:spPr bwMode="auto">
          <a:xfrm>
            <a:off x="0" y="3841750"/>
            <a:ext cx="9144000" cy="2898775"/>
          </a:xfrm>
          <a:prstGeom prst="rect">
            <a:avLst/>
          </a:prstGeom>
          <a:solidFill>
            <a:schemeClr val="bg1"/>
          </a:solidFill>
          <a:ln w="9525">
            <a:noFill/>
            <a:miter lim="800000"/>
            <a:headEnd/>
            <a:tailEnd/>
          </a:ln>
        </p:spPr>
        <p:txBody>
          <a:bodyPr/>
          <a:lstStyle/>
          <a:p>
            <a:pPr defTabSz="914400" eaLnBrk="0" hangingPunct="0"/>
            <a:endParaRPr lang="en-CA" altLang="en-US" sz="2400">
              <a:latin typeface="Arial" charset="0"/>
              <a:ea typeface="ＭＳ Ｐゴシック" pitchFamily="34" charset="-128"/>
            </a:endParaRPr>
          </a:p>
        </p:txBody>
      </p:sp>
      <p:pic>
        <p:nvPicPr>
          <p:cNvPr id="36866" name="Picture 27" descr="Picture1.png"/>
          <p:cNvPicPr>
            <a:picLocks noChangeAspect="1"/>
          </p:cNvPicPr>
          <p:nvPr/>
        </p:nvPicPr>
        <p:blipFill>
          <a:blip r:embed="rId3">
            <a:clrChange>
              <a:clrFrom>
                <a:srgbClr val="FFF200"/>
              </a:clrFrom>
              <a:clrTo>
                <a:srgbClr val="FFF200">
                  <a:alpha val="0"/>
                </a:srgbClr>
              </a:clrTo>
            </a:clrChange>
          </a:blip>
          <a:srcRect/>
          <a:stretch>
            <a:fillRect/>
          </a:stretch>
        </p:blipFill>
        <p:spPr bwMode="auto">
          <a:xfrm>
            <a:off x="3811588" y="1508125"/>
            <a:ext cx="1141412" cy="1077913"/>
          </a:xfrm>
          <a:prstGeom prst="rect">
            <a:avLst/>
          </a:prstGeom>
          <a:noFill/>
          <a:ln w="9525">
            <a:noFill/>
            <a:miter lim="800000"/>
            <a:headEnd/>
            <a:tailEnd/>
          </a:ln>
        </p:spPr>
      </p:pic>
      <p:sp>
        <p:nvSpPr>
          <p:cNvPr id="36867" name="Title 1"/>
          <p:cNvSpPr>
            <a:spLocks noGrp="1"/>
          </p:cNvSpPr>
          <p:nvPr>
            <p:ph type="title" idx="4294967295"/>
          </p:nvPr>
        </p:nvSpPr>
        <p:spPr>
          <a:xfrm>
            <a:off x="628650" y="368300"/>
            <a:ext cx="7886700" cy="1325563"/>
          </a:xfrm>
        </p:spPr>
        <p:txBody>
          <a:bodyPr lIns="91440" tIns="45720" rIns="91440" bIns="45720"/>
          <a:lstStyle/>
          <a:p>
            <a:pPr eaLnBrk="1" hangingPunct="1"/>
            <a:r>
              <a:rPr lang="en-CA" altLang="en-US" sz="3600" smtClean="0">
                <a:latin typeface="Open Sans"/>
                <a:ea typeface="Open Sans"/>
                <a:cs typeface="Open Sans"/>
              </a:rPr>
              <a:t>Elements of the Chronic Care Model</a:t>
            </a:r>
          </a:p>
        </p:txBody>
      </p:sp>
      <p:pic>
        <p:nvPicPr>
          <p:cNvPr id="36868" name="Picture 2" descr="http://www.wpclipart.com/office/people/business_people_icons/business_person_icon_man_red_tie.jpg"/>
          <p:cNvPicPr>
            <a:picLocks noChangeAspect="1" noChangeArrowheads="1"/>
          </p:cNvPicPr>
          <p:nvPr/>
        </p:nvPicPr>
        <p:blipFill>
          <a:blip r:embed="rId4"/>
          <a:srcRect/>
          <a:stretch>
            <a:fillRect/>
          </a:stretch>
        </p:blipFill>
        <p:spPr bwMode="auto">
          <a:xfrm>
            <a:off x="1074738" y="4800600"/>
            <a:ext cx="1363662" cy="1616075"/>
          </a:xfrm>
          <a:prstGeom prst="rect">
            <a:avLst/>
          </a:prstGeom>
          <a:noFill/>
          <a:ln w="9525">
            <a:noFill/>
            <a:miter lim="800000"/>
            <a:headEnd/>
            <a:tailEnd/>
          </a:ln>
        </p:spPr>
      </p:pic>
      <p:grpSp>
        <p:nvGrpSpPr>
          <p:cNvPr id="36869" name="Group 20"/>
          <p:cNvGrpSpPr>
            <a:grpSpLocks/>
          </p:cNvGrpSpPr>
          <p:nvPr/>
        </p:nvGrpSpPr>
        <p:grpSpPr bwMode="auto">
          <a:xfrm>
            <a:off x="457200" y="1974850"/>
            <a:ext cx="2819400" cy="1843088"/>
            <a:chOff x="0" y="1066800"/>
            <a:chExt cx="3200400" cy="2460399"/>
          </a:xfrm>
        </p:grpSpPr>
        <p:pic>
          <p:nvPicPr>
            <p:cNvPr id="36890" name="Picture 4" descr="team/personals by abdobelk - team/personals"/>
            <p:cNvPicPr>
              <a:picLocks noChangeAspect="1" noChangeArrowheads="1"/>
            </p:cNvPicPr>
            <p:nvPr/>
          </p:nvPicPr>
          <p:blipFill>
            <a:blip r:embed="rId5"/>
            <a:srcRect/>
            <a:stretch>
              <a:fillRect/>
            </a:stretch>
          </p:blipFill>
          <p:spPr bwMode="auto">
            <a:xfrm>
              <a:off x="647700" y="1066800"/>
              <a:ext cx="1905000" cy="1905000"/>
            </a:xfrm>
            <a:prstGeom prst="rect">
              <a:avLst/>
            </a:prstGeom>
            <a:noFill/>
            <a:ln w="9525">
              <a:noFill/>
              <a:miter lim="800000"/>
              <a:headEnd/>
              <a:tailEnd/>
            </a:ln>
          </p:spPr>
        </p:pic>
        <p:sp>
          <p:nvSpPr>
            <p:cNvPr id="36891" name="TextBox 11"/>
            <p:cNvSpPr txBox="1">
              <a:spLocks noChangeArrowheads="1"/>
            </p:cNvSpPr>
            <p:nvPr/>
          </p:nvSpPr>
          <p:spPr bwMode="auto">
            <a:xfrm>
              <a:off x="0" y="2590510"/>
              <a:ext cx="3200400" cy="936689"/>
            </a:xfrm>
            <a:prstGeom prst="rect">
              <a:avLst/>
            </a:prstGeom>
            <a:noFill/>
            <a:ln w="9525">
              <a:noFill/>
              <a:miter lim="800000"/>
              <a:headEnd/>
              <a:tailEnd/>
            </a:ln>
          </p:spPr>
          <p:txBody>
            <a:bodyPr>
              <a:spAutoFit/>
            </a:bodyPr>
            <a:lstStyle/>
            <a:p>
              <a:pPr algn="ctr" defTabSz="914400"/>
              <a:r>
                <a:rPr lang="en-CA" altLang="en-US" sz="2000">
                  <a:latin typeface="Open Sans"/>
                  <a:ea typeface="ＭＳ Ｐゴシック" pitchFamily="34" charset="-128"/>
                </a:rPr>
                <a:t>1. Delivery Systems Design: The Team</a:t>
              </a:r>
            </a:p>
          </p:txBody>
        </p:sp>
      </p:grpSp>
      <p:sp>
        <p:nvSpPr>
          <p:cNvPr id="36870" name="TextBox 12"/>
          <p:cNvSpPr txBox="1">
            <a:spLocks noChangeArrowheads="1"/>
          </p:cNvSpPr>
          <p:nvPr/>
        </p:nvSpPr>
        <p:spPr bwMode="auto">
          <a:xfrm>
            <a:off x="3122613" y="2794000"/>
            <a:ext cx="2668587" cy="701675"/>
          </a:xfrm>
          <a:prstGeom prst="rect">
            <a:avLst/>
          </a:prstGeom>
          <a:noFill/>
          <a:ln w="9525">
            <a:noFill/>
            <a:miter lim="800000"/>
            <a:headEnd/>
            <a:tailEnd/>
          </a:ln>
        </p:spPr>
        <p:txBody>
          <a:bodyPr>
            <a:spAutoFit/>
          </a:bodyPr>
          <a:lstStyle/>
          <a:p>
            <a:pPr algn="ctr" defTabSz="914400"/>
            <a:r>
              <a:rPr lang="en-CA" altLang="en-US" sz="2000">
                <a:latin typeface="Open Sans"/>
                <a:ea typeface="ＭＳ Ｐゴシック" pitchFamily="34" charset="-128"/>
              </a:rPr>
              <a:t>2. Self-Management</a:t>
            </a:r>
          </a:p>
          <a:p>
            <a:pPr algn="ctr" defTabSz="914400"/>
            <a:r>
              <a:rPr lang="en-CA" altLang="en-US" sz="2000">
                <a:latin typeface="Open Sans"/>
                <a:ea typeface="ＭＳ Ｐゴシック" pitchFamily="34" charset="-128"/>
              </a:rPr>
              <a:t>Support</a:t>
            </a:r>
          </a:p>
        </p:txBody>
      </p:sp>
      <p:grpSp>
        <p:nvGrpSpPr>
          <p:cNvPr id="36871" name="Group 23"/>
          <p:cNvGrpSpPr>
            <a:grpSpLocks/>
          </p:cNvGrpSpPr>
          <p:nvPr/>
        </p:nvGrpSpPr>
        <p:grpSpPr bwMode="auto">
          <a:xfrm>
            <a:off x="5954713" y="1938338"/>
            <a:ext cx="1817687" cy="1785937"/>
            <a:chOff x="5638800" y="1600200"/>
            <a:chExt cx="1371600" cy="2384200"/>
          </a:xfrm>
        </p:grpSpPr>
        <p:pic>
          <p:nvPicPr>
            <p:cNvPr id="36888" name="Picture 8" descr="stethoscope by johnny_automatic - a drawing of a stethoscope with parts labeled. From "/>
            <p:cNvPicPr>
              <a:picLocks noChangeAspect="1" noChangeArrowheads="1"/>
            </p:cNvPicPr>
            <p:nvPr/>
          </p:nvPicPr>
          <p:blipFill>
            <a:blip r:embed="rId6"/>
            <a:srcRect/>
            <a:stretch>
              <a:fillRect/>
            </a:stretch>
          </p:blipFill>
          <p:spPr bwMode="auto">
            <a:xfrm>
              <a:off x="5810250" y="1600200"/>
              <a:ext cx="952500" cy="1345339"/>
            </a:xfrm>
            <a:prstGeom prst="rect">
              <a:avLst/>
            </a:prstGeom>
            <a:noFill/>
            <a:ln w="9525">
              <a:noFill/>
              <a:miter lim="800000"/>
              <a:headEnd/>
              <a:tailEnd/>
            </a:ln>
          </p:spPr>
        </p:pic>
        <p:sp>
          <p:nvSpPr>
            <p:cNvPr id="36889" name="TextBox 13"/>
            <p:cNvSpPr txBox="1">
              <a:spLocks noChangeArrowheads="1"/>
            </p:cNvSpPr>
            <p:nvPr/>
          </p:nvSpPr>
          <p:spPr bwMode="auto">
            <a:xfrm>
              <a:off x="5638800" y="3047674"/>
              <a:ext cx="1371600" cy="936726"/>
            </a:xfrm>
            <a:prstGeom prst="rect">
              <a:avLst/>
            </a:prstGeom>
            <a:noFill/>
            <a:ln w="9525">
              <a:noFill/>
              <a:miter lim="800000"/>
              <a:headEnd/>
              <a:tailEnd/>
            </a:ln>
          </p:spPr>
          <p:txBody>
            <a:bodyPr>
              <a:spAutoFit/>
            </a:bodyPr>
            <a:lstStyle/>
            <a:p>
              <a:pPr algn="ctr" defTabSz="914400"/>
              <a:r>
                <a:rPr lang="en-CA" altLang="en-US" sz="2000">
                  <a:latin typeface="Open Sans"/>
                  <a:ea typeface="ＭＳ Ｐゴシック" pitchFamily="34" charset="-128"/>
                </a:rPr>
                <a:t>3. Decision Support</a:t>
              </a:r>
            </a:p>
          </p:txBody>
        </p:sp>
      </p:grpSp>
      <p:grpSp>
        <p:nvGrpSpPr>
          <p:cNvPr id="36872" name="Group 24"/>
          <p:cNvGrpSpPr>
            <a:grpSpLocks/>
          </p:cNvGrpSpPr>
          <p:nvPr/>
        </p:nvGrpSpPr>
        <p:grpSpPr bwMode="auto">
          <a:xfrm>
            <a:off x="7188200" y="3581400"/>
            <a:ext cx="1879600" cy="2033588"/>
            <a:chOff x="6553200" y="3429000"/>
            <a:chExt cx="2133600" cy="2714578"/>
          </a:xfrm>
        </p:grpSpPr>
        <p:pic>
          <p:nvPicPr>
            <p:cNvPr id="36886" name="Picture 10" descr="tango computer by warszawianka - "/>
            <p:cNvPicPr>
              <a:picLocks noChangeAspect="1" noChangeArrowheads="1"/>
            </p:cNvPicPr>
            <p:nvPr/>
          </p:nvPicPr>
          <p:blipFill>
            <a:blip r:embed="rId7"/>
            <a:srcRect/>
            <a:stretch>
              <a:fillRect/>
            </a:stretch>
          </p:blipFill>
          <p:spPr bwMode="auto">
            <a:xfrm>
              <a:off x="7010400" y="3429000"/>
              <a:ext cx="1219200" cy="1219200"/>
            </a:xfrm>
            <a:prstGeom prst="rect">
              <a:avLst/>
            </a:prstGeom>
            <a:noFill/>
            <a:ln w="9525">
              <a:noFill/>
              <a:miter lim="800000"/>
              <a:headEnd/>
              <a:tailEnd/>
            </a:ln>
          </p:spPr>
        </p:pic>
        <p:sp>
          <p:nvSpPr>
            <p:cNvPr id="36887" name="TextBox 14"/>
            <p:cNvSpPr txBox="1">
              <a:spLocks noChangeArrowheads="1"/>
            </p:cNvSpPr>
            <p:nvPr/>
          </p:nvSpPr>
          <p:spPr bwMode="auto">
            <a:xfrm>
              <a:off x="6553200" y="4800063"/>
              <a:ext cx="2133600" cy="1343515"/>
            </a:xfrm>
            <a:prstGeom prst="rect">
              <a:avLst/>
            </a:prstGeom>
            <a:noFill/>
            <a:ln w="9525">
              <a:noFill/>
              <a:miter lim="800000"/>
              <a:headEnd/>
              <a:tailEnd/>
            </a:ln>
          </p:spPr>
          <p:txBody>
            <a:bodyPr>
              <a:spAutoFit/>
            </a:bodyPr>
            <a:lstStyle/>
            <a:p>
              <a:pPr algn="ctr" defTabSz="914400"/>
              <a:r>
                <a:rPr lang="en-CA" altLang="en-US" sz="2000">
                  <a:latin typeface="Open Sans"/>
                  <a:ea typeface="ＭＳ Ｐゴシック" pitchFamily="34" charset="-128"/>
                </a:rPr>
                <a:t>4. Clinical Information Systems</a:t>
              </a:r>
            </a:p>
          </p:txBody>
        </p:sp>
      </p:grpSp>
      <p:grpSp>
        <p:nvGrpSpPr>
          <p:cNvPr id="36873" name="Group 25"/>
          <p:cNvGrpSpPr>
            <a:grpSpLocks/>
          </p:cNvGrpSpPr>
          <p:nvPr/>
        </p:nvGrpSpPr>
        <p:grpSpPr bwMode="auto">
          <a:xfrm>
            <a:off x="5465763" y="5029200"/>
            <a:ext cx="1843087" cy="1312863"/>
            <a:chOff x="5181600" y="4797592"/>
            <a:chExt cx="2092067" cy="1752032"/>
          </a:xfrm>
        </p:grpSpPr>
        <p:pic>
          <p:nvPicPr>
            <p:cNvPr id="36884" name="Picture 14" descr="population by netalloy - "/>
            <p:cNvPicPr>
              <a:picLocks noChangeAspect="1" noChangeArrowheads="1"/>
            </p:cNvPicPr>
            <p:nvPr/>
          </p:nvPicPr>
          <p:blipFill>
            <a:blip r:embed="rId8"/>
            <a:srcRect t="41600" r="14124"/>
            <a:stretch>
              <a:fillRect/>
            </a:stretch>
          </p:blipFill>
          <p:spPr bwMode="auto">
            <a:xfrm>
              <a:off x="5314293" y="4797592"/>
              <a:ext cx="1371600" cy="1317458"/>
            </a:xfrm>
            <a:prstGeom prst="rect">
              <a:avLst/>
            </a:prstGeom>
            <a:noFill/>
            <a:ln w="9525">
              <a:noFill/>
              <a:miter lim="800000"/>
              <a:headEnd/>
              <a:tailEnd/>
            </a:ln>
          </p:spPr>
        </p:pic>
        <p:sp>
          <p:nvSpPr>
            <p:cNvPr id="36885" name="TextBox 15"/>
            <p:cNvSpPr txBox="1">
              <a:spLocks noChangeArrowheads="1"/>
            </p:cNvSpPr>
            <p:nvPr/>
          </p:nvSpPr>
          <p:spPr bwMode="auto">
            <a:xfrm>
              <a:off x="5181600" y="6019989"/>
              <a:ext cx="2092067" cy="529635"/>
            </a:xfrm>
            <a:prstGeom prst="rect">
              <a:avLst/>
            </a:prstGeom>
            <a:noFill/>
            <a:ln w="9525">
              <a:noFill/>
              <a:miter lim="800000"/>
              <a:headEnd/>
              <a:tailEnd/>
            </a:ln>
          </p:spPr>
          <p:txBody>
            <a:bodyPr wrap="none">
              <a:spAutoFit/>
            </a:bodyPr>
            <a:lstStyle/>
            <a:p>
              <a:pPr defTabSz="914400"/>
              <a:r>
                <a:rPr lang="en-CA" altLang="en-US" sz="2000">
                  <a:latin typeface="Open Sans"/>
                  <a:ea typeface="ＭＳ Ｐゴシック" pitchFamily="34" charset="-128"/>
                </a:rPr>
                <a:t>5. Community</a:t>
              </a:r>
            </a:p>
          </p:txBody>
        </p:sp>
      </p:grpSp>
      <p:grpSp>
        <p:nvGrpSpPr>
          <p:cNvPr id="36874" name="Group 49"/>
          <p:cNvGrpSpPr>
            <a:grpSpLocks/>
          </p:cNvGrpSpPr>
          <p:nvPr/>
        </p:nvGrpSpPr>
        <p:grpSpPr bwMode="auto">
          <a:xfrm>
            <a:off x="3097213" y="5762625"/>
            <a:ext cx="2287587" cy="1023938"/>
            <a:chOff x="2743200" y="5334000"/>
            <a:chExt cx="2596704" cy="1368019"/>
          </a:xfrm>
        </p:grpSpPr>
        <p:pic>
          <p:nvPicPr>
            <p:cNvPr id="36882" name="Picture 16" descr="tango applications system by warszawianka - "/>
            <p:cNvPicPr>
              <a:picLocks noChangeAspect="1" noChangeArrowheads="1"/>
            </p:cNvPicPr>
            <p:nvPr/>
          </p:nvPicPr>
          <p:blipFill>
            <a:blip r:embed="rId9"/>
            <a:srcRect/>
            <a:stretch>
              <a:fillRect/>
            </a:stretch>
          </p:blipFill>
          <p:spPr bwMode="auto">
            <a:xfrm>
              <a:off x="3331799" y="5334000"/>
              <a:ext cx="914400" cy="914400"/>
            </a:xfrm>
            <a:prstGeom prst="rect">
              <a:avLst/>
            </a:prstGeom>
            <a:noFill/>
            <a:ln w="9525">
              <a:noFill/>
              <a:miter lim="800000"/>
              <a:headEnd/>
              <a:tailEnd/>
            </a:ln>
          </p:spPr>
        </p:pic>
        <p:sp>
          <p:nvSpPr>
            <p:cNvPr id="36883" name="TextBox 16"/>
            <p:cNvSpPr txBox="1">
              <a:spLocks noChangeArrowheads="1"/>
            </p:cNvSpPr>
            <p:nvPr/>
          </p:nvSpPr>
          <p:spPr bwMode="auto">
            <a:xfrm>
              <a:off x="2743200" y="6171779"/>
              <a:ext cx="2596704" cy="530240"/>
            </a:xfrm>
            <a:prstGeom prst="rect">
              <a:avLst/>
            </a:prstGeom>
            <a:noFill/>
            <a:ln w="9525">
              <a:noFill/>
              <a:miter lim="800000"/>
              <a:headEnd/>
              <a:tailEnd/>
            </a:ln>
          </p:spPr>
          <p:txBody>
            <a:bodyPr wrap="none">
              <a:spAutoFit/>
            </a:bodyPr>
            <a:lstStyle/>
            <a:p>
              <a:pPr defTabSz="914400"/>
              <a:r>
                <a:rPr lang="en-CA" altLang="en-US" sz="2000">
                  <a:latin typeface="Open Sans"/>
                  <a:ea typeface="ＭＳ Ｐゴシック" pitchFamily="34" charset="-128"/>
                </a:rPr>
                <a:t>6. Health Systems</a:t>
              </a:r>
            </a:p>
          </p:txBody>
        </p:sp>
      </p:grpSp>
      <p:cxnSp>
        <p:nvCxnSpPr>
          <p:cNvPr id="31" name="Straight Connector 30">
            <a:extLst>
              <a:ext uri="{FF2B5EF4-FFF2-40B4-BE49-F238E27FC236}"/>
            </a:extLst>
          </p:cNvPr>
          <p:cNvCxnSpPr/>
          <p:nvPr/>
        </p:nvCxnSpPr>
        <p:spPr>
          <a:xfrm flipV="1">
            <a:off x="2473325" y="4770438"/>
            <a:ext cx="5041900" cy="547687"/>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extLst>
          </p:cNvPr>
          <p:cNvCxnSpPr/>
          <p:nvPr/>
        </p:nvCxnSpPr>
        <p:spPr>
          <a:xfrm flipV="1">
            <a:off x="2436813" y="3502025"/>
            <a:ext cx="1582737" cy="13779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extLst>
          </p:cNvPr>
          <p:cNvCxnSpPr/>
          <p:nvPr/>
        </p:nvCxnSpPr>
        <p:spPr>
          <a:xfrm flipV="1">
            <a:off x="2438400" y="3841750"/>
            <a:ext cx="4351338" cy="1203325"/>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extLst>
          </p:cNvPr>
          <p:cNvCxnSpPr/>
          <p:nvPr/>
        </p:nvCxnSpPr>
        <p:spPr>
          <a:xfrm flipV="1">
            <a:off x="2468563" y="5562600"/>
            <a:ext cx="3173412" cy="190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extLst>
          </p:cNvPr>
          <p:cNvCxnSpPr/>
          <p:nvPr/>
        </p:nvCxnSpPr>
        <p:spPr>
          <a:xfrm>
            <a:off x="2473325" y="5889625"/>
            <a:ext cx="1031875" cy="1603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extLst>
          </p:cNvPr>
          <p:cNvCxnSpPr/>
          <p:nvPr/>
        </p:nvCxnSpPr>
        <p:spPr>
          <a:xfrm flipH="1">
            <a:off x="1565275" y="3824288"/>
            <a:ext cx="96838" cy="90170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6881" name="Text Box 28"/>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ea typeface="Open Sans"/>
                <a:cs typeface="Open Sans"/>
              </a:rPr>
              <a:t>2018 Diabetes Canada CPG – Chapter 5.  Organization of Diabetes Care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6"/>
          <p:cNvSpPr>
            <a:spLocks noGrp="1"/>
          </p:cNvSpPr>
          <p:nvPr>
            <p:ph type="title" idx="4294967295"/>
          </p:nvPr>
        </p:nvSpPr>
        <p:spPr/>
        <p:txBody>
          <a:bodyPr lIns="91440" tIns="45720" rIns="91440" bIns="45720"/>
          <a:lstStyle/>
          <a:p>
            <a:pPr eaLnBrk="1" hangingPunct="1"/>
            <a:r>
              <a:rPr lang="en-CA" altLang="en-US" sz="3600" smtClean="0">
                <a:latin typeface="Open Sans"/>
                <a:ea typeface="Open Sans"/>
                <a:cs typeface="Open Sans"/>
              </a:rPr>
              <a:t>1. Delivery Systems Design: The Team</a:t>
            </a:r>
          </a:p>
        </p:txBody>
      </p:sp>
      <p:sp>
        <p:nvSpPr>
          <p:cNvPr id="38914" name="Content Placeholder 2"/>
          <p:cNvSpPr>
            <a:spLocks noGrp="1"/>
          </p:cNvSpPr>
          <p:nvPr>
            <p:ph idx="4294967295"/>
          </p:nvPr>
        </p:nvSpPr>
        <p:spPr/>
        <p:txBody>
          <a:bodyPr lIns="91440" tIns="45720" rIns="91440" bIns="45720"/>
          <a:lstStyle/>
          <a:p>
            <a:pPr marL="342900" indent="-342900" defTabSz="914400" eaLnBrk="1" hangingPunct="1"/>
            <a:r>
              <a:rPr lang="en-US" altLang="en-US" b="0" smtClean="0">
                <a:latin typeface="Open Sans"/>
                <a:ea typeface="Open Sans"/>
                <a:cs typeface="Open Sans"/>
              </a:rPr>
              <a:t>Expertise of nurses, registered dietitians, pharmacists, and psychological support</a:t>
            </a:r>
          </a:p>
          <a:p>
            <a:pPr marL="342900" indent="-342900" defTabSz="914400" eaLnBrk="1" hangingPunct="1"/>
            <a:r>
              <a:rPr lang="en-US" altLang="en-US" b="0" smtClean="0">
                <a:latin typeface="Open Sans"/>
                <a:ea typeface="Open Sans"/>
                <a:cs typeface="Open Sans"/>
              </a:rPr>
              <a:t>Team working with primary care providers supported by specialists</a:t>
            </a:r>
          </a:p>
          <a:p>
            <a:pPr marL="342900" indent="-342900" defTabSz="914400" eaLnBrk="1" hangingPunct="1"/>
            <a:r>
              <a:rPr lang="en-US" altLang="en-US" b="0" smtClean="0">
                <a:latin typeface="Open Sans"/>
                <a:ea typeface="Open Sans"/>
                <a:cs typeface="Open Sans"/>
              </a:rPr>
              <a:t>Disease management model that uses patient education, coaching, treatment adjustment, monitoring, care co-ordination</a:t>
            </a:r>
          </a:p>
        </p:txBody>
      </p:sp>
      <p:pic>
        <p:nvPicPr>
          <p:cNvPr id="38915" name="Picture 4" descr="team/personals by abdobelk - team/personals"/>
          <p:cNvPicPr>
            <a:picLocks noChangeAspect="1" noChangeArrowheads="1"/>
          </p:cNvPicPr>
          <p:nvPr/>
        </p:nvPicPr>
        <p:blipFill>
          <a:blip r:embed="rId3"/>
          <a:srcRect/>
          <a:stretch>
            <a:fillRect/>
          </a:stretch>
        </p:blipFill>
        <p:spPr bwMode="auto">
          <a:xfrm>
            <a:off x="322263" y="4783138"/>
            <a:ext cx="1371600" cy="1371600"/>
          </a:xfrm>
          <a:prstGeom prst="rect">
            <a:avLst/>
          </a:prstGeom>
          <a:noFill/>
          <a:ln w="9525">
            <a:noFill/>
            <a:miter lim="800000"/>
            <a:headEnd/>
            <a:tailEnd/>
          </a:ln>
        </p:spPr>
      </p:pic>
      <p:sp>
        <p:nvSpPr>
          <p:cNvPr id="38916"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ea typeface="Open Sans"/>
                <a:cs typeface="Open Sans"/>
              </a:rPr>
              <a:t>2018 Diabetes Canada CPG – Chapter 5.  Organization of Diabetes Care</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1_Office Theme">
  <a:themeElements>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_Office Theme">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911</TotalTime>
  <Words>2090</Words>
  <Application>Microsoft Macintosh PowerPoint</Application>
  <PresentationFormat>Letter Paper (8.5x11 in)</PresentationFormat>
  <Paragraphs>246</Paragraphs>
  <Slides>37</Slides>
  <Notes>15</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37</vt:i4>
      </vt:variant>
    </vt:vector>
  </HeadingPairs>
  <TitlesOfParts>
    <vt:vector size="47" baseType="lpstr">
      <vt:lpstr>Calibri</vt:lpstr>
      <vt:lpstr>MS PGothic</vt:lpstr>
      <vt:lpstr>ＭＳ Ｐゴシック</vt:lpstr>
      <vt:lpstr>Open Sans</vt:lpstr>
      <vt:lpstr>Open Sans Light</vt:lpstr>
      <vt:lpstr>Times New Roman</vt:lpstr>
      <vt:lpstr>Verdana</vt:lpstr>
      <vt:lpstr>Arial</vt:lpstr>
      <vt:lpstr>Office Theme</vt:lpstr>
      <vt:lpstr>1_Office Theme</vt:lpstr>
      <vt:lpstr>Organization of Care  </vt:lpstr>
      <vt:lpstr>PowerPoint Presentation</vt:lpstr>
      <vt:lpstr>Key Changes</vt:lpstr>
      <vt:lpstr>Reality: Guidelines are NOT Followed</vt:lpstr>
      <vt:lpstr>Chronic Care for a Chronic Disease</vt:lpstr>
      <vt:lpstr>PowerPoint Presentation</vt:lpstr>
      <vt:lpstr>The Chronic Care Model (CCM) Saves Lives</vt:lpstr>
      <vt:lpstr>Elements of the Chronic Care Model</vt:lpstr>
      <vt:lpstr>1. Delivery Systems Design: The Team</vt:lpstr>
      <vt:lpstr>PowerPoint Presentation</vt:lpstr>
      <vt:lpstr>2. Self-Management Support</vt:lpstr>
      <vt:lpstr>3. Decision Support</vt:lpstr>
      <vt:lpstr>The Patient Care Flow Sheet</vt:lpstr>
      <vt:lpstr>PowerPoint Presentation</vt:lpstr>
      <vt:lpstr>PowerPoint Presentation</vt:lpstr>
      <vt:lpstr>Patient Education Tools</vt:lpstr>
      <vt:lpstr>4. Clinical Information Systems</vt:lpstr>
      <vt:lpstr>5. Community</vt:lpstr>
      <vt:lpstr>6. Health Systems</vt:lpstr>
      <vt:lpstr>Telehealth</vt:lpstr>
      <vt:lpstr>The 5Rs of Organized Care</vt:lpstr>
      <vt:lpstr>Recommendation 1</vt:lpstr>
      <vt:lpstr>Recommendation 2 (part 1)</vt:lpstr>
      <vt:lpstr>Recommendation 2 (part 2)</vt:lpstr>
      <vt:lpstr>Recommendation 3</vt:lpstr>
      <vt:lpstr>Recommendation 4</vt:lpstr>
      <vt:lpstr>Recommendation 5</vt:lpstr>
      <vt:lpstr>Recommendation 6</vt:lpstr>
      <vt:lpstr>Recommendation 7</vt:lpstr>
      <vt:lpstr>Summary</vt:lpstr>
      <vt:lpstr>Key Messages</vt:lpstr>
      <vt:lpstr>Key Messages for People with Diabetes</vt:lpstr>
      <vt:lpstr>Key Messages for People with Diabetes</vt:lpstr>
      <vt:lpstr>Key Messages for People with Diabetes</vt:lpstr>
      <vt:lpstr>Visit guidelines.diabetes.ca  </vt:lpstr>
      <vt:lpstr>Or download the App</vt:lpstr>
      <vt:lpstr>Diabetes Canada Clinical Practice Guidelines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Jaan Kittask</dc:creator>
  <cp:lastModifiedBy>Kate Campbell</cp:lastModifiedBy>
  <cp:revision>70</cp:revision>
  <cp:lastPrinted>2017-01-20T14:54:31Z</cp:lastPrinted>
  <dcterms:created xsi:type="dcterms:W3CDTF">2016-12-08T13:37:53Z</dcterms:created>
  <dcterms:modified xsi:type="dcterms:W3CDTF">2018-10-24T01:54:21Z</dcterms:modified>
</cp:coreProperties>
</file>