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37"/>
  </p:notesMasterIdLst>
  <p:sldIdLst>
    <p:sldId id="257" r:id="rId3"/>
    <p:sldId id="291" r:id="rId4"/>
    <p:sldId id="258" r:id="rId5"/>
    <p:sldId id="263" r:id="rId6"/>
    <p:sldId id="266" r:id="rId7"/>
    <p:sldId id="267" r:id="rId8"/>
    <p:sldId id="268" r:id="rId9"/>
    <p:sldId id="269" r:id="rId10"/>
    <p:sldId id="270" r:id="rId11"/>
    <p:sldId id="271" r:id="rId12"/>
    <p:sldId id="272" r:id="rId13"/>
    <p:sldId id="273" r:id="rId14"/>
    <p:sldId id="290" r:id="rId15"/>
    <p:sldId id="287" r:id="rId16"/>
    <p:sldId id="264" r:id="rId17"/>
    <p:sldId id="265" r:id="rId18"/>
    <p:sldId id="274" r:id="rId19"/>
    <p:sldId id="275" r:id="rId20"/>
    <p:sldId id="276" r:id="rId21"/>
    <p:sldId id="277" r:id="rId22"/>
    <p:sldId id="278" r:id="rId23"/>
    <p:sldId id="279" r:id="rId24"/>
    <p:sldId id="280" r:id="rId25"/>
    <p:sldId id="281" r:id="rId26"/>
    <p:sldId id="282" r:id="rId27"/>
    <p:sldId id="283" r:id="rId28"/>
    <p:sldId id="284" r:id="rId29"/>
    <p:sldId id="259" r:id="rId30"/>
    <p:sldId id="260" r:id="rId31"/>
    <p:sldId id="261" r:id="rId32"/>
    <p:sldId id="262" r:id="rId33"/>
    <p:sldId id="288" r:id="rId34"/>
    <p:sldId id="289" r:id="rId35"/>
    <p:sldId id="285"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nald Sigal" initials="R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47" autoAdjust="0"/>
    <p:restoredTop sz="94660"/>
  </p:normalViewPr>
  <p:slideViewPr>
    <p:cSldViewPr snapToGrid="0">
      <p:cViewPr varScale="1">
        <p:scale>
          <a:sx n="80" d="100"/>
          <a:sy n="80" d="100"/>
        </p:scale>
        <p:origin x="1040" y="19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notesMaster" Target="notesMasters/notesMaster1.xml"/><Relationship Id="rId38" Type="http://schemas.openxmlformats.org/officeDocument/2006/relationships/commentAuthors" Target="commentAuthors.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047C8D-E8B0-48AE-8809-0AD16F84FA3B}" type="datetimeFigureOut">
              <a:rPr lang="en-US" smtClean="0"/>
              <a:t>10/23/18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30A33F-D148-4B6F-9E6D-528882EA82E1}" type="slidenum">
              <a:rPr lang="en-US" smtClean="0"/>
              <a:t>‹#›</a:t>
            </a:fld>
            <a:endParaRPr lang="en-US"/>
          </a:p>
        </p:txBody>
      </p:sp>
    </p:spTree>
    <p:extLst>
      <p:ext uri="{BB962C8B-B14F-4D97-AF65-F5344CB8AC3E}">
        <p14:creationId xmlns:p14="http://schemas.microsoft.com/office/powerpoint/2010/main" val="3318827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 Id="rId3" Type="http://schemas.openxmlformats.org/officeDocument/2006/relationships/hyperlink" Target="http://guidelines.diabetes.ca/"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30A33F-D148-4B6F-9E6D-528882EA82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4348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 xmlns:a16="http://schemas.microsoft.com/office/drawing/2014/main" id="{DB861710-78C8-40C0-8AC5-5DECAE2C25EA}"/>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5059" name="Notes Placeholder 2">
            <a:extLst>
              <a:ext uri="{FF2B5EF4-FFF2-40B4-BE49-F238E27FC236}">
                <a16:creationId xmlns="" xmlns:a16="http://schemas.microsoft.com/office/drawing/2014/main" id="{BF74D938-33CD-440C-8FF1-41A90E140220}"/>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a:p>
            <a:endParaRPr lang="en-US" altLang="en-US"/>
          </a:p>
        </p:txBody>
      </p:sp>
      <p:sp>
        <p:nvSpPr>
          <p:cNvPr id="45060" name="Slide Number Placeholder 3">
            <a:extLst>
              <a:ext uri="{FF2B5EF4-FFF2-40B4-BE49-F238E27FC236}">
                <a16:creationId xmlns="" xmlns:a16="http://schemas.microsoft.com/office/drawing/2014/main" id="{A9034A28-2EDA-45FD-A1D1-D84D6E47E07A}"/>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6A17F0D4-CF59-4B6D-9256-F8EA554B2B0A}"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18849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 xmlns:a16="http://schemas.microsoft.com/office/drawing/2014/main" id="{7F450CBE-2A0D-4B43-97D0-521C9E4B2B9E}"/>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7107" name="Notes Placeholder 2">
            <a:extLst>
              <a:ext uri="{FF2B5EF4-FFF2-40B4-BE49-F238E27FC236}">
                <a16:creationId xmlns="" xmlns:a16="http://schemas.microsoft.com/office/drawing/2014/main" id="{22EA5F3F-6519-4859-BE41-F17FE66B3961}"/>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a:p>
            <a:endParaRPr lang="en-US" altLang="en-US"/>
          </a:p>
        </p:txBody>
      </p:sp>
      <p:sp>
        <p:nvSpPr>
          <p:cNvPr id="47108" name="Slide Number Placeholder 3">
            <a:extLst>
              <a:ext uri="{FF2B5EF4-FFF2-40B4-BE49-F238E27FC236}">
                <a16:creationId xmlns="" xmlns:a16="http://schemas.microsoft.com/office/drawing/2014/main" id="{9C287A88-F890-4EB9-958A-C547F1FE5BAE}"/>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88BE58F2-F625-4F97-8FBE-045EE552296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743206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 xmlns:a16="http://schemas.microsoft.com/office/drawing/2014/main" id="{A2443C03-C7FE-47C7-A491-BCEB66286C72}"/>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9155" name="Notes Placeholder 2">
            <a:extLst>
              <a:ext uri="{FF2B5EF4-FFF2-40B4-BE49-F238E27FC236}">
                <a16:creationId xmlns="" xmlns:a16="http://schemas.microsoft.com/office/drawing/2014/main" id="{CD58A3F1-43B2-4D24-A745-8D33F41E9907}"/>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a:p>
            <a:endParaRPr lang="en-US" altLang="en-US"/>
          </a:p>
        </p:txBody>
      </p:sp>
      <p:sp>
        <p:nvSpPr>
          <p:cNvPr id="49156" name="Slide Number Placeholder 3">
            <a:extLst>
              <a:ext uri="{FF2B5EF4-FFF2-40B4-BE49-F238E27FC236}">
                <a16:creationId xmlns="" xmlns:a16="http://schemas.microsoft.com/office/drawing/2014/main" id="{5B40F190-2298-4FD9-B42D-96701C840165}"/>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D0B0A3E9-6649-4E59-B273-B09C9D152F6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90368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 xmlns:a16="http://schemas.microsoft.com/office/drawing/2014/main" id="{D60E5D9E-32E7-44C5-8C74-6AA63EF48CCC}"/>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1203" name="Notes Placeholder 2">
            <a:extLst>
              <a:ext uri="{FF2B5EF4-FFF2-40B4-BE49-F238E27FC236}">
                <a16:creationId xmlns="" xmlns:a16="http://schemas.microsoft.com/office/drawing/2014/main" id="{BC3A5444-08E4-4A79-AAA3-A801FD89FA3E}"/>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a:p>
            <a:endParaRPr lang="en-US" altLang="en-US"/>
          </a:p>
        </p:txBody>
      </p:sp>
      <p:sp>
        <p:nvSpPr>
          <p:cNvPr id="51204" name="Slide Number Placeholder 3">
            <a:extLst>
              <a:ext uri="{FF2B5EF4-FFF2-40B4-BE49-F238E27FC236}">
                <a16:creationId xmlns="" xmlns:a16="http://schemas.microsoft.com/office/drawing/2014/main" id="{008D1D7A-EC64-4452-89D6-E31E2F5F2E91}"/>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8910C5D8-407E-4930-8350-9A09CC334976}"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707518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 xmlns:a16="http://schemas.microsoft.com/office/drawing/2014/main" id="{D3CAC081-58FE-44B1-BD73-60CC180AA4AB}"/>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3251" name="Notes Placeholder 2">
            <a:extLst>
              <a:ext uri="{FF2B5EF4-FFF2-40B4-BE49-F238E27FC236}">
                <a16:creationId xmlns="" xmlns:a16="http://schemas.microsoft.com/office/drawing/2014/main" id="{41CD4740-2A30-4A9C-8122-C6DC33B4A768}"/>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a:p>
            <a:endParaRPr lang="en-US" altLang="en-US"/>
          </a:p>
        </p:txBody>
      </p:sp>
      <p:sp>
        <p:nvSpPr>
          <p:cNvPr id="53252" name="Slide Number Placeholder 3">
            <a:extLst>
              <a:ext uri="{FF2B5EF4-FFF2-40B4-BE49-F238E27FC236}">
                <a16:creationId xmlns="" xmlns:a16="http://schemas.microsoft.com/office/drawing/2014/main" id="{51537F84-2D15-40DF-B3FB-EBD93764E9B9}"/>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E84432AA-D042-41D2-B24B-260C452639B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222301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 xmlns:a16="http://schemas.microsoft.com/office/drawing/2014/main" id="{19D1D7C3-6181-41D7-9879-2A33021D55C4}"/>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5299" name="Notes Placeholder 2">
            <a:extLst>
              <a:ext uri="{FF2B5EF4-FFF2-40B4-BE49-F238E27FC236}">
                <a16:creationId xmlns="" xmlns:a16="http://schemas.microsoft.com/office/drawing/2014/main" id="{34D59708-B09B-4DFD-87EE-E58F9F967226}"/>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a:p>
            <a:endParaRPr lang="en-US" altLang="en-US"/>
          </a:p>
        </p:txBody>
      </p:sp>
      <p:sp>
        <p:nvSpPr>
          <p:cNvPr id="55300" name="Slide Number Placeholder 3">
            <a:extLst>
              <a:ext uri="{FF2B5EF4-FFF2-40B4-BE49-F238E27FC236}">
                <a16:creationId xmlns="" xmlns:a16="http://schemas.microsoft.com/office/drawing/2014/main" id="{B43781F0-61D0-4150-8248-D0DEAC5E56EF}"/>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1A8E5F34-84A3-4613-94D9-448BE4AFD73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6496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 xmlns:a16="http://schemas.microsoft.com/office/drawing/2014/main" id="{178AEB58-E474-4FC4-97EA-0A573CF36166}"/>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7347" name="Notes Placeholder 2">
            <a:extLst>
              <a:ext uri="{FF2B5EF4-FFF2-40B4-BE49-F238E27FC236}">
                <a16:creationId xmlns="" xmlns:a16="http://schemas.microsoft.com/office/drawing/2014/main" id="{4678D471-68FB-4DC3-A73B-DF8582A1CF9E}"/>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a:p>
            <a:endParaRPr lang="en-US" altLang="en-US"/>
          </a:p>
        </p:txBody>
      </p:sp>
      <p:sp>
        <p:nvSpPr>
          <p:cNvPr id="57348" name="Slide Number Placeholder 3">
            <a:extLst>
              <a:ext uri="{FF2B5EF4-FFF2-40B4-BE49-F238E27FC236}">
                <a16:creationId xmlns="" xmlns:a16="http://schemas.microsoft.com/office/drawing/2014/main" id="{05D8D562-C26B-4CA7-9A50-7106AFDCD1CD}"/>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4F8B95F8-5811-47F4-AB35-A6FAAEE4876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16145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 xmlns:a16="http://schemas.microsoft.com/office/drawing/2014/main" id="{949A7BE6-D6BA-4384-9334-963B3C291E21}"/>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a:extLst>
              <a:ext uri="{FF2B5EF4-FFF2-40B4-BE49-F238E27FC236}">
                <a16:creationId xmlns="" xmlns:a16="http://schemas.microsoft.com/office/drawing/2014/main" id="{25463BBA-3137-4A33-8813-7B4C2E0DE9DC}"/>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p:txBody>
      </p:sp>
      <p:sp>
        <p:nvSpPr>
          <p:cNvPr id="60420" name="Slide Number Placeholder 3">
            <a:extLst>
              <a:ext uri="{FF2B5EF4-FFF2-40B4-BE49-F238E27FC236}">
                <a16:creationId xmlns="" xmlns:a16="http://schemas.microsoft.com/office/drawing/2014/main" id="{987A6A69-2606-4823-ACC5-28C9B22973A2}"/>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747BFFB0-5DB1-4973-A7A6-B1E116DF651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42035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full guidelines, interactive tools and other useful resources can be accessed on the guidelines website - </a:t>
            </a:r>
            <a:r>
              <a:rPr lang="en-US" u="sng" dirty="0">
                <a:hlinkClick r:id="rId3"/>
              </a:rPr>
              <a:t>guidelines.diabetes.ca</a:t>
            </a:r>
            <a:r>
              <a:rPr lang="en-US" dirty="0"/>
              <a:t>. The information is also accessible on the diabetes Canada app available for Apple devices in the App Store and for Android. </a:t>
            </a:r>
          </a:p>
          <a:p>
            <a:endParaRPr lang="en-US" dirty="0"/>
          </a:p>
        </p:txBody>
      </p:sp>
      <p:sp>
        <p:nvSpPr>
          <p:cNvPr id="4" name="Slide Number Placeholder 3"/>
          <p:cNvSpPr>
            <a:spLocks noGrp="1"/>
          </p:cNvSpPr>
          <p:nvPr>
            <p:ph type="sldNum" sz="quarter" idx="10"/>
          </p:nvPr>
        </p:nvSpPr>
        <p:spPr/>
        <p:txBody>
          <a:bodyPr/>
          <a:lstStyle/>
          <a:p>
            <a:fld id="{E430A33F-D148-4B6F-9E6D-528882EA82E1}" type="slidenum">
              <a:rPr lang="en-US" smtClean="0"/>
              <a:t>32</a:t>
            </a:fld>
            <a:endParaRPr lang="en-US"/>
          </a:p>
        </p:txBody>
      </p:sp>
    </p:spTree>
    <p:extLst>
      <p:ext uri="{BB962C8B-B14F-4D97-AF65-F5344CB8AC3E}">
        <p14:creationId xmlns:p14="http://schemas.microsoft.com/office/powerpoint/2010/main" val="1265818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 xmlns:a16="http://schemas.microsoft.com/office/drawing/2014/main" id="{42894819-F8D7-4528-BCAD-6D34395951AC}"/>
              </a:ext>
            </a:extLst>
          </p:cNvPr>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3555" name="Notes Placeholder 2">
            <a:extLst>
              <a:ext uri="{FF2B5EF4-FFF2-40B4-BE49-F238E27FC236}">
                <a16:creationId xmlns="" xmlns:a16="http://schemas.microsoft.com/office/drawing/2014/main" id="{6A6E9542-8333-42E8-A280-7C5E6848825F}"/>
              </a:ext>
            </a:extLst>
          </p:cNvPr>
          <p:cNvSpPr>
            <a:spLocks noGrp="1"/>
          </p:cNvSpPr>
          <p:nvPr>
            <p:ph type="body" idx="1"/>
          </p:nvPr>
        </p:nvSpPr>
        <p:spPr bwMode="auto">
          <a:xfrm>
            <a:off x="701675" y="4387850"/>
            <a:ext cx="5607050" cy="41560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tLang="en-US"/>
          </a:p>
        </p:txBody>
      </p:sp>
      <p:sp>
        <p:nvSpPr>
          <p:cNvPr id="23556" name="Slide Number Placeholder 3">
            <a:extLst>
              <a:ext uri="{FF2B5EF4-FFF2-40B4-BE49-F238E27FC236}">
                <a16:creationId xmlns="" xmlns:a16="http://schemas.microsoft.com/office/drawing/2014/main" id="{B4FD29BA-9796-460C-A2D6-0131988065E9}"/>
              </a:ext>
            </a:extLst>
          </p:cNvPr>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spcBef>
                <a:spcPct val="30000"/>
              </a:spcBef>
              <a:defRPr sz="1100">
                <a:solidFill>
                  <a:schemeClr val="tx1"/>
                </a:solidFill>
                <a:latin typeface="Calibri" panose="020F0502020204030204" pitchFamily="34" charset="0"/>
              </a:defRPr>
            </a:lvl1pPr>
            <a:lvl2pPr marL="754063" indent="-290513" defTabSz="928688">
              <a:spcBef>
                <a:spcPct val="30000"/>
              </a:spcBef>
              <a:defRPr sz="1100">
                <a:solidFill>
                  <a:schemeClr val="tx1"/>
                </a:solidFill>
                <a:latin typeface="Calibri" panose="020F0502020204030204" pitchFamily="34" charset="0"/>
              </a:defRPr>
            </a:lvl2pPr>
            <a:lvl3pPr marL="1160463" indent="-231775" defTabSz="928688">
              <a:spcBef>
                <a:spcPct val="30000"/>
              </a:spcBef>
              <a:defRPr sz="1100">
                <a:solidFill>
                  <a:schemeClr val="tx1"/>
                </a:solidFill>
                <a:latin typeface="Calibri" panose="020F0502020204030204" pitchFamily="34" charset="0"/>
              </a:defRPr>
            </a:lvl3pPr>
            <a:lvl4pPr marL="1624013" indent="-231775" defTabSz="928688">
              <a:spcBef>
                <a:spcPct val="30000"/>
              </a:spcBef>
              <a:defRPr sz="1100">
                <a:solidFill>
                  <a:schemeClr val="tx1"/>
                </a:solidFill>
                <a:latin typeface="Calibri" panose="020F0502020204030204" pitchFamily="34" charset="0"/>
              </a:defRPr>
            </a:lvl4pPr>
            <a:lvl5pPr marL="2089150" indent="-231775" defTabSz="928688">
              <a:spcBef>
                <a:spcPct val="30000"/>
              </a:spcBef>
              <a:defRPr sz="1100">
                <a:solidFill>
                  <a:schemeClr val="tx1"/>
                </a:solidFill>
                <a:latin typeface="Calibri" panose="020F0502020204030204" pitchFamily="34" charset="0"/>
              </a:defRPr>
            </a:lvl5pPr>
            <a:lvl6pPr marL="2546350" indent="-231775" defTabSz="928688" eaLnBrk="0" fontAlgn="base" hangingPunct="0">
              <a:spcBef>
                <a:spcPct val="30000"/>
              </a:spcBef>
              <a:spcAft>
                <a:spcPct val="0"/>
              </a:spcAft>
              <a:defRPr sz="1100">
                <a:solidFill>
                  <a:schemeClr val="tx1"/>
                </a:solidFill>
                <a:latin typeface="Calibri" panose="020F0502020204030204" pitchFamily="34" charset="0"/>
              </a:defRPr>
            </a:lvl6pPr>
            <a:lvl7pPr marL="3003550" indent="-231775" defTabSz="928688" eaLnBrk="0" fontAlgn="base" hangingPunct="0">
              <a:spcBef>
                <a:spcPct val="30000"/>
              </a:spcBef>
              <a:spcAft>
                <a:spcPct val="0"/>
              </a:spcAft>
              <a:defRPr sz="1100">
                <a:solidFill>
                  <a:schemeClr val="tx1"/>
                </a:solidFill>
                <a:latin typeface="Calibri" panose="020F0502020204030204" pitchFamily="34" charset="0"/>
              </a:defRPr>
            </a:lvl7pPr>
            <a:lvl8pPr marL="3460750" indent="-231775" defTabSz="928688" eaLnBrk="0" fontAlgn="base" hangingPunct="0">
              <a:spcBef>
                <a:spcPct val="30000"/>
              </a:spcBef>
              <a:spcAft>
                <a:spcPct val="0"/>
              </a:spcAft>
              <a:defRPr sz="1100">
                <a:solidFill>
                  <a:schemeClr val="tx1"/>
                </a:solidFill>
                <a:latin typeface="Calibri" panose="020F0502020204030204" pitchFamily="34" charset="0"/>
              </a:defRPr>
            </a:lvl8pPr>
            <a:lvl9pPr marL="3917950" indent="-231775" defTabSz="928688" eaLnBrk="0" fontAlgn="base" hangingPunct="0">
              <a:spcBef>
                <a:spcPct val="30000"/>
              </a:spcBef>
              <a:spcAft>
                <a:spcPct val="0"/>
              </a:spcAft>
              <a:defRPr sz="1100">
                <a:solidFill>
                  <a:schemeClr val="tx1"/>
                </a:solidFill>
                <a:latin typeface="Calibri" panose="020F0502020204030204" pitchFamily="34" charset="0"/>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421C3D46-694C-4B88-B26F-7760DCB9BA3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28688"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00227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 xmlns:a16="http://schemas.microsoft.com/office/drawing/2014/main" id="{6661EEBB-CCDF-4C9B-82A9-3BE34E49A664}"/>
              </a:ext>
            </a:extLst>
          </p:cNvPr>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9699" name="Notes Placeholder 2">
            <a:extLst>
              <a:ext uri="{FF2B5EF4-FFF2-40B4-BE49-F238E27FC236}">
                <a16:creationId xmlns="" xmlns:a16="http://schemas.microsoft.com/office/drawing/2014/main" id="{CEB97C24-0AFA-4CBF-B131-1FEE14D4373A}"/>
              </a:ext>
            </a:extLst>
          </p:cNvPr>
          <p:cNvSpPr>
            <a:spLocks noGrp="1"/>
          </p:cNvSpPr>
          <p:nvPr>
            <p:ph type="body" idx="1"/>
          </p:nvPr>
        </p:nvSpPr>
        <p:spPr bwMode="auto">
          <a:xfrm>
            <a:off x="701675" y="4387850"/>
            <a:ext cx="5607050" cy="41560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tLang="en-US"/>
          </a:p>
        </p:txBody>
      </p:sp>
      <p:sp>
        <p:nvSpPr>
          <p:cNvPr id="29700" name="Slide Number Placeholder 3">
            <a:extLst>
              <a:ext uri="{FF2B5EF4-FFF2-40B4-BE49-F238E27FC236}">
                <a16:creationId xmlns="" xmlns:a16="http://schemas.microsoft.com/office/drawing/2014/main" id="{17E51C88-A261-4D9D-A7F4-A131B63C161B}"/>
              </a:ext>
            </a:extLst>
          </p:cNvPr>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spcBef>
                <a:spcPct val="30000"/>
              </a:spcBef>
              <a:defRPr sz="1100">
                <a:solidFill>
                  <a:schemeClr val="tx1"/>
                </a:solidFill>
                <a:latin typeface="Calibri" panose="020F0502020204030204" pitchFamily="34" charset="0"/>
              </a:defRPr>
            </a:lvl1pPr>
            <a:lvl2pPr marL="754063" indent="-290513" defTabSz="928688">
              <a:spcBef>
                <a:spcPct val="30000"/>
              </a:spcBef>
              <a:defRPr sz="1100">
                <a:solidFill>
                  <a:schemeClr val="tx1"/>
                </a:solidFill>
                <a:latin typeface="Calibri" panose="020F0502020204030204" pitchFamily="34" charset="0"/>
              </a:defRPr>
            </a:lvl2pPr>
            <a:lvl3pPr marL="1160463" indent="-231775" defTabSz="928688">
              <a:spcBef>
                <a:spcPct val="30000"/>
              </a:spcBef>
              <a:defRPr sz="1100">
                <a:solidFill>
                  <a:schemeClr val="tx1"/>
                </a:solidFill>
                <a:latin typeface="Calibri" panose="020F0502020204030204" pitchFamily="34" charset="0"/>
              </a:defRPr>
            </a:lvl3pPr>
            <a:lvl4pPr marL="1624013" indent="-231775" defTabSz="928688">
              <a:spcBef>
                <a:spcPct val="30000"/>
              </a:spcBef>
              <a:defRPr sz="1100">
                <a:solidFill>
                  <a:schemeClr val="tx1"/>
                </a:solidFill>
                <a:latin typeface="Calibri" panose="020F0502020204030204" pitchFamily="34" charset="0"/>
              </a:defRPr>
            </a:lvl4pPr>
            <a:lvl5pPr marL="2089150" indent="-231775" defTabSz="928688">
              <a:spcBef>
                <a:spcPct val="30000"/>
              </a:spcBef>
              <a:defRPr sz="1100">
                <a:solidFill>
                  <a:schemeClr val="tx1"/>
                </a:solidFill>
                <a:latin typeface="Calibri" panose="020F0502020204030204" pitchFamily="34" charset="0"/>
              </a:defRPr>
            </a:lvl5pPr>
            <a:lvl6pPr marL="2546350" indent="-231775" defTabSz="928688" eaLnBrk="0" fontAlgn="base" hangingPunct="0">
              <a:spcBef>
                <a:spcPct val="30000"/>
              </a:spcBef>
              <a:spcAft>
                <a:spcPct val="0"/>
              </a:spcAft>
              <a:defRPr sz="1100">
                <a:solidFill>
                  <a:schemeClr val="tx1"/>
                </a:solidFill>
                <a:latin typeface="Calibri" panose="020F0502020204030204" pitchFamily="34" charset="0"/>
              </a:defRPr>
            </a:lvl6pPr>
            <a:lvl7pPr marL="3003550" indent="-231775" defTabSz="928688" eaLnBrk="0" fontAlgn="base" hangingPunct="0">
              <a:spcBef>
                <a:spcPct val="30000"/>
              </a:spcBef>
              <a:spcAft>
                <a:spcPct val="0"/>
              </a:spcAft>
              <a:defRPr sz="1100">
                <a:solidFill>
                  <a:schemeClr val="tx1"/>
                </a:solidFill>
                <a:latin typeface="Calibri" panose="020F0502020204030204" pitchFamily="34" charset="0"/>
              </a:defRPr>
            </a:lvl7pPr>
            <a:lvl8pPr marL="3460750" indent="-231775" defTabSz="928688" eaLnBrk="0" fontAlgn="base" hangingPunct="0">
              <a:spcBef>
                <a:spcPct val="30000"/>
              </a:spcBef>
              <a:spcAft>
                <a:spcPct val="0"/>
              </a:spcAft>
              <a:defRPr sz="1100">
                <a:solidFill>
                  <a:schemeClr val="tx1"/>
                </a:solidFill>
                <a:latin typeface="Calibri" panose="020F0502020204030204" pitchFamily="34" charset="0"/>
              </a:defRPr>
            </a:lvl8pPr>
            <a:lvl9pPr marL="3917950" indent="-231775" defTabSz="928688" eaLnBrk="0" fontAlgn="base" hangingPunct="0">
              <a:spcBef>
                <a:spcPct val="30000"/>
              </a:spcBef>
              <a:spcAft>
                <a:spcPct val="0"/>
              </a:spcAft>
              <a:defRPr sz="1100">
                <a:solidFill>
                  <a:schemeClr val="tx1"/>
                </a:solidFill>
                <a:latin typeface="Calibri" panose="020F0502020204030204" pitchFamily="34" charset="0"/>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5A37F7F9-1AC4-42C8-86E8-9E8D6D0C4D6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28688" rtl="0" eaLnBrk="0" fontAlgn="base" latinLnBrk="0" hangingPunct="0">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71495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 xmlns:a16="http://schemas.microsoft.com/office/drawing/2014/main" id="{64F62886-77DE-4F49-9B2A-B91011150889}"/>
              </a:ext>
            </a:extLst>
          </p:cNvPr>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747" name="Notes Placeholder 2">
            <a:extLst>
              <a:ext uri="{FF2B5EF4-FFF2-40B4-BE49-F238E27FC236}">
                <a16:creationId xmlns="" xmlns:a16="http://schemas.microsoft.com/office/drawing/2014/main" id="{38706E78-5902-48C2-9379-FFBA972AF565}"/>
              </a:ext>
            </a:extLst>
          </p:cNvPr>
          <p:cNvSpPr>
            <a:spLocks noGrp="1"/>
          </p:cNvSpPr>
          <p:nvPr>
            <p:ph type="body" idx="1"/>
          </p:nvPr>
        </p:nvSpPr>
        <p:spPr bwMode="auto">
          <a:xfrm>
            <a:off x="701675" y="4387850"/>
            <a:ext cx="5607050" cy="41560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CA" altLang="en-US"/>
              <a:t>This is a screen capture:  “Much more information is available at the Diabetes Canada guidelines web site: guidelines.diabetes. ca”  The audience is not expected to read the text on this slide.  </a:t>
            </a:r>
          </a:p>
          <a:p>
            <a:pPr marL="342900" indent="-342900" defTabSz="914400"/>
            <a:r>
              <a:rPr lang="en-CA" altLang="en-US"/>
              <a:t>I (R Sigal) suggest to make it much more clear that this is a screen capture. Show the browser menu bar. Show less text and make it larger. For example, delete the text starting with “These tools will help you..”</a:t>
            </a:r>
          </a:p>
        </p:txBody>
      </p:sp>
      <p:sp>
        <p:nvSpPr>
          <p:cNvPr id="31748" name="Slide Number Placeholder 3">
            <a:extLst>
              <a:ext uri="{FF2B5EF4-FFF2-40B4-BE49-F238E27FC236}">
                <a16:creationId xmlns="" xmlns:a16="http://schemas.microsoft.com/office/drawing/2014/main" id="{28829405-BA29-4C7D-9207-1FFD402B3F3E}"/>
              </a:ext>
            </a:extLst>
          </p:cNvPr>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spcBef>
                <a:spcPct val="30000"/>
              </a:spcBef>
              <a:defRPr sz="1100">
                <a:solidFill>
                  <a:schemeClr val="tx1"/>
                </a:solidFill>
                <a:latin typeface="Calibri" panose="020F0502020204030204" pitchFamily="34" charset="0"/>
              </a:defRPr>
            </a:lvl1pPr>
            <a:lvl2pPr marL="754063" indent="-290513" defTabSz="928688">
              <a:spcBef>
                <a:spcPct val="30000"/>
              </a:spcBef>
              <a:defRPr sz="1100">
                <a:solidFill>
                  <a:schemeClr val="tx1"/>
                </a:solidFill>
                <a:latin typeface="Calibri" panose="020F0502020204030204" pitchFamily="34" charset="0"/>
              </a:defRPr>
            </a:lvl2pPr>
            <a:lvl3pPr marL="1160463" indent="-231775" defTabSz="928688">
              <a:spcBef>
                <a:spcPct val="30000"/>
              </a:spcBef>
              <a:defRPr sz="1100">
                <a:solidFill>
                  <a:schemeClr val="tx1"/>
                </a:solidFill>
                <a:latin typeface="Calibri" panose="020F0502020204030204" pitchFamily="34" charset="0"/>
              </a:defRPr>
            </a:lvl3pPr>
            <a:lvl4pPr marL="1624013" indent="-231775" defTabSz="928688">
              <a:spcBef>
                <a:spcPct val="30000"/>
              </a:spcBef>
              <a:defRPr sz="1100">
                <a:solidFill>
                  <a:schemeClr val="tx1"/>
                </a:solidFill>
                <a:latin typeface="Calibri" panose="020F0502020204030204" pitchFamily="34" charset="0"/>
              </a:defRPr>
            </a:lvl4pPr>
            <a:lvl5pPr marL="2089150" indent="-231775" defTabSz="928688">
              <a:spcBef>
                <a:spcPct val="30000"/>
              </a:spcBef>
              <a:defRPr sz="1100">
                <a:solidFill>
                  <a:schemeClr val="tx1"/>
                </a:solidFill>
                <a:latin typeface="Calibri" panose="020F0502020204030204" pitchFamily="34" charset="0"/>
              </a:defRPr>
            </a:lvl5pPr>
            <a:lvl6pPr marL="2546350" indent="-231775" defTabSz="928688" eaLnBrk="0" fontAlgn="base" hangingPunct="0">
              <a:spcBef>
                <a:spcPct val="30000"/>
              </a:spcBef>
              <a:spcAft>
                <a:spcPct val="0"/>
              </a:spcAft>
              <a:defRPr sz="1100">
                <a:solidFill>
                  <a:schemeClr val="tx1"/>
                </a:solidFill>
                <a:latin typeface="Calibri" panose="020F0502020204030204" pitchFamily="34" charset="0"/>
              </a:defRPr>
            </a:lvl6pPr>
            <a:lvl7pPr marL="3003550" indent="-231775" defTabSz="928688" eaLnBrk="0" fontAlgn="base" hangingPunct="0">
              <a:spcBef>
                <a:spcPct val="30000"/>
              </a:spcBef>
              <a:spcAft>
                <a:spcPct val="0"/>
              </a:spcAft>
              <a:defRPr sz="1100">
                <a:solidFill>
                  <a:schemeClr val="tx1"/>
                </a:solidFill>
                <a:latin typeface="Calibri" panose="020F0502020204030204" pitchFamily="34" charset="0"/>
              </a:defRPr>
            </a:lvl7pPr>
            <a:lvl8pPr marL="3460750" indent="-231775" defTabSz="928688" eaLnBrk="0" fontAlgn="base" hangingPunct="0">
              <a:spcBef>
                <a:spcPct val="30000"/>
              </a:spcBef>
              <a:spcAft>
                <a:spcPct val="0"/>
              </a:spcAft>
              <a:defRPr sz="1100">
                <a:solidFill>
                  <a:schemeClr val="tx1"/>
                </a:solidFill>
                <a:latin typeface="Calibri" panose="020F0502020204030204" pitchFamily="34" charset="0"/>
              </a:defRPr>
            </a:lvl8pPr>
            <a:lvl9pPr marL="3917950" indent="-231775" defTabSz="928688" eaLnBrk="0" fontAlgn="base" hangingPunct="0">
              <a:spcBef>
                <a:spcPct val="30000"/>
              </a:spcBef>
              <a:spcAft>
                <a:spcPct val="0"/>
              </a:spcAft>
              <a:defRPr sz="1100">
                <a:solidFill>
                  <a:schemeClr val="tx1"/>
                </a:solidFill>
                <a:latin typeface="Calibri" panose="020F0502020204030204" pitchFamily="34" charset="0"/>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9046B3BA-8B92-4A13-9FBB-DDBEA478809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28688" rtl="0" eaLnBrk="0" fontAlgn="base" latinLnBrk="0" hangingPunct="0">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163428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 xmlns:a16="http://schemas.microsoft.com/office/drawing/2014/main" id="{D8F812A7-03E6-4249-A89A-A8CB8560AF1E}"/>
              </a:ext>
            </a:extLst>
          </p:cNvPr>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8915" name="Notes Placeholder 2">
            <a:extLst>
              <a:ext uri="{FF2B5EF4-FFF2-40B4-BE49-F238E27FC236}">
                <a16:creationId xmlns="" xmlns:a16="http://schemas.microsoft.com/office/drawing/2014/main" id="{EE9E1BCF-3AAC-410A-B350-F12615E1F4FC}"/>
              </a:ext>
            </a:extLst>
          </p:cNvPr>
          <p:cNvSpPr>
            <a:spLocks noGrp="1"/>
          </p:cNvSpPr>
          <p:nvPr>
            <p:ph type="body" idx="1"/>
          </p:nvPr>
        </p:nvSpPr>
        <p:spPr bwMode="auto">
          <a:xfrm>
            <a:off x="701675" y="4387850"/>
            <a:ext cx="5607050" cy="41560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CA" altLang="en-US"/>
              <a:t>Note:  This document should be reformatted with new Diabetes Canada colours, logos  and formatting</a:t>
            </a:r>
          </a:p>
        </p:txBody>
      </p:sp>
      <p:sp>
        <p:nvSpPr>
          <p:cNvPr id="38916" name="Slide Number Placeholder 3">
            <a:extLst>
              <a:ext uri="{FF2B5EF4-FFF2-40B4-BE49-F238E27FC236}">
                <a16:creationId xmlns="" xmlns:a16="http://schemas.microsoft.com/office/drawing/2014/main" id="{EC1589CD-C9D9-4024-8DFF-B171FB2E6D43}"/>
              </a:ext>
            </a:extLst>
          </p:cNvPr>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spcBef>
                <a:spcPct val="30000"/>
              </a:spcBef>
              <a:defRPr sz="1100">
                <a:solidFill>
                  <a:schemeClr val="tx1"/>
                </a:solidFill>
                <a:latin typeface="Calibri" panose="020F0502020204030204" pitchFamily="34" charset="0"/>
              </a:defRPr>
            </a:lvl1pPr>
            <a:lvl2pPr marL="754063" indent="-290513" defTabSz="928688">
              <a:spcBef>
                <a:spcPct val="30000"/>
              </a:spcBef>
              <a:defRPr sz="1100">
                <a:solidFill>
                  <a:schemeClr val="tx1"/>
                </a:solidFill>
                <a:latin typeface="Calibri" panose="020F0502020204030204" pitchFamily="34" charset="0"/>
              </a:defRPr>
            </a:lvl2pPr>
            <a:lvl3pPr marL="1160463" indent="-231775" defTabSz="928688">
              <a:spcBef>
                <a:spcPct val="30000"/>
              </a:spcBef>
              <a:defRPr sz="1100">
                <a:solidFill>
                  <a:schemeClr val="tx1"/>
                </a:solidFill>
                <a:latin typeface="Calibri" panose="020F0502020204030204" pitchFamily="34" charset="0"/>
              </a:defRPr>
            </a:lvl3pPr>
            <a:lvl4pPr marL="1624013" indent="-231775" defTabSz="928688">
              <a:spcBef>
                <a:spcPct val="30000"/>
              </a:spcBef>
              <a:defRPr sz="1100">
                <a:solidFill>
                  <a:schemeClr val="tx1"/>
                </a:solidFill>
                <a:latin typeface="Calibri" panose="020F0502020204030204" pitchFamily="34" charset="0"/>
              </a:defRPr>
            </a:lvl4pPr>
            <a:lvl5pPr marL="2089150" indent="-231775" defTabSz="928688">
              <a:spcBef>
                <a:spcPct val="30000"/>
              </a:spcBef>
              <a:defRPr sz="1100">
                <a:solidFill>
                  <a:schemeClr val="tx1"/>
                </a:solidFill>
                <a:latin typeface="Calibri" panose="020F0502020204030204" pitchFamily="34" charset="0"/>
              </a:defRPr>
            </a:lvl5pPr>
            <a:lvl6pPr marL="2546350" indent="-231775" defTabSz="928688" eaLnBrk="0" fontAlgn="base" hangingPunct="0">
              <a:spcBef>
                <a:spcPct val="30000"/>
              </a:spcBef>
              <a:spcAft>
                <a:spcPct val="0"/>
              </a:spcAft>
              <a:defRPr sz="1100">
                <a:solidFill>
                  <a:schemeClr val="tx1"/>
                </a:solidFill>
                <a:latin typeface="Calibri" panose="020F0502020204030204" pitchFamily="34" charset="0"/>
              </a:defRPr>
            </a:lvl6pPr>
            <a:lvl7pPr marL="3003550" indent="-231775" defTabSz="928688" eaLnBrk="0" fontAlgn="base" hangingPunct="0">
              <a:spcBef>
                <a:spcPct val="30000"/>
              </a:spcBef>
              <a:spcAft>
                <a:spcPct val="0"/>
              </a:spcAft>
              <a:defRPr sz="1100">
                <a:solidFill>
                  <a:schemeClr val="tx1"/>
                </a:solidFill>
                <a:latin typeface="Calibri" panose="020F0502020204030204" pitchFamily="34" charset="0"/>
              </a:defRPr>
            </a:lvl7pPr>
            <a:lvl8pPr marL="3460750" indent="-231775" defTabSz="928688" eaLnBrk="0" fontAlgn="base" hangingPunct="0">
              <a:spcBef>
                <a:spcPct val="30000"/>
              </a:spcBef>
              <a:spcAft>
                <a:spcPct val="0"/>
              </a:spcAft>
              <a:defRPr sz="1100">
                <a:solidFill>
                  <a:schemeClr val="tx1"/>
                </a:solidFill>
                <a:latin typeface="Calibri" panose="020F0502020204030204" pitchFamily="34" charset="0"/>
              </a:defRPr>
            </a:lvl8pPr>
            <a:lvl9pPr marL="3917950" indent="-231775" defTabSz="928688" eaLnBrk="0" fontAlgn="base" hangingPunct="0">
              <a:spcBef>
                <a:spcPct val="30000"/>
              </a:spcBef>
              <a:spcAft>
                <a:spcPct val="0"/>
              </a:spcAft>
              <a:defRPr sz="1100">
                <a:solidFill>
                  <a:schemeClr val="tx1"/>
                </a:solidFill>
                <a:latin typeface="Calibri" panose="020F0502020204030204" pitchFamily="34" charset="0"/>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E3469644-8F2A-4008-AD31-30498C4C31F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28688" rtl="0" eaLnBrk="0" fontAlgn="base" latinLnBrk="0" hangingPunct="0">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45185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 xmlns:a16="http://schemas.microsoft.com/office/drawing/2014/main" id="{E583614E-DD1B-47E1-8005-F136EA018E33}"/>
              </a:ext>
            </a:extLst>
          </p:cNvPr>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5603" name="Notes Placeholder 2">
            <a:extLst>
              <a:ext uri="{FF2B5EF4-FFF2-40B4-BE49-F238E27FC236}">
                <a16:creationId xmlns="" xmlns:a16="http://schemas.microsoft.com/office/drawing/2014/main" id="{0A37296E-4C78-489D-8F13-318DB3AB5C96}"/>
              </a:ext>
            </a:extLst>
          </p:cNvPr>
          <p:cNvSpPr>
            <a:spLocks noGrp="1"/>
          </p:cNvSpPr>
          <p:nvPr>
            <p:ph type="body" idx="1"/>
          </p:nvPr>
        </p:nvSpPr>
        <p:spPr bwMode="auto">
          <a:xfrm>
            <a:off x="701675" y="4387850"/>
            <a:ext cx="5607050" cy="41560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t>Too much info for slide slide dec. Barrier’s and Solutions</a:t>
            </a:r>
          </a:p>
          <a:p>
            <a:pPr marL="342900" indent="-342900" defTabSz="914400"/>
            <a:r>
              <a:rPr lang="en-US" altLang="en-US"/>
              <a:t>Make a slide: a clipart of the team…. Change title “bridging PA gap” title problem soluation…</a:t>
            </a:r>
          </a:p>
        </p:txBody>
      </p:sp>
      <p:sp>
        <p:nvSpPr>
          <p:cNvPr id="25604" name="Slide Number Placeholder 3">
            <a:extLst>
              <a:ext uri="{FF2B5EF4-FFF2-40B4-BE49-F238E27FC236}">
                <a16:creationId xmlns="" xmlns:a16="http://schemas.microsoft.com/office/drawing/2014/main" id="{044CF3BF-664F-4957-A11F-B5BA2372A076}"/>
              </a:ext>
            </a:extLst>
          </p:cNvPr>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spcBef>
                <a:spcPct val="30000"/>
              </a:spcBef>
              <a:defRPr sz="1100">
                <a:solidFill>
                  <a:schemeClr val="tx1"/>
                </a:solidFill>
                <a:latin typeface="Calibri" panose="020F0502020204030204" pitchFamily="34" charset="0"/>
              </a:defRPr>
            </a:lvl1pPr>
            <a:lvl2pPr marL="754063" indent="-290513" defTabSz="928688">
              <a:spcBef>
                <a:spcPct val="30000"/>
              </a:spcBef>
              <a:defRPr sz="1100">
                <a:solidFill>
                  <a:schemeClr val="tx1"/>
                </a:solidFill>
                <a:latin typeface="Calibri" panose="020F0502020204030204" pitchFamily="34" charset="0"/>
              </a:defRPr>
            </a:lvl2pPr>
            <a:lvl3pPr marL="1160463" indent="-231775" defTabSz="928688">
              <a:spcBef>
                <a:spcPct val="30000"/>
              </a:spcBef>
              <a:defRPr sz="1100">
                <a:solidFill>
                  <a:schemeClr val="tx1"/>
                </a:solidFill>
                <a:latin typeface="Calibri" panose="020F0502020204030204" pitchFamily="34" charset="0"/>
              </a:defRPr>
            </a:lvl3pPr>
            <a:lvl4pPr marL="1624013" indent="-231775" defTabSz="928688">
              <a:spcBef>
                <a:spcPct val="30000"/>
              </a:spcBef>
              <a:defRPr sz="1100">
                <a:solidFill>
                  <a:schemeClr val="tx1"/>
                </a:solidFill>
                <a:latin typeface="Calibri" panose="020F0502020204030204" pitchFamily="34" charset="0"/>
              </a:defRPr>
            </a:lvl4pPr>
            <a:lvl5pPr marL="2089150" indent="-231775" defTabSz="928688">
              <a:spcBef>
                <a:spcPct val="30000"/>
              </a:spcBef>
              <a:defRPr sz="1100">
                <a:solidFill>
                  <a:schemeClr val="tx1"/>
                </a:solidFill>
                <a:latin typeface="Calibri" panose="020F0502020204030204" pitchFamily="34" charset="0"/>
              </a:defRPr>
            </a:lvl5pPr>
            <a:lvl6pPr marL="2546350" indent="-231775" defTabSz="928688" eaLnBrk="0" fontAlgn="base" hangingPunct="0">
              <a:spcBef>
                <a:spcPct val="30000"/>
              </a:spcBef>
              <a:spcAft>
                <a:spcPct val="0"/>
              </a:spcAft>
              <a:defRPr sz="1100">
                <a:solidFill>
                  <a:schemeClr val="tx1"/>
                </a:solidFill>
                <a:latin typeface="Calibri" panose="020F0502020204030204" pitchFamily="34" charset="0"/>
              </a:defRPr>
            </a:lvl6pPr>
            <a:lvl7pPr marL="3003550" indent="-231775" defTabSz="928688" eaLnBrk="0" fontAlgn="base" hangingPunct="0">
              <a:spcBef>
                <a:spcPct val="30000"/>
              </a:spcBef>
              <a:spcAft>
                <a:spcPct val="0"/>
              </a:spcAft>
              <a:defRPr sz="1100">
                <a:solidFill>
                  <a:schemeClr val="tx1"/>
                </a:solidFill>
                <a:latin typeface="Calibri" panose="020F0502020204030204" pitchFamily="34" charset="0"/>
              </a:defRPr>
            </a:lvl7pPr>
            <a:lvl8pPr marL="3460750" indent="-231775" defTabSz="928688" eaLnBrk="0" fontAlgn="base" hangingPunct="0">
              <a:spcBef>
                <a:spcPct val="30000"/>
              </a:spcBef>
              <a:spcAft>
                <a:spcPct val="0"/>
              </a:spcAft>
              <a:defRPr sz="1100">
                <a:solidFill>
                  <a:schemeClr val="tx1"/>
                </a:solidFill>
                <a:latin typeface="Calibri" panose="020F0502020204030204" pitchFamily="34" charset="0"/>
              </a:defRPr>
            </a:lvl8pPr>
            <a:lvl9pPr marL="3917950" indent="-231775" defTabSz="928688" eaLnBrk="0" fontAlgn="base" hangingPunct="0">
              <a:spcBef>
                <a:spcPct val="30000"/>
              </a:spcBef>
              <a:spcAft>
                <a:spcPct val="0"/>
              </a:spcAft>
              <a:defRPr sz="1100">
                <a:solidFill>
                  <a:schemeClr val="tx1"/>
                </a:solidFill>
                <a:latin typeface="Calibri" panose="020F0502020204030204" pitchFamily="34" charset="0"/>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71747BC2-164C-4FEB-8A94-097A8EF75DD8}"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28688" rtl="0" eaLnBrk="0" fontAlgn="base" latinLnBrk="0" hangingPunct="0">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09123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 xmlns:a16="http://schemas.microsoft.com/office/drawing/2014/main" id="{D27B4615-6ABE-451E-BA16-C965EA38226E}"/>
              </a:ext>
            </a:extLst>
          </p:cNvPr>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Notes Placeholder 2">
            <a:extLst>
              <a:ext uri="{FF2B5EF4-FFF2-40B4-BE49-F238E27FC236}">
                <a16:creationId xmlns="" xmlns:a16="http://schemas.microsoft.com/office/drawing/2014/main" id="{98B1F9B8-E095-40B7-ADF9-F46CE2B80B4E}"/>
              </a:ext>
            </a:extLst>
          </p:cNvPr>
          <p:cNvSpPr>
            <a:spLocks noGrp="1"/>
          </p:cNvSpPr>
          <p:nvPr>
            <p:ph type="body" idx="1"/>
          </p:nvPr>
        </p:nvSpPr>
        <p:spPr bwMode="auto">
          <a:xfrm>
            <a:off x="701675" y="4387850"/>
            <a:ext cx="5607050" cy="41560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tLang="en-US"/>
          </a:p>
        </p:txBody>
      </p:sp>
      <p:sp>
        <p:nvSpPr>
          <p:cNvPr id="27652" name="Slide Number Placeholder 3">
            <a:extLst>
              <a:ext uri="{FF2B5EF4-FFF2-40B4-BE49-F238E27FC236}">
                <a16:creationId xmlns="" xmlns:a16="http://schemas.microsoft.com/office/drawing/2014/main" id="{84A2B0CA-E96D-4CD7-BC94-73D659CE8A55}"/>
              </a:ext>
            </a:extLst>
          </p:cNvPr>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spcBef>
                <a:spcPct val="30000"/>
              </a:spcBef>
              <a:defRPr sz="1100">
                <a:solidFill>
                  <a:schemeClr val="tx1"/>
                </a:solidFill>
                <a:latin typeface="Calibri" panose="020F0502020204030204" pitchFamily="34" charset="0"/>
              </a:defRPr>
            </a:lvl1pPr>
            <a:lvl2pPr marL="754063" indent="-290513" defTabSz="928688">
              <a:spcBef>
                <a:spcPct val="30000"/>
              </a:spcBef>
              <a:defRPr sz="1100">
                <a:solidFill>
                  <a:schemeClr val="tx1"/>
                </a:solidFill>
                <a:latin typeface="Calibri" panose="020F0502020204030204" pitchFamily="34" charset="0"/>
              </a:defRPr>
            </a:lvl2pPr>
            <a:lvl3pPr marL="1160463" indent="-231775" defTabSz="928688">
              <a:spcBef>
                <a:spcPct val="30000"/>
              </a:spcBef>
              <a:defRPr sz="1100">
                <a:solidFill>
                  <a:schemeClr val="tx1"/>
                </a:solidFill>
                <a:latin typeface="Calibri" panose="020F0502020204030204" pitchFamily="34" charset="0"/>
              </a:defRPr>
            </a:lvl3pPr>
            <a:lvl4pPr marL="1624013" indent="-231775" defTabSz="928688">
              <a:spcBef>
                <a:spcPct val="30000"/>
              </a:spcBef>
              <a:defRPr sz="1100">
                <a:solidFill>
                  <a:schemeClr val="tx1"/>
                </a:solidFill>
                <a:latin typeface="Calibri" panose="020F0502020204030204" pitchFamily="34" charset="0"/>
              </a:defRPr>
            </a:lvl4pPr>
            <a:lvl5pPr marL="2089150" indent="-231775" defTabSz="928688">
              <a:spcBef>
                <a:spcPct val="30000"/>
              </a:spcBef>
              <a:defRPr sz="1100">
                <a:solidFill>
                  <a:schemeClr val="tx1"/>
                </a:solidFill>
                <a:latin typeface="Calibri" panose="020F0502020204030204" pitchFamily="34" charset="0"/>
              </a:defRPr>
            </a:lvl5pPr>
            <a:lvl6pPr marL="2546350" indent="-231775" defTabSz="928688" eaLnBrk="0" fontAlgn="base" hangingPunct="0">
              <a:spcBef>
                <a:spcPct val="30000"/>
              </a:spcBef>
              <a:spcAft>
                <a:spcPct val="0"/>
              </a:spcAft>
              <a:defRPr sz="1100">
                <a:solidFill>
                  <a:schemeClr val="tx1"/>
                </a:solidFill>
                <a:latin typeface="Calibri" panose="020F0502020204030204" pitchFamily="34" charset="0"/>
              </a:defRPr>
            </a:lvl6pPr>
            <a:lvl7pPr marL="3003550" indent="-231775" defTabSz="928688" eaLnBrk="0" fontAlgn="base" hangingPunct="0">
              <a:spcBef>
                <a:spcPct val="30000"/>
              </a:spcBef>
              <a:spcAft>
                <a:spcPct val="0"/>
              </a:spcAft>
              <a:defRPr sz="1100">
                <a:solidFill>
                  <a:schemeClr val="tx1"/>
                </a:solidFill>
                <a:latin typeface="Calibri" panose="020F0502020204030204" pitchFamily="34" charset="0"/>
              </a:defRPr>
            </a:lvl7pPr>
            <a:lvl8pPr marL="3460750" indent="-231775" defTabSz="928688" eaLnBrk="0" fontAlgn="base" hangingPunct="0">
              <a:spcBef>
                <a:spcPct val="30000"/>
              </a:spcBef>
              <a:spcAft>
                <a:spcPct val="0"/>
              </a:spcAft>
              <a:defRPr sz="1100">
                <a:solidFill>
                  <a:schemeClr val="tx1"/>
                </a:solidFill>
                <a:latin typeface="Calibri" panose="020F0502020204030204" pitchFamily="34" charset="0"/>
              </a:defRPr>
            </a:lvl8pPr>
            <a:lvl9pPr marL="3917950" indent="-231775" defTabSz="928688" eaLnBrk="0" fontAlgn="base" hangingPunct="0">
              <a:spcBef>
                <a:spcPct val="30000"/>
              </a:spcBef>
              <a:spcAft>
                <a:spcPct val="0"/>
              </a:spcAft>
              <a:defRPr sz="1100">
                <a:solidFill>
                  <a:schemeClr val="tx1"/>
                </a:solidFill>
                <a:latin typeface="Calibri" panose="020F0502020204030204" pitchFamily="34" charset="0"/>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C92B26BA-F772-4553-A455-F13D93A1218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28688" rtl="0" eaLnBrk="0" fontAlgn="base" latinLnBrk="0" hangingPunct="0">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8870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 xmlns:a16="http://schemas.microsoft.com/office/drawing/2014/main" id="{AEC488AC-F705-4773-880D-4AD453BD8905}"/>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0963" name="Notes Placeholder 2">
            <a:extLst>
              <a:ext uri="{FF2B5EF4-FFF2-40B4-BE49-F238E27FC236}">
                <a16:creationId xmlns="" xmlns:a16="http://schemas.microsoft.com/office/drawing/2014/main" id="{6E6208C7-308F-4BD1-B5EE-8A4ACE575172}"/>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p:txBody>
      </p:sp>
      <p:sp>
        <p:nvSpPr>
          <p:cNvPr id="40964" name="Slide Number Placeholder 3">
            <a:extLst>
              <a:ext uri="{FF2B5EF4-FFF2-40B4-BE49-F238E27FC236}">
                <a16:creationId xmlns="" xmlns:a16="http://schemas.microsoft.com/office/drawing/2014/main" id="{2F64031E-16BD-4001-9908-214809142A45}"/>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1E4E490E-4EC8-4156-8F20-84C80758791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33569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 xmlns:a16="http://schemas.microsoft.com/office/drawing/2014/main" id="{8CA93A89-FC2D-46AB-B7F1-D7653681DD42}"/>
              </a:ext>
            </a:extLst>
          </p:cNvPr>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3011" name="Notes Placeholder 2">
            <a:extLst>
              <a:ext uri="{FF2B5EF4-FFF2-40B4-BE49-F238E27FC236}">
                <a16:creationId xmlns="" xmlns:a16="http://schemas.microsoft.com/office/drawing/2014/main" id="{ECF1196A-D8B2-4E3A-A268-5C3392C275B9}"/>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Including the grades and levels makes it difficult to read this material. How about just including the recommendation, and putting the grades and levels in footnotes? This comment applies to all recommendations slides.</a:t>
            </a:r>
          </a:p>
          <a:p>
            <a:endParaRPr lang="en-US" altLang="en-US"/>
          </a:p>
        </p:txBody>
      </p:sp>
      <p:sp>
        <p:nvSpPr>
          <p:cNvPr id="43012" name="Slide Number Placeholder 3">
            <a:extLst>
              <a:ext uri="{FF2B5EF4-FFF2-40B4-BE49-F238E27FC236}">
                <a16:creationId xmlns="" xmlns:a16="http://schemas.microsoft.com/office/drawing/2014/main" id="{9D00D1B3-221D-4275-9AD5-D7955685BD73}"/>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r" defTabSz="841375" rtl="0" eaLnBrk="1" fontAlgn="base" latinLnBrk="0" hangingPunct="1">
              <a:lnSpc>
                <a:spcPct val="100000"/>
              </a:lnSpc>
              <a:spcBef>
                <a:spcPct val="0"/>
              </a:spcBef>
              <a:spcAft>
                <a:spcPct val="0"/>
              </a:spcAft>
              <a:buClrTx/>
              <a:buSzTx/>
              <a:buFontTx/>
              <a:buNone/>
              <a:tabLst/>
              <a:defRPr/>
            </a:pPr>
            <a:fld id="{C754C423-18B5-4F01-B6C8-E2728945D3C2}"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841375"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189905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16:creationId xmlns="" xmlns:a16="http://schemas.microsoft.com/office/drawing/2014/main" id="{B0D0376F-E26A-42D6-8A49-DE732D0FB41C}"/>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9A40C1F3-ECC4-4AF2-99E4-0FE60C4B352A}"/>
              </a:ext>
            </a:extLst>
          </p:cNvPr>
          <p:cNvSpPr>
            <a:spLocks noGrp="1"/>
          </p:cNvSpPr>
          <p:nvPr>
            <p:ph type="sldNum" sz="quarter" idx="11"/>
          </p:nvPr>
        </p:nvSpPr>
        <p:spPr/>
        <p:txBody>
          <a:bodyPr/>
          <a:lstStyle>
            <a:lvl1pPr>
              <a:defRPr/>
            </a:lvl1pPr>
          </a:lstStyle>
          <a:p>
            <a:pPr>
              <a:defRPr/>
            </a:pPr>
            <a:fld id="{9D1CF23D-879A-42C0-ADD8-E733C3CBADEB}" type="slidenum">
              <a:rPr lang="en-US" altLang="en-US"/>
              <a:pPr>
                <a:defRPr/>
              </a:pPr>
              <a:t>‹#›</a:t>
            </a:fld>
            <a:endParaRPr lang="en-US" altLang="en-US"/>
          </a:p>
        </p:txBody>
      </p:sp>
      <p:sp>
        <p:nvSpPr>
          <p:cNvPr id="6" name="Date Placeholder 4">
            <a:extLst>
              <a:ext uri="{FF2B5EF4-FFF2-40B4-BE49-F238E27FC236}">
                <a16:creationId xmlns="" xmlns:a16="http://schemas.microsoft.com/office/drawing/2014/main" id="{34EE7BA8-D42A-4676-AC93-965C773CC1B0}"/>
              </a:ext>
            </a:extLst>
          </p:cNvPr>
          <p:cNvSpPr>
            <a:spLocks noGrp="1"/>
          </p:cNvSpPr>
          <p:nvPr>
            <p:ph type="dt" sz="half" idx="12"/>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14FC325F-6120-4E99-9A7A-CB38469BD7A4}" type="datetimeFigureOut">
              <a:rPr lang="en-US"/>
              <a:pPr>
                <a:defRPr/>
              </a:pPr>
              <a:t>10/23/18</a:t>
            </a:fld>
            <a:endParaRPr lang="en-US" dirty="0"/>
          </a:p>
        </p:txBody>
      </p:sp>
    </p:spTree>
    <p:extLst>
      <p:ext uri="{BB962C8B-B14F-4D97-AF65-F5344CB8AC3E}">
        <p14:creationId xmlns:p14="http://schemas.microsoft.com/office/powerpoint/2010/main" val="3835170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29BB906-2DDC-4DC7-B2B6-D23FBFE7D967}"/>
              </a:ext>
            </a:extLst>
          </p:cNvPr>
          <p:cNvSpPr>
            <a:spLocks noGrp="1"/>
          </p:cNvSpPr>
          <p:nvPr>
            <p:ph type="dt" sz="half" idx="10"/>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554A85B2-8C2F-4CE2-B844-55522566BD19}" type="datetimeFigureOut">
              <a:rPr lang="en-US"/>
              <a:pPr>
                <a:defRPr/>
              </a:pPr>
              <a:t>10/23/18</a:t>
            </a:fld>
            <a:endParaRPr lang="en-US"/>
          </a:p>
        </p:txBody>
      </p:sp>
      <p:sp>
        <p:nvSpPr>
          <p:cNvPr id="5" name="Footer Placeholder 4">
            <a:extLst>
              <a:ext uri="{FF2B5EF4-FFF2-40B4-BE49-F238E27FC236}">
                <a16:creationId xmlns="" xmlns:a16="http://schemas.microsoft.com/office/drawing/2014/main" id="{B5E9E85C-C9E8-414F-AEE7-4CA900C362D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120B48A-0974-4735-AE73-DC4479D3BCE4}"/>
              </a:ext>
            </a:extLst>
          </p:cNvPr>
          <p:cNvSpPr>
            <a:spLocks noGrp="1"/>
          </p:cNvSpPr>
          <p:nvPr>
            <p:ph type="sldNum" sz="quarter" idx="12"/>
          </p:nvPr>
        </p:nvSpPr>
        <p:spPr/>
        <p:txBody>
          <a:bodyPr/>
          <a:lstStyle>
            <a:lvl1pPr>
              <a:defRPr/>
            </a:lvl1pPr>
          </a:lstStyle>
          <a:p>
            <a:pPr>
              <a:defRPr/>
            </a:pPr>
            <a:fld id="{C721C328-12B9-4B5F-A6B4-F1EEA6FB2FAB}" type="slidenum">
              <a:rPr lang="en-US" altLang="en-US"/>
              <a:pPr>
                <a:defRPr/>
              </a:pPr>
              <a:t>‹#›</a:t>
            </a:fld>
            <a:endParaRPr lang="en-US" altLang="en-US"/>
          </a:p>
        </p:txBody>
      </p:sp>
    </p:spTree>
    <p:extLst>
      <p:ext uri="{BB962C8B-B14F-4D97-AF65-F5344CB8AC3E}">
        <p14:creationId xmlns:p14="http://schemas.microsoft.com/office/powerpoint/2010/main" val="1321941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E8996A0-ABD0-414C-B086-3D95D3B8FD6A}"/>
              </a:ext>
            </a:extLst>
          </p:cNvPr>
          <p:cNvSpPr>
            <a:spLocks noGrp="1"/>
          </p:cNvSpPr>
          <p:nvPr>
            <p:ph type="dt" sz="half" idx="10"/>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3D4342F2-6DBF-4E43-A001-017D5160FCA8}" type="datetimeFigureOut">
              <a:rPr lang="en-US"/>
              <a:pPr>
                <a:defRPr/>
              </a:pPr>
              <a:t>10/23/18</a:t>
            </a:fld>
            <a:endParaRPr lang="en-US"/>
          </a:p>
        </p:txBody>
      </p:sp>
      <p:sp>
        <p:nvSpPr>
          <p:cNvPr id="5" name="Footer Placeholder 4">
            <a:extLst>
              <a:ext uri="{FF2B5EF4-FFF2-40B4-BE49-F238E27FC236}">
                <a16:creationId xmlns="" xmlns:a16="http://schemas.microsoft.com/office/drawing/2014/main" id="{10A2612A-2055-44B3-8A1F-30AB484F2E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677F5B37-7832-4FA3-A95C-EE9AE8FB998C}"/>
              </a:ext>
            </a:extLst>
          </p:cNvPr>
          <p:cNvSpPr>
            <a:spLocks noGrp="1"/>
          </p:cNvSpPr>
          <p:nvPr>
            <p:ph type="sldNum" sz="quarter" idx="12"/>
          </p:nvPr>
        </p:nvSpPr>
        <p:spPr/>
        <p:txBody>
          <a:bodyPr/>
          <a:lstStyle>
            <a:lvl1pPr>
              <a:defRPr/>
            </a:lvl1pPr>
          </a:lstStyle>
          <a:p>
            <a:pPr>
              <a:defRPr/>
            </a:pPr>
            <a:fld id="{143E9317-70D2-4D21-978D-7A3B5FB63F59}" type="slidenum">
              <a:rPr lang="en-US" altLang="en-US"/>
              <a:pPr>
                <a:defRPr/>
              </a:pPr>
              <a:t>‹#›</a:t>
            </a:fld>
            <a:endParaRPr lang="en-US" altLang="en-US"/>
          </a:p>
        </p:txBody>
      </p:sp>
    </p:spTree>
    <p:extLst>
      <p:ext uri="{BB962C8B-B14F-4D97-AF65-F5344CB8AC3E}">
        <p14:creationId xmlns:p14="http://schemas.microsoft.com/office/powerpoint/2010/main" val="3264271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C4DE8E-1AE5-466F-BDA7-D300098594B1}"/>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745ACE93-EA11-49BB-A2AF-7C1A917C1A9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2639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CB00A6-E0D0-4A82-A4A0-78BB0C641D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6B5B005-862B-4606-8CE0-BA6B5062AB1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4349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4BEE4-183B-4A7C-B714-A13E2C52E1DA}"/>
              </a:ext>
            </a:extLst>
          </p:cNvPr>
          <p:cNvSpPr>
            <a:spLocks noGrp="1"/>
          </p:cNvSpPr>
          <p:nvPr>
            <p:ph type="title"/>
          </p:nvPr>
        </p:nvSpPr>
        <p:spPr>
          <a:xfrm>
            <a:off x="623888" y="1709740"/>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1257FE51-09E4-427C-865E-7F15B2FF23F5}"/>
              </a:ext>
            </a:extLst>
          </p:cNvPr>
          <p:cNvSpPr>
            <a:spLocks noGrp="1"/>
          </p:cNvSpPr>
          <p:nvPr>
            <p:ph type="body" idx="1"/>
          </p:nvPr>
        </p:nvSpPr>
        <p:spPr>
          <a:xfrm>
            <a:off x="623888" y="4589465"/>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2764674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808472-59A5-43E7-9768-DB77B6E649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B0FCFFBE-C33B-47A7-942A-72EED38EEF7E}"/>
              </a:ext>
            </a:extLst>
          </p:cNvPr>
          <p:cNvSpPr>
            <a:spLocks noGrp="1"/>
          </p:cNvSpPr>
          <p:nvPr>
            <p:ph sz="half" idx="1"/>
          </p:nvPr>
        </p:nvSpPr>
        <p:spPr>
          <a:xfrm>
            <a:off x="628650" y="1825627"/>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EF438FE-2266-4F20-99C0-6BF59F8CC511}"/>
              </a:ext>
            </a:extLst>
          </p:cNvPr>
          <p:cNvSpPr>
            <a:spLocks noGrp="1"/>
          </p:cNvSpPr>
          <p:nvPr>
            <p:ph sz="half" idx="2"/>
          </p:nvPr>
        </p:nvSpPr>
        <p:spPr>
          <a:xfrm>
            <a:off x="4648200" y="1825627"/>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6966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BA7FA6-6E15-435E-A124-35ED0CC73BF0}"/>
              </a:ext>
            </a:extLst>
          </p:cNvPr>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78B84174-D3A9-44D1-8579-E3EA20C8BFC5}"/>
              </a:ext>
            </a:extLst>
          </p:cNvPr>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6C7EB5D8-4F83-4609-85EF-A064DBF252F9}"/>
              </a:ext>
            </a:extLst>
          </p:cNvPr>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397BCC0-19CD-4204-AC3A-C4321F1BDEC8}"/>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DEF1C97C-C483-4676-B15E-DCAE92BFCD67}"/>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79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215804-4154-4E8E-9D05-09A78C6F12A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98425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2531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2711FE-CEF3-427D-A266-B2B8D07FFE75}"/>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4EEA6BDB-6C15-4601-82CD-ED2713B7B692}"/>
              </a:ext>
            </a:extLst>
          </p:cNvPr>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E20B5733-667D-4E53-9218-A17ED8C3D269}"/>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13150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16:creationId xmlns="" xmlns:a16="http://schemas.microsoft.com/office/drawing/2014/main" id="{5FF88F39-8159-4436-A68C-8DA552B0A7ED}"/>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55C087EF-4EC3-4701-9782-5F1F3204A318}"/>
              </a:ext>
            </a:extLst>
          </p:cNvPr>
          <p:cNvSpPr>
            <a:spLocks noGrp="1"/>
          </p:cNvSpPr>
          <p:nvPr>
            <p:ph type="sldNum" sz="quarter" idx="11"/>
          </p:nvPr>
        </p:nvSpPr>
        <p:spPr/>
        <p:txBody>
          <a:bodyPr/>
          <a:lstStyle>
            <a:lvl1pPr>
              <a:defRPr/>
            </a:lvl1pPr>
          </a:lstStyle>
          <a:p>
            <a:pPr>
              <a:defRPr/>
            </a:pPr>
            <a:fld id="{FDC362F6-62C3-49B4-91F6-7B562D4EAB3A}" type="slidenum">
              <a:rPr lang="en-US" altLang="en-US"/>
              <a:pPr>
                <a:defRPr/>
              </a:pPr>
              <a:t>‹#›</a:t>
            </a:fld>
            <a:endParaRPr lang="en-US" altLang="en-US"/>
          </a:p>
        </p:txBody>
      </p:sp>
      <p:sp>
        <p:nvSpPr>
          <p:cNvPr id="6" name="Date Placeholder 4">
            <a:extLst>
              <a:ext uri="{FF2B5EF4-FFF2-40B4-BE49-F238E27FC236}">
                <a16:creationId xmlns="" xmlns:a16="http://schemas.microsoft.com/office/drawing/2014/main" id="{838B4338-9219-4CCE-944D-A356B4827BD5}"/>
              </a:ext>
            </a:extLst>
          </p:cNvPr>
          <p:cNvSpPr>
            <a:spLocks noGrp="1"/>
          </p:cNvSpPr>
          <p:nvPr>
            <p:ph type="dt" sz="half" idx="12"/>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9184AEF6-B46A-4EA0-958E-386CC26469B8}" type="datetimeFigureOut">
              <a:rPr lang="en-US"/>
              <a:pPr>
                <a:defRPr/>
              </a:pPr>
              <a:t>10/23/18</a:t>
            </a:fld>
            <a:endParaRPr lang="en-US"/>
          </a:p>
        </p:txBody>
      </p:sp>
    </p:spTree>
    <p:extLst>
      <p:ext uri="{BB962C8B-B14F-4D97-AF65-F5344CB8AC3E}">
        <p14:creationId xmlns:p14="http://schemas.microsoft.com/office/powerpoint/2010/main" val="4247438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BE57D9-94BE-4DC0-986B-96855B650134}"/>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A7CF4C63-FFE4-4AEF-BAC6-183779C3E840}"/>
              </a:ext>
            </a:extLst>
          </p:cNvPr>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16:creationId xmlns="" xmlns:a16="http://schemas.microsoft.com/office/drawing/2014/main" id="{AABED23E-F636-4C57-B7F5-400D1EDBBC77}"/>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875799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BC5715-B9DB-4145-9931-7EB36943EA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404C0E87-8ED6-4B02-829F-1A39C0FFE6F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6164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7598647-82DD-4BB7-B9B2-5320EF8BD5FB}"/>
              </a:ext>
            </a:extLst>
          </p:cNvPr>
          <p:cNvSpPr>
            <a:spLocks noGrp="1"/>
          </p:cNvSpPr>
          <p:nvPr>
            <p:ph type="title" orient="vert"/>
          </p:nvPr>
        </p:nvSpPr>
        <p:spPr>
          <a:xfrm>
            <a:off x="6543676" y="365127"/>
            <a:ext cx="1971675" cy="5789613"/>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C51AF898-43CF-43D7-9148-9F009D34451D}"/>
              </a:ext>
            </a:extLst>
          </p:cNvPr>
          <p:cNvSpPr>
            <a:spLocks noGrp="1"/>
          </p:cNvSpPr>
          <p:nvPr>
            <p:ph type="body" orient="vert" idx="1"/>
          </p:nvPr>
        </p:nvSpPr>
        <p:spPr>
          <a:xfrm>
            <a:off x="628651" y="365127"/>
            <a:ext cx="5762625" cy="5789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7484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16:creationId xmlns="" xmlns:a16="http://schemas.microsoft.com/office/drawing/2014/main" id="{7AD652DB-641A-4D05-AB4C-510F20F1B583}"/>
              </a:ext>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16:creationId xmlns="" xmlns:a16="http://schemas.microsoft.com/office/drawing/2014/main" id="{CD74ABFB-D820-4650-938A-CCDF84F5A107}"/>
              </a:ext>
            </a:extLst>
          </p:cNvPr>
          <p:cNvSpPr>
            <a:spLocks noGrp="1"/>
          </p:cNvSpPr>
          <p:nvPr>
            <p:ph type="sldNum" sz="quarter" idx="11"/>
          </p:nvPr>
        </p:nvSpPr>
        <p:spPr/>
        <p:txBody>
          <a:bodyPr/>
          <a:lstStyle>
            <a:lvl1pPr>
              <a:defRPr/>
            </a:lvl1pPr>
          </a:lstStyle>
          <a:p>
            <a:pPr>
              <a:defRPr/>
            </a:pPr>
            <a:fld id="{752136BF-9B4A-40D6-9132-29B839496740}" type="slidenum">
              <a:rPr lang="en-US" altLang="en-US"/>
              <a:pPr>
                <a:defRPr/>
              </a:pPr>
              <a:t>‹#›</a:t>
            </a:fld>
            <a:endParaRPr lang="en-US" altLang="en-US"/>
          </a:p>
        </p:txBody>
      </p:sp>
      <p:sp>
        <p:nvSpPr>
          <p:cNvPr id="7" name="Date Placeholder 4">
            <a:extLst>
              <a:ext uri="{FF2B5EF4-FFF2-40B4-BE49-F238E27FC236}">
                <a16:creationId xmlns="" xmlns:a16="http://schemas.microsoft.com/office/drawing/2014/main" id="{E627B8B2-2E88-48C1-A043-B23E3B6A597E}"/>
              </a:ext>
            </a:extLst>
          </p:cNvPr>
          <p:cNvSpPr>
            <a:spLocks noGrp="1"/>
          </p:cNvSpPr>
          <p:nvPr>
            <p:ph type="dt" sz="half" idx="12"/>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B88E76E8-2D85-4AC1-8A15-297790136C73}" type="datetimeFigureOut">
              <a:rPr lang="en-US"/>
              <a:pPr>
                <a:defRPr/>
              </a:pPr>
              <a:t>10/23/18</a:t>
            </a:fld>
            <a:endParaRPr lang="en-US"/>
          </a:p>
        </p:txBody>
      </p:sp>
    </p:spTree>
    <p:extLst>
      <p:ext uri="{BB962C8B-B14F-4D97-AF65-F5344CB8AC3E}">
        <p14:creationId xmlns:p14="http://schemas.microsoft.com/office/powerpoint/2010/main" val="2395569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2"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7"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16:creationId xmlns="" xmlns:a16="http://schemas.microsoft.com/office/drawing/2014/main" id="{D59AEDCC-E70B-4AEC-B0D9-BBE6B3BC3583}"/>
              </a:ext>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16:creationId xmlns="" xmlns:a16="http://schemas.microsoft.com/office/drawing/2014/main" id="{FE2085E6-20D9-4D73-8245-9C8175A11692}"/>
              </a:ext>
            </a:extLst>
          </p:cNvPr>
          <p:cNvSpPr>
            <a:spLocks noGrp="1"/>
          </p:cNvSpPr>
          <p:nvPr>
            <p:ph type="sldNum" sz="quarter" idx="11"/>
          </p:nvPr>
        </p:nvSpPr>
        <p:spPr/>
        <p:txBody>
          <a:bodyPr/>
          <a:lstStyle>
            <a:lvl1pPr>
              <a:defRPr/>
            </a:lvl1pPr>
          </a:lstStyle>
          <a:p>
            <a:pPr>
              <a:defRPr/>
            </a:pPr>
            <a:fld id="{781C1BB5-C619-471E-9E5D-7AA816308D33}" type="slidenum">
              <a:rPr lang="en-US" altLang="en-US"/>
              <a:pPr>
                <a:defRPr/>
              </a:pPr>
              <a:t>‹#›</a:t>
            </a:fld>
            <a:endParaRPr lang="en-US" altLang="en-US"/>
          </a:p>
        </p:txBody>
      </p:sp>
      <p:sp>
        <p:nvSpPr>
          <p:cNvPr id="8" name="Date Placeholder 4">
            <a:extLst>
              <a:ext uri="{FF2B5EF4-FFF2-40B4-BE49-F238E27FC236}">
                <a16:creationId xmlns="" xmlns:a16="http://schemas.microsoft.com/office/drawing/2014/main" id="{02ABAED3-0090-4E02-84C0-54C951FBAFA5}"/>
              </a:ext>
            </a:extLst>
          </p:cNvPr>
          <p:cNvSpPr>
            <a:spLocks noGrp="1"/>
          </p:cNvSpPr>
          <p:nvPr>
            <p:ph type="dt" sz="half" idx="12"/>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61D52CFA-5569-4ACA-950D-F37A244FB8D6}" type="datetimeFigureOut">
              <a:rPr lang="en-US"/>
              <a:pPr>
                <a:defRPr/>
              </a:pPr>
              <a:t>10/23/18</a:t>
            </a:fld>
            <a:endParaRPr lang="en-US"/>
          </a:p>
        </p:txBody>
      </p:sp>
    </p:spTree>
    <p:extLst>
      <p:ext uri="{BB962C8B-B14F-4D97-AF65-F5344CB8AC3E}">
        <p14:creationId xmlns:p14="http://schemas.microsoft.com/office/powerpoint/2010/main" val="1614231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16:creationId xmlns="" xmlns:a16="http://schemas.microsoft.com/office/drawing/2014/main" id="{E811B555-BF57-4F58-81A8-15913CA3F17E}"/>
              </a:ext>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16:creationId xmlns="" xmlns:a16="http://schemas.microsoft.com/office/drawing/2014/main" id="{99228504-AEE0-43D4-B548-A8ACFB998F6C}"/>
              </a:ext>
            </a:extLst>
          </p:cNvPr>
          <p:cNvSpPr>
            <a:spLocks noGrp="1"/>
          </p:cNvSpPr>
          <p:nvPr>
            <p:ph type="sldNum" sz="quarter" idx="11"/>
          </p:nvPr>
        </p:nvSpPr>
        <p:spPr/>
        <p:txBody>
          <a:bodyPr/>
          <a:lstStyle>
            <a:lvl1pPr>
              <a:defRPr/>
            </a:lvl1pPr>
          </a:lstStyle>
          <a:p>
            <a:pPr>
              <a:defRPr/>
            </a:pPr>
            <a:fld id="{A6CEBC38-5A7B-44CE-B469-CEA967F68BFE}" type="slidenum">
              <a:rPr lang="en-US" altLang="en-US"/>
              <a:pPr>
                <a:defRPr/>
              </a:pPr>
              <a:t>‹#›</a:t>
            </a:fld>
            <a:endParaRPr lang="en-US" altLang="en-US"/>
          </a:p>
        </p:txBody>
      </p:sp>
      <p:sp>
        <p:nvSpPr>
          <p:cNvPr id="5" name="Date Placeholder 4">
            <a:extLst>
              <a:ext uri="{FF2B5EF4-FFF2-40B4-BE49-F238E27FC236}">
                <a16:creationId xmlns="" xmlns:a16="http://schemas.microsoft.com/office/drawing/2014/main" id="{04428B50-87FF-4465-A9F5-958A657B6F3E}"/>
              </a:ext>
            </a:extLst>
          </p:cNvPr>
          <p:cNvSpPr>
            <a:spLocks noGrp="1"/>
          </p:cNvSpPr>
          <p:nvPr>
            <p:ph type="dt" sz="half" idx="12"/>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D6CF1E5F-BF3A-4486-9063-5E4F93AD4708}" type="datetimeFigureOut">
              <a:rPr lang="en-US"/>
              <a:pPr>
                <a:defRPr/>
              </a:pPr>
              <a:t>10/23/18</a:t>
            </a:fld>
            <a:endParaRPr lang="en-US"/>
          </a:p>
        </p:txBody>
      </p:sp>
    </p:spTree>
    <p:extLst>
      <p:ext uri="{BB962C8B-B14F-4D97-AF65-F5344CB8AC3E}">
        <p14:creationId xmlns:p14="http://schemas.microsoft.com/office/powerpoint/2010/main" val="4155645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16:creationId xmlns="" xmlns:a16="http://schemas.microsoft.com/office/drawing/2014/main" id="{354777FF-975F-4850-B92C-F6D37ACCD6EF}"/>
              </a:ext>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16:creationId xmlns="" xmlns:a16="http://schemas.microsoft.com/office/drawing/2014/main" id="{072B7D81-0997-4F4F-905E-AC0EE119D3F7}"/>
              </a:ext>
            </a:extLst>
          </p:cNvPr>
          <p:cNvSpPr>
            <a:spLocks noGrp="1"/>
          </p:cNvSpPr>
          <p:nvPr>
            <p:ph type="sldNum" sz="quarter" idx="11"/>
          </p:nvPr>
        </p:nvSpPr>
        <p:spPr/>
        <p:txBody>
          <a:bodyPr/>
          <a:lstStyle>
            <a:lvl1pPr>
              <a:defRPr/>
            </a:lvl1pPr>
          </a:lstStyle>
          <a:p>
            <a:pPr>
              <a:defRPr/>
            </a:pPr>
            <a:fld id="{1100C102-12DD-4179-B862-656102119642}" type="slidenum">
              <a:rPr lang="en-US" altLang="en-US"/>
              <a:pPr>
                <a:defRPr/>
              </a:pPr>
              <a:t>‹#›</a:t>
            </a:fld>
            <a:endParaRPr lang="en-US" altLang="en-US"/>
          </a:p>
        </p:txBody>
      </p:sp>
      <p:sp>
        <p:nvSpPr>
          <p:cNvPr id="4" name="Date Placeholder 4">
            <a:extLst>
              <a:ext uri="{FF2B5EF4-FFF2-40B4-BE49-F238E27FC236}">
                <a16:creationId xmlns="" xmlns:a16="http://schemas.microsoft.com/office/drawing/2014/main" id="{414E5DA5-4E5B-47B6-B5A5-9BC84A0FBBAE}"/>
              </a:ext>
            </a:extLst>
          </p:cNvPr>
          <p:cNvSpPr>
            <a:spLocks noGrp="1"/>
          </p:cNvSpPr>
          <p:nvPr>
            <p:ph type="dt" sz="half" idx="12"/>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27124609-2F0A-4676-AD15-D81432DEB10F}" type="datetimeFigureOut">
              <a:rPr lang="en-US"/>
              <a:pPr>
                <a:defRPr/>
              </a:pPr>
              <a:t>10/23/18</a:t>
            </a:fld>
            <a:endParaRPr lang="en-US"/>
          </a:p>
        </p:txBody>
      </p:sp>
    </p:spTree>
    <p:extLst>
      <p:ext uri="{BB962C8B-B14F-4D97-AF65-F5344CB8AC3E}">
        <p14:creationId xmlns:p14="http://schemas.microsoft.com/office/powerpoint/2010/main" val="717198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2"/>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3"/>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2"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16:creationId xmlns="" xmlns:a16="http://schemas.microsoft.com/office/drawing/2014/main" id="{C9DE95A4-C02A-4CC0-9511-1E59C08C584C}"/>
              </a:ext>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16:creationId xmlns="" xmlns:a16="http://schemas.microsoft.com/office/drawing/2014/main" id="{F0A4CCFB-BD59-4AD4-B806-F9AE64B375E2}"/>
              </a:ext>
            </a:extLst>
          </p:cNvPr>
          <p:cNvSpPr>
            <a:spLocks noGrp="1"/>
          </p:cNvSpPr>
          <p:nvPr>
            <p:ph type="sldNum" sz="quarter" idx="11"/>
          </p:nvPr>
        </p:nvSpPr>
        <p:spPr/>
        <p:txBody>
          <a:bodyPr/>
          <a:lstStyle>
            <a:lvl1pPr>
              <a:defRPr/>
            </a:lvl1pPr>
          </a:lstStyle>
          <a:p>
            <a:pPr>
              <a:defRPr/>
            </a:pPr>
            <a:fld id="{E12974A1-B1C5-44E7-B0EA-B3F8E4F1CFC0}" type="slidenum">
              <a:rPr lang="en-US" altLang="en-US"/>
              <a:pPr>
                <a:defRPr/>
              </a:pPr>
              <a:t>‹#›</a:t>
            </a:fld>
            <a:endParaRPr lang="en-US" altLang="en-US"/>
          </a:p>
        </p:txBody>
      </p:sp>
      <p:sp>
        <p:nvSpPr>
          <p:cNvPr id="7" name="Date Placeholder 4">
            <a:extLst>
              <a:ext uri="{FF2B5EF4-FFF2-40B4-BE49-F238E27FC236}">
                <a16:creationId xmlns="" xmlns:a16="http://schemas.microsoft.com/office/drawing/2014/main" id="{29C5A7FF-D744-46EE-B03B-31D9CE528BFA}"/>
              </a:ext>
            </a:extLst>
          </p:cNvPr>
          <p:cNvSpPr>
            <a:spLocks noGrp="1"/>
          </p:cNvSpPr>
          <p:nvPr>
            <p:ph type="dt" sz="half" idx="12"/>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A5727242-3DD2-4934-B909-0A0C2CFC142C}" type="datetimeFigureOut">
              <a:rPr lang="en-US"/>
              <a:pPr>
                <a:defRPr/>
              </a:pPr>
              <a:t>10/23/18</a:t>
            </a:fld>
            <a:endParaRPr lang="en-US"/>
          </a:p>
        </p:txBody>
      </p:sp>
    </p:spTree>
    <p:extLst>
      <p:ext uri="{BB962C8B-B14F-4D97-AF65-F5344CB8AC3E}">
        <p14:creationId xmlns:p14="http://schemas.microsoft.com/office/powerpoint/2010/main" val="4156399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16:creationId xmlns="" xmlns:a16="http://schemas.microsoft.com/office/drawing/2014/main" id="{2400B06F-A6E5-4E20-904E-2F1DD79FE1F8}"/>
              </a:ext>
            </a:extLst>
          </p:cNvPr>
          <p:cNvSpPr>
            <a:spLocks noGrp="1"/>
          </p:cNvSpPr>
          <p:nvPr>
            <p:ph type="dt" sz="half" idx="10"/>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3097CB71-68A6-4910-8D22-7756BD83242A}" type="datetimeFigureOut">
              <a:rPr lang="en-US"/>
              <a:pPr>
                <a:defRPr/>
              </a:pPr>
              <a:t>10/23/18</a:t>
            </a:fld>
            <a:endParaRPr lang="en-US"/>
          </a:p>
        </p:txBody>
      </p:sp>
      <p:sp>
        <p:nvSpPr>
          <p:cNvPr id="6" name="Footer Placeholder 5">
            <a:extLst>
              <a:ext uri="{FF2B5EF4-FFF2-40B4-BE49-F238E27FC236}">
                <a16:creationId xmlns="" xmlns:a16="http://schemas.microsoft.com/office/drawing/2014/main" id="{1A12C644-1241-46E4-BB1F-6C2DA84B410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 xmlns:a16="http://schemas.microsoft.com/office/drawing/2014/main" id="{D67AC334-C4B3-41D3-A4AF-C36CA3412208}"/>
              </a:ext>
            </a:extLst>
          </p:cNvPr>
          <p:cNvSpPr>
            <a:spLocks noGrp="1"/>
          </p:cNvSpPr>
          <p:nvPr>
            <p:ph type="sldNum" sz="quarter" idx="12"/>
          </p:nvPr>
        </p:nvSpPr>
        <p:spPr/>
        <p:txBody>
          <a:bodyPr/>
          <a:lstStyle>
            <a:lvl1pPr>
              <a:defRPr/>
            </a:lvl1pPr>
          </a:lstStyle>
          <a:p>
            <a:pPr>
              <a:defRPr/>
            </a:pPr>
            <a:fld id="{99C90519-335D-40D5-A9D5-CB9DACB494C1}" type="slidenum">
              <a:rPr lang="en-US" altLang="en-US"/>
              <a:pPr>
                <a:defRPr/>
              </a:pPr>
              <a:t>‹#›</a:t>
            </a:fld>
            <a:endParaRPr lang="en-US" altLang="en-US"/>
          </a:p>
        </p:txBody>
      </p:sp>
    </p:spTree>
    <p:extLst>
      <p:ext uri="{BB962C8B-B14F-4D97-AF65-F5344CB8AC3E}">
        <p14:creationId xmlns:p14="http://schemas.microsoft.com/office/powerpoint/2010/main" val="266521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8"/>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16:creationId xmlns="" xmlns:a16="http://schemas.microsoft.com/office/drawing/2014/main" id="{F565BA24-7FA9-417F-85DA-55C0A4667418}"/>
              </a:ext>
            </a:extLst>
          </p:cNvPr>
          <p:cNvSpPr>
            <a:spLocks noGrp="1"/>
          </p:cNvSpPr>
          <p:nvPr>
            <p:ph type="dt" sz="half" idx="10"/>
          </p:nvPr>
        </p:nvSpPr>
        <p:spPr>
          <a:xfrm>
            <a:off x="628650" y="6356352"/>
            <a:ext cx="2057400" cy="365125"/>
          </a:xfrm>
          <a:prstGeom prst="rect">
            <a:avLst/>
          </a:prstGeom>
        </p:spPr>
        <p:txBody>
          <a:bodyPr lIns="84216" tIns="42108" rIns="84216" bIns="42108"/>
          <a:lstStyle>
            <a:lvl1pPr defTabSz="842162" eaLnBrk="1" fontAlgn="auto" hangingPunct="1">
              <a:spcBef>
                <a:spcPts val="0"/>
              </a:spcBef>
              <a:spcAft>
                <a:spcPts val="0"/>
              </a:spcAft>
              <a:defRPr sz="1700">
                <a:latin typeface="+mn-lt"/>
                <a:cs typeface="+mn-cs"/>
              </a:defRPr>
            </a:lvl1pPr>
          </a:lstStyle>
          <a:p>
            <a:pPr>
              <a:defRPr/>
            </a:pPr>
            <a:fld id="{AFFD170F-C89A-4D6F-8125-F97E3194C59E}" type="datetimeFigureOut">
              <a:rPr lang="en-US"/>
              <a:pPr>
                <a:defRPr/>
              </a:pPr>
              <a:t>10/23/18</a:t>
            </a:fld>
            <a:endParaRPr lang="en-US"/>
          </a:p>
        </p:txBody>
      </p:sp>
      <p:sp>
        <p:nvSpPr>
          <p:cNvPr id="6" name="Footer Placeholder 5">
            <a:extLst>
              <a:ext uri="{FF2B5EF4-FFF2-40B4-BE49-F238E27FC236}">
                <a16:creationId xmlns="" xmlns:a16="http://schemas.microsoft.com/office/drawing/2014/main" id="{D1EE66B9-5D43-4D5B-84CA-975373FAFC0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 xmlns:a16="http://schemas.microsoft.com/office/drawing/2014/main" id="{B704E84F-36A8-44C5-BB69-B60B90AB8E69}"/>
              </a:ext>
            </a:extLst>
          </p:cNvPr>
          <p:cNvSpPr>
            <a:spLocks noGrp="1"/>
          </p:cNvSpPr>
          <p:nvPr>
            <p:ph type="sldNum" sz="quarter" idx="12"/>
          </p:nvPr>
        </p:nvSpPr>
        <p:spPr/>
        <p:txBody>
          <a:bodyPr/>
          <a:lstStyle>
            <a:lvl1pPr>
              <a:defRPr/>
            </a:lvl1pPr>
          </a:lstStyle>
          <a:p>
            <a:pPr>
              <a:defRPr/>
            </a:pPr>
            <a:fld id="{3F31CFB3-52B4-4B1F-B955-E9FF23A663F4}" type="slidenum">
              <a:rPr lang="en-US" altLang="en-US"/>
              <a:pPr>
                <a:defRPr/>
              </a:pPr>
              <a:t>‹#›</a:t>
            </a:fld>
            <a:endParaRPr lang="en-US" altLang="en-US"/>
          </a:p>
        </p:txBody>
      </p:sp>
    </p:spTree>
    <p:extLst>
      <p:ext uri="{BB962C8B-B14F-4D97-AF65-F5344CB8AC3E}">
        <p14:creationId xmlns:p14="http://schemas.microsoft.com/office/powerpoint/2010/main" val="166794315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 xmlns:a16="http://schemas.microsoft.com/office/drawing/2014/main" id="{56B13DFA-BE79-464E-A696-8A0A7F8B537B}"/>
              </a:ext>
            </a:extLst>
          </p:cNvPr>
          <p:cNvSpPr>
            <a:spLocks noGrp="1"/>
          </p:cNvSpPr>
          <p:nvPr>
            <p:ph type="body" idx="1"/>
          </p:nvPr>
        </p:nvSpPr>
        <p:spPr bwMode="auto">
          <a:xfrm>
            <a:off x="628650" y="1825627"/>
            <a:ext cx="7886700" cy="432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 xmlns:a16="http://schemas.microsoft.com/office/drawing/2014/main" id="{FDB911AA-F9DA-4691-B611-9C89068AB4B1}"/>
              </a:ext>
            </a:extLst>
          </p:cNvPr>
          <p:cNvSpPr>
            <a:spLocks noGrp="1"/>
          </p:cNvSpPr>
          <p:nvPr>
            <p:ph type="sldNum" sz="quarter" idx="4"/>
          </p:nvPr>
        </p:nvSpPr>
        <p:spPr>
          <a:xfrm>
            <a:off x="196850" y="6356352"/>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pitchFamily="34" charset="0"/>
              </a:defRPr>
            </a:lvl1pPr>
          </a:lstStyle>
          <a:p>
            <a:pPr>
              <a:defRPr/>
            </a:pPr>
            <a:fld id="{91558567-B656-4248-8651-E8A0A94804E1}" type="slidenum">
              <a:rPr lang="en-US" altLang="en-US"/>
              <a:pPr>
                <a:defRPr/>
              </a:pPr>
              <a:t>‹#›</a:t>
            </a:fld>
            <a:endParaRPr lang="en-US" altLang="en-US"/>
          </a:p>
        </p:txBody>
      </p:sp>
      <p:sp>
        <p:nvSpPr>
          <p:cNvPr id="9" name="Footer Placeholder 8">
            <a:extLst>
              <a:ext uri="{FF2B5EF4-FFF2-40B4-BE49-F238E27FC236}">
                <a16:creationId xmlns="" xmlns:a16="http://schemas.microsoft.com/office/drawing/2014/main" id="{E2E3C001-7BAF-4CA8-AA53-2154CA4A573F}"/>
              </a:ext>
            </a:extLst>
          </p:cNvPr>
          <p:cNvSpPr>
            <a:spLocks noGrp="1"/>
          </p:cNvSpPr>
          <p:nvPr>
            <p:ph type="ftr" sz="quarter" idx="3"/>
          </p:nvPr>
        </p:nvSpPr>
        <p:spPr>
          <a:xfrm>
            <a:off x="3028950" y="6356352"/>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029" name="Title Placeholder 10">
            <a:extLst>
              <a:ext uri="{FF2B5EF4-FFF2-40B4-BE49-F238E27FC236}">
                <a16:creationId xmlns="" xmlns:a16="http://schemas.microsoft.com/office/drawing/2014/main" id="{95D1E309-358A-4855-A072-130F4720DA43}"/>
              </a:ext>
            </a:extLst>
          </p:cNvPr>
          <p:cNvSpPr>
            <a:spLocks noGrp="1"/>
          </p:cNvSpPr>
          <p:nvPr>
            <p:ph type="title"/>
          </p:nvPr>
        </p:nvSpPr>
        <p:spPr bwMode="auto">
          <a:xfrm>
            <a:off x="628650" y="365127"/>
            <a:ext cx="7886700"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a:extLst>
              <a:ext uri="{FF2B5EF4-FFF2-40B4-BE49-F238E27FC236}">
                <a16:creationId xmlns="" xmlns:a16="http://schemas.microsoft.com/office/drawing/2014/main" id="{44CF7CDF-14D3-4210-9549-2F3F012E6F25}"/>
              </a:ext>
            </a:extLst>
          </p:cNvPr>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extLst>
      <p:ext uri="{BB962C8B-B14F-4D97-AF65-F5344CB8AC3E}">
        <p14:creationId xmlns:p14="http://schemas.microsoft.com/office/powerpoint/2010/main" val="738978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Open Sans"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panose="020B0604020202020204" pitchFamily="34" charset="0"/>
        <a:buChar char="•"/>
        <a:defRPr sz="2600" b="1" kern="1200">
          <a:solidFill>
            <a:srgbClr val="1E3268"/>
          </a:solidFill>
          <a:latin typeface="Open Sans" charset="0"/>
          <a:ea typeface="Open Sans" charset="0"/>
          <a:cs typeface="Open Sans" charset="0"/>
        </a:defRPr>
      </a:lvl1pPr>
      <a:lvl2pPr marL="630238" indent="-209550" algn="l" defTabSz="841375" rtl="0" eaLnBrk="0" fontAlgn="base" hangingPunct="0">
        <a:lnSpc>
          <a:spcPct val="90000"/>
        </a:lnSpc>
        <a:spcBef>
          <a:spcPts val="463"/>
        </a:spcBef>
        <a:spcAft>
          <a:spcPct val="0"/>
        </a:spcAft>
        <a:buFont typeface="Arial" panose="020B0604020202020204" pitchFamily="34" charset="0"/>
        <a:buChar char="•"/>
        <a:defRPr sz="2200" kern="1200">
          <a:solidFill>
            <a:srgbClr val="1E3268"/>
          </a:solidFill>
          <a:latin typeface="Open Sans Light" charset="0"/>
          <a:ea typeface="Open Sans Light" charset="0"/>
          <a:cs typeface="Open Sans Light" charset="0"/>
        </a:defRPr>
      </a:lvl2pPr>
      <a:lvl3pPr marL="1052513" indent="-209550" algn="l" defTabSz="841375" rtl="0" eaLnBrk="0" fontAlgn="base" hangingPunct="0">
        <a:lnSpc>
          <a:spcPct val="90000"/>
        </a:lnSpc>
        <a:spcBef>
          <a:spcPts val="463"/>
        </a:spcBef>
        <a:spcAft>
          <a:spcPct val="0"/>
        </a:spcAft>
        <a:buFont typeface="Arial" panose="020B0604020202020204" pitchFamily="34"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panose="020B0604020202020204" pitchFamily="34"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panose="020B0604020202020204" pitchFamily="34"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A1641AD0-813F-42D2-BAA3-C9D80C26C247}"/>
              </a:ext>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2051" name="Picture 2">
            <a:extLst>
              <a:ext uri="{FF2B5EF4-FFF2-40B4-BE49-F238E27FC236}">
                <a16:creationId xmlns="" xmlns:a16="http://schemas.microsoft.com/office/drawing/2014/main" id="{66ECEE8C-807D-451A-89E9-F77B3811312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4" y="6288088"/>
            <a:ext cx="1270000" cy="4365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Rectangle 7">
            <a:extLst>
              <a:ext uri="{FF2B5EF4-FFF2-40B4-BE49-F238E27FC236}">
                <a16:creationId xmlns="" xmlns:a16="http://schemas.microsoft.com/office/drawing/2014/main" id="{13ED4D2F-455A-42B8-8D86-110063E8DC85}"/>
              </a:ext>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2053" name="Picture 2">
            <a:extLst>
              <a:ext uri="{FF2B5EF4-FFF2-40B4-BE49-F238E27FC236}">
                <a16:creationId xmlns="" xmlns:a16="http://schemas.microsoft.com/office/drawing/2014/main" id="{E671AD0A-0DF1-45D6-8DCB-61C61F30FB3D}"/>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054" name="Text Placeholder 2">
            <a:extLst>
              <a:ext uri="{FF2B5EF4-FFF2-40B4-BE49-F238E27FC236}">
                <a16:creationId xmlns="" xmlns:a16="http://schemas.microsoft.com/office/drawing/2014/main" id="{B0B266B3-F489-4627-BE92-FE42963674A7}"/>
              </a:ext>
            </a:extLst>
          </p:cNvPr>
          <p:cNvSpPr>
            <a:spLocks noGrp="1"/>
          </p:cNvSpPr>
          <p:nvPr>
            <p:ph type="body" idx="1"/>
          </p:nvPr>
        </p:nvSpPr>
        <p:spPr bwMode="auto">
          <a:xfrm>
            <a:off x="628650" y="1825627"/>
            <a:ext cx="7886700" cy="432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5" name="Title Placeholder 10">
            <a:extLst>
              <a:ext uri="{FF2B5EF4-FFF2-40B4-BE49-F238E27FC236}">
                <a16:creationId xmlns="" xmlns:a16="http://schemas.microsoft.com/office/drawing/2014/main" id="{C7A35C0E-6D06-4E1D-BA58-8E866B4534B2}"/>
              </a:ext>
            </a:extLst>
          </p:cNvPr>
          <p:cNvSpPr>
            <a:spLocks noGrp="1"/>
          </p:cNvSpPr>
          <p:nvPr>
            <p:ph type="title"/>
          </p:nvPr>
        </p:nvSpPr>
        <p:spPr bwMode="auto">
          <a:xfrm>
            <a:off x="628650" y="365127"/>
            <a:ext cx="7886700"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extLst>
      <p:ext uri="{BB962C8B-B14F-4D97-AF65-F5344CB8AC3E}">
        <p14:creationId xmlns:p14="http://schemas.microsoft.com/office/powerpoint/2010/main" val="36892433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panose="020B0604020202020204" pitchFamily="34" charset="0"/>
        <a:buChar char="•"/>
        <a:defRPr sz="2600" b="1" kern="1200">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panose="020B0604020202020204" pitchFamily="34" charset="0"/>
        <a:buChar char="•"/>
        <a:defRPr sz="2200" kern="1200">
          <a:solidFill>
            <a:srgbClr val="1E3268"/>
          </a:solidFill>
          <a:latin typeface="Open Sans Light" pitchFamily="34" charset="0"/>
          <a:ea typeface="+mn-ea"/>
          <a:cs typeface="Open Sans Light" pitchFamily="34" charset="0"/>
        </a:defRPr>
      </a:lvl2pPr>
      <a:lvl3pPr marL="1052513" indent="-209550" algn="l" defTabSz="841375" rtl="0" eaLnBrk="0" fontAlgn="base" hangingPunct="0">
        <a:lnSpc>
          <a:spcPct val="90000"/>
        </a:lnSpc>
        <a:spcBef>
          <a:spcPts val="463"/>
        </a:spcBef>
        <a:spcAft>
          <a:spcPct val="0"/>
        </a:spcAft>
        <a:buFont typeface="Arial" panose="020B0604020202020204" pitchFamily="34" charset="0"/>
        <a:buChar char="•"/>
        <a:defRPr kern="1200">
          <a:solidFill>
            <a:srgbClr val="1E3268"/>
          </a:solidFill>
          <a:latin typeface="Open Sans Light" pitchFamily="34" charset="0"/>
          <a:ea typeface="+mn-ea"/>
          <a:cs typeface="Open Sans Light" pitchFamily="34" charset="0"/>
        </a:defRPr>
      </a:lvl3pPr>
      <a:lvl4pPr marL="1473200" indent="-209550" algn="l" defTabSz="841375" rtl="0" eaLnBrk="0" fontAlgn="base" hangingPunct="0">
        <a:lnSpc>
          <a:spcPct val="90000"/>
        </a:lnSpc>
        <a:spcBef>
          <a:spcPts val="463"/>
        </a:spcBef>
        <a:spcAft>
          <a:spcPct val="0"/>
        </a:spcAft>
        <a:buFont typeface="Arial" panose="020B0604020202020204" pitchFamily="34" charset="0"/>
        <a:buChar char="•"/>
        <a:defRPr sz="1700" kern="1200">
          <a:solidFill>
            <a:srgbClr val="1E3268"/>
          </a:solidFill>
          <a:latin typeface="Open Sans Light" pitchFamily="34" charset="0"/>
          <a:ea typeface="+mn-ea"/>
          <a:cs typeface="Open Sans Light" pitchFamily="34" charset="0"/>
        </a:defRPr>
      </a:lvl4pPr>
      <a:lvl5pPr marL="1893888" indent="-209550" algn="l" defTabSz="841375" rtl="0" eaLnBrk="0" fontAlgn="base" hangingPunct="0">
        <a:lnSpc>
          <a:spcPct val="90000"/>
        </a:lnSpc>
        <a:spcBef>
          <a:spcPts val="463"/>
        </a:spcBef>
        <a:spcAft>
          <a:spcPct val="0"/>
        </a:spcAft>
        <a:buFont typeface="Arial" panose="020B0604020202020204" pitchFamily="34" charset="0"/>
        <a:buChar char="•"/>
        <a:defRPr sz="1700" kern="1200">
          <a:solidFill>
            <a:srgbClr val="1E3268"/>
          </a:solidFill>
          <a:latin typeface="Open Sans Light" pitchFamily="34" charset="0"/>
          <a:ea typeface="+mn-ea"/>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png"/><Relationship Id="rId3"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 xmlns:a16="http://schemas.microsoft.com/office/drawing/2014/main" id="{FB6DC3C4-BBF1-4074-A315-2E969529F9AB}"/>
              </a:ext>
            </a:extLst>
          </p:cNvPr>
          <p:cNvSpPr>
            <a:spLocks noGrp="1"/>
          </p:cNvSpPr>
          <p:nvPr>
            <p:ph type="ctrTitle" idx="4294967295"/>
          </p:nvPr>
        </p:nvSpPr>
        <p:spPr>
          <a:xfrm>
            <a:off x="599959" y="3085741"/>
            <a:ext cx="8114196" cy="814387"/>
          </a:xfrm>
        </p:spPr>
        <p:txBody>
          <a:bodyPr/>
          <a:lstStyle/>
          <a:p>
            <a:r>
              <a:rPr lang="en-US" altLang="en-US" sz="3600" dirty="0"/>
              <a:t>Physical Activity and Diabetes</a:t>
            </a:r>
            <a:endParaRPr lang="en-US" altLang="en-US" sz="3600" dirty="0">
              <a:ea typeface="MS PGothic" panose="020B0600070205080204" pitchFamily="34" charset="-128"/>
            </a:endParaRPr>
          </a:p>
        </p:txBody>
      </p:sp>
      <p:sp>
        <p:nvSpPr>
          <p:cNvPr id="16387" name="Content Placeholder 2">
            <a:extLst>
              <a:ext uri="{FF2B5EF4-FFF2-40B4-BE49-F238E27FC236}">
                <a16:creationId xmlns="" xmlns:a16="http://schemas.microsoft.com/office/drawing/2014/main" id="{296D0193-81A3-4F4D-9F36-1193EAA33B2E}"/>
              </a:ext>
            </a:extLst>
          </p:cNvPr>
          <p:cNvSpPr>
            <a:spLocks noGrp="1"/>
          </p:cNvSpPr>
          <p:nvPr>
            <p:ph type="subTitle" idx="4294967295"/>
          </p:nvPr>
        </p:nvSpPr>
        <p:spPr>
          <a:xfrm>
            <a:off x="674046" y="4030544"/>
            <a:ext cx="8294108" cy="1752600"/>
          </a:xfrm>
        </p:spPr>
        <p:txBody>
          <a:bodyPr/>
          <a:lstStyle/>
          <a:p>
            <a:pPr marL="0" indent="0">
              <a:lnSpc>
                <a:spcPct val="80000"/>
              </a:lnSpc>
              <a:spcBef>
                <a:spcPts val="900"/>
              </a:spcBef>
              <a:buNone/>
            </a:pPr>
            <a:r>
              <a:rPr lang="en-US" altLang="en-US" sz="3200" dirty="0">
                <a:solidFill>
                  <a:srgbClr val="00B2EB"/>
                </a:solidFill>
                <a:ea typeface="MS PGothic" panose="020B0600070205080204" pitchFamily="34" charset="-128"/>
              </a:rPr>
              <a:t>Chapter 10</a:t>
            </a:r>
          </a:p>
          <a:p>
            <a:pPr marL="0" indent="0">
              <a:lnSpc>
                <a:spcPct val="80000"/>
              </a:lnSpc>
              <a:spcBef>
                <a:spcPts val="900"/>
              </a:spcBef>
              <a:buNone/>
            </a:pPr>
            <a:r>
              <a:rPr lang="en-CA" altLang="en-US" sz="2400" dirty="0"/>
              <a:t>Ronald J. </a:t>
            </a:r>
            <a:r>
              <a:rPr lang="en-CA" altLang="en-US" sz="2400" dirty="0" err="1"/>
              <a:t>Sigal</a:t>
            </a:r>
            <a:r>
              <a:rPr lang="en-CA" altLang="en-US" sz="2400" dirty="0"/>
              <a:t> </a:t>
            </a:r>
            <a:r>
              <a:rPr lang="en-CA" altLang="en-US" sz="1800" dirty="0"/>
              <a:t>MD MPH FRCPC, </a:t>
            </a:r>
            <a:r>
              <a:rPr lang="en-CA" altLang="en-US" sz="2400" dirty="0" err="1"/>
              <a:t>Marni</a:t>
            </a:r>
            <a:r>
              <a:rPr lang="en-CA" altLang="en-US" sz="2400" dirty="0"/>
              <a:t> J. Armstrong </a:t>
            </a:r>
            <a:r>
              <a:rPr lang="en-CA" altLang="en-US" sz="1800" dirty="0"/>
              <a:t>CEP PhD,</a:t>
            </a:r>
          </a:p>
          <a:p>
            <a:pPr marL="0" indent="0">
              <a:lnSpc>
                <a:spcPct val="80000"/>
              </a:lnSpc>
              <a:spcBef>
                <a:spcPts val="900"/>
              </a:spcBef>
              <a:buNone/>
            </a:pPr>
            <a:r>
              <a:rPr lang="en-CA" altLang="en-US" sz="2400" dirty="0"/>
              <a:t>Simon L. Bacon </a:t>
            </a:r>
            <a:r>
              <a:rPr lang="en-CA" altLang="en-US" sz="1800" dirty="0"/>
              <a:t>PhD, </a:t>
            </a:r>
            <a:r>
              <a:rPr lang="en-CA" altLang="en-US" sz="2400" dirty="0"/>
              <a:t>Normand G </a:t>
            </a:r>
            <a:r>
              <a:rPr lang="en-CA" altLang="en-US" sz="2400" dirty="0" err="1"/>
              <a:t>Boulé</a:t>
            </a:r>
            <a:r>
              <a:rPr lang="en-CA" altLang="en-US" sz="2400" dirty="0"/>
              <a:t> </a:t>
            </a:r>
            <a:r>
              <a:rPr lang="en-CA" altLang="en-US" sz="1800" dirty="0"/>
              <a:t>PhD, </a:t>
            </a:r>
          </a:p>
          <a:p>
            <a:pPr marL="0" indent="0">
              <a:lnSpc>
                <a:spcPct val="80000"/>
              </a:lnSpc>
              <a:spcBef>
                <a:spcPts val="900"/>
              </a:spcBef>
              <a:buNone/>
            </a:pPr>
            <a:r>
              <a:rPr lang="en-CA" altLang="en-US" sz="2400" dirty="0" err="1"/>
              <a:t>Kaberi</a:t>
            </a:r>
            <a:r>
              <a:rPr lang="en-CA" altLang="en-US" sz="2400" dirty="0"/>
              <a:t> </a:t>
            </a:r>
            <a:r>
              <a:rPr lang="en-CA" altLang="en-US" sz="2400" dirty="0" err="1"/>
              <a:t>Dasgupta</a:t>
            </a:r>
            <a:r>
              <a:rPr lang="en-CA" altLang="en-US" sz="2400" dirty="0"/>
              <a:t> </a:t>
            </a:r>
            <a:r>
              <a:rPr lang="en-CA" altLang="en-US" sz="1800" dirty="0"/>
              <a:t>MD MSc FRCPC, </a:t>
            </a:r>
            <a:r>
              <a:rPr lang="en-CA" altLang="en-US" sz="2400" dirty="0"/>
              <a:t>Glen P Kenny </a:t>
            </a:r>
            <a:r>
              <a:rPr lang="en-CA" altLang="en-US" sz="1800" dirty="0"/>
              <a:t>PhD, </a:t>
            </a:r>
          </a:p>
          <a:p>
            <a:pPr marL="0" indent="0">
              <a:lnSpc>
                <a:spcPct val="80000"/>
              </a:lnSpc>
              <a:spcBef>
                <a:spcPts val="900"/>
              </a:spcBef>
              <a:buNone/>
            </a:pPr>
            <a:r>
              <a:rPr lang="en-CA" altLang="en-US" sz="2400" dirty="0"/>
              <a:t>Michael C Riddell </a:t>
            </a:r>
            <a:r>
              <a:rPr lang="en-CA" altLang="en-US" sz="1800" dirty="0"/>
              <a:t>PhD  </a:t>
            </a:r>
          </a:p>
        </p:txBody>
      </p:sp>
      <p:sp>
        <p:nvSpPr>
          <p:cNvPr id="16388" name="Title 1">
            <a:extLst>
              <a:ext uri="{FF2B5EF4-FFF2-40B4-BE49-F238E27FC236}">
                <a16:creationId xmlns="" xmlns:a16="http://schemas.microsoft.com/office/drawing/2014/main" id="{107F5107-56F8-4263-8850-4CB4691F37DC}"/>
              </a:ext>
            </a:extLst>
          </p:cNvPr>
          <p:cNvSpPr txBox="1">
            <a:spLocks/>
          </p:cNvSpPr>
          <p:nvPr/>
        </p:nvSpPr>
        <p:spPr bwMode="auto">
          <a:xfrm>
            <a:off x="556821" y="2421308"/>
            <a:ext cx="7219492" cy="512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nSpc>
                <a:spcPct val="90000"/>
              </a:lnSpc>
              <a:spcBef>
                <a:spcPts val="925"/>
              </a:spcBef>
              <a:buFont typeface="Arial" panose="020B0604020202020204" pitchFamily="34" charset="0"/>
              <a:buChar char="•"/>
              <a:defRPr sz="2600" b="1">
                <a:solidFill>
                  <a:srgbClr val="1E3268"/>
                </a:solidFill>
                <a:latin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defTabSz="841375"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defTabSz="841375"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defTabSz="841375"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defTabSz="841375"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3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2018 Clinical Practice Guidelines</a:t>
            </a:r>
          </a:p>
        </p:txBody>
      </p:sp>
    </p:spTree>
    <p:extLst>
      <p:ext uri="{BB962C8B-B14F-4D97-AF65-F5344CB8AC3E}">
        <p14:creationId xmlns:p14="http://schemas.microsoft.com/office/powerpoint/2010/main" val="1100288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 xmlns:a16="http://schemas.microsoft.com/office/drawing/2014/main" id="{C6F35791-D305-4199-84C9-6861D4973607}"/>
              </a:ext>
            </a:extLst>
          </p:cNvPr>
          <p:cNvSpPr>
            <a:spLocks noGrp="1"/>
          </p:cNvSpPr>
          <p:nvPr>
            <p:ph type="title" idx="4294967295"/>
          </p:nvPr>
        </p:nvSpPr>
        <p:spPr>
          <a:xfrm>
            <a:off x="503168" y="450613"/>
            <a:ext cx="8171655" cy="1325562"/>
          </a:xfrm>
        </p:spPr>
        <p:txBody>
          <a:bodyPr/>
          <a:lstStyle/>
          <a:p>
            <a:r>
              <a:rPr lang="en-US" altLang="en-US" sz="3600" dirty="0">
                <a:latin typeface="Open Sans" pitchFamily="34" charset="0"/>
                <a:cs typeface="Open Sans" pitchFamily="34" charset="0"/>
              </a:rPr>
              <a:t>Exercise Advice (4)</a:t>
            </a:r>
            <a:endParaRPr lang="en-CA" altLang="en-US" sz="3600" dirty="0">
              <a:latin typeface="Open Sans" pitchFamily="34" charset="0"/>
              <a:cs typeface="Open Sans" pitchFamily="34" charset="0"/>
            </a:endParaRPr>
          </a:p>
        </p:txBody>
      </p:sp>
      <p:sp>
        <p:nvSpPr>
          <p:cNvPr id="35843" name="Rectangle 3">
            <a:extLst>
              <a:ext uri="{FF2B5EF4-FFF2-40B4-BE49-F238E27FC236}">
                <a16:creationId xmlns="" xmlns:a16="http://schemas.microsoft.com/office/drawing/2014/main" id="{15ECB422-1B29-4226-A316-B9DDFCB21DAE}"/>
              </a:ext>
            </a:extLst>
          </p:cNvPr>
          <p:cNvSpPr>
            <a:spLocks noGrp="1"/>
          </p:cNvSpPr>
          <p:nvPr>
            <p:ph type="body" idx="4294967295"/>
          </p:nvPr>
        </p:nvSpPr>
        <p:spPr>
          <a:xfrm>
            <a:off x="548527" y="1716049"/>
            <a:ext cx="8171655" cy="4329112"/>
          </a:xfrm>
        </p:spPr>
        <p:txBody>
          <a:bodyPr/>
          <a:lstStyle/>
          <a:p>
            <a:pPr>
              <a:lnSpc>
                <a:spcPct val="100000"/>
              </a:lnSpc>
              <a:spcBef>
                <a:spcPts val="900"/>
              </a:spcBef>
              <a:buNone/>
            </a:pPr>
            <a:r>
              <a:rPr lang="en-CA" altLang="en-US" sz="3600" i="1" dirty="0">
                <a:latin typeface="Open Sans" pitchFamily="34" charset="0"/>
                <a:cs typeface="Open Sans" pitchFamily="34" charset="0"/>
              </a:rPr>
              <a:t>Other types of exercise</a:t>
            </a:r>
          </a:p>
          <a:p>
            <a:pPr>
              <a:lnSpc>
                <a:spcPct val="100000"/>
              </a:lnSpc>
              <a:spcBef>
                <a:spcPts val="900"/>
              </a:spcBef>
            </a:pPr>
            <a:endParaRPr lang="en-CA" altLang="en-US" sz="2000" i="1" dirty="0">
              <a:latin typeface="Open Sans" pitchFamily="34" charset="0"/>
              <a:cs typeface="Open Sans" pitchFamily="34" charset="0"/>
            </a:endParaRPr>
          </a:p>
          <a:p>
            <a:pPr>
              <a:lnSpc>
                <a:spcPct val="100000"/>
              </a:lnSpc>
              <a:spcBef>
                <a:spcPts val="900"/>
              </a:spcBef>
            </a:pPr>
            <a:r>
              <a:rPr lang="en-CA" altLang="en-US" sz="2400" b="0" dirty="0">
                <a:latin typeface="Open Sans" pitchFamily="34" charset="0"/>
                <a:cs typeface="Open Sans" pitchFamily="34" charset="0"/>
              </a:rPr>
              <a:t>Exercise in the </a:t>
            </a:r>
            <a:r>
              <a:rPr lang="en-CA" altLang="en-US" sz="2400" dirty="0">
                <a:latin typeface="Open Sans" pitchFamily="34" charset="0"/>
                <a:cs typeface="Open Sans" pitchFamily="34" charset="0"/>
              </a:rPr>
              <a:t>water</a:t>
            </a:r>
            <a:r>
              <a:rPr lang="en-CA" altLang="en-US" sz="2400" b="0" dirty="0">
                <a:latin typeface="Open Sans" pitchFamily="34" charset="0"/>
                <a:cs typeface="Open Sans" pitchFamily="34" charset="0"/>
              </a:rPr>
              <a:t> can have similar benefits as other forms of exercise and help minimize barriers from conditions such as osteoarthritis. 	</a:t>
            </a:r>
          </a:p>
          <a:p>
            <a:pPr lvl="1">
              <a:lnSpc>
                <a:spcPct val="100000"/>
              </a:lnSpc>
              <a:spcBef>
                <a:spcPts val="900"/>
              </a:spcBef>
            </a:pPr>
            <a:r>
              <a:rPr lang="en-CA" altLang="en-US" sz="2000" dirty="0">
                <a:latin typeface="Open Sans" pitchFamily="34" charset="0"/>
                <a:cs typeface="Open Sans Light" pitchFamily="34" charset="0"/>
              </a:rPr>
              <a:t>Exercise in the water can include walking briskly in the water, swimming or classes that include a variety of exercises</a:t>
            </a:r>
          </a:p>
        </p:txBody>
      </p:sp>
      <p:sp>
        <p:nvSpPr>
          <p:cNvPr id="35844" name="Text Box 4">
            <a:extLst>
              <a:ext uri="{FF2B5EF4-FFF2-40B4-BE49-F238E27FC236}">
                <a16:creationId xmlns="" xmlns:a16="http://schemas.microsoft.com/office/drawing/2014/main" id="{888188A3-E0D8-494E-97D1-F7F9EABABD91}"/>
              </a:ext>
            </a:extLst>
          </p:cNvPr>
          <p:cNvSpPr txBox="1">
            <a:spLocks noChangeArrowheads="1"/>
          </p:cNvSpPr>
          <p:nvPr/>
        </p:nvSpPr>
        <p:spPr bwMode="auto">
          <a:xfrm>
            <a:off x="31680" y="37645"/>
            <a:ext cx="7954534"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478883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 xmlns:a16="http://schemas.microsoft.com/office/drawing/2014/main" id="{29CA11E5-FCA1-4F8B-A699-6F39204B324D}"/>
              </a:ext>
            </a:extLst>
          </p:cNvPr>
          <p:cNvSpPr>
            <a:spLocks noGrp="1"/>
          </p:cNvSpPr>
          <p:nvPr>
            <p:ph type="title" idx="4294967295"/>
          </p:nvPr>
        </p:nvSpPr>
        <p:spPr>
          <a:xfrm>
            <a:off x="516848" y="456963"/>
            <a:ext cx="8191993" cy="1325562"/>
          </a:xfrm>
        </p:spPr>
        <p:txBody>
          <a:bodyPr/>
          <a:lstStyle/>
          <a:p>
            <a:r>
              <a:rPr lang="en-US" altLang="en-US" sz="3600" dirty="0">
                <a:latin typeface="Open Sans" pitchFamily="34" charset="0"/>
                <a:cs typeface="Open Sans" pitchFamily="34" charset="0"/>
              </a:rPr>
              <a:t>Exercise Advice (5)</a:t>
            </a:r>
            <a:endParaRPr lang="en-CA" altLang="en-US" sz="3600" dirty="0">
              <a:latin typeface="Open Sans" pitchFamily="34" charset="0"/>
              <a:cs typeface="Open Sans" pitchFamily="34" charset="0"/>
            </a:endParaRPr>
          </a:p>
        </p:txBody>
      </p:sp>
      <p:sp>
        <p:nvSpPr>
          <p:cNvPr id="36867" name="Rectangle 3">
            <a:extLst>
              <a:ext uri="{FF2B5EF4-FFF2-40B4-BE49-F238E27FC236}">
                <a16:creationId xmlns="" xmlns:a16="http://schemas.microsoft.com/office/drawing/2014/main" id="{D5F5FF4A-D24B-4057-AA39-1C27112090A2}"/>
              </a:ext>
            </a:extLst>
          </p:cNvPr>
          <p:cNvSpPr>
            <a:spLocks noGrp="1"/>
          </p:cNvSpPr>
          <p:nvPr>
            <p:ph type="body" idx="4294967295"/>
          </p:nvPr>
        </p:nvSpPr>
        <p:spPr>
          <a:xfrm>
            <a:off x="505508" y="1699035"/>
            <a:ext cx="8191993" cy="4329113"/>
          </a:xfrm>
        </p:spPr>
        <p:txBody>
          <a:bodyPr/>
          <a:lstStyle/>
          <a:p>
            <a:pPr>
              <a:lnSpc>
                <a:spcPct val="100000"/>
              </a:lnSpc>
              <a:spcBef>
                <a:spcPts val="900"/>
              </a:spcBef>
              <a:buNone/>
            </a:pPr>
            <a:r>
              <a:rPr lang="en-CA" altLang="en-US" sz="3600" i="1" dirty="0">
                <a:latin typeface="Open Sans" pitchFamily="34" charset="0"/>
                <a:cs typeface="Open Sans" pitchFamily="34" charset="0"/>
              </a:rPr>
              <a:t>Using pedometers or accelerometers</a:t>
            </a:r>
          </a:p>
          <a:p>
            <a:pPr>
              <a:lnSpc>
                <a:spcPct val="100000"/>
              </a:lnSpc>
              <a:spcBef>
                <a:spcPts val="900"/>
              </a:spcBef>
            </a:pPr>
            <a:r>
              <a:rPr lang="en-CA" altLang="en-US" sz="2000" b="0" dirty="0">
                <a:latin typeface="Open Sans" pitchFamily="34" charset="0"/>
                <a:cs typeface="Open Sans" pitchFamily="34" charset="0"/>
              </a:rPr>
              <a:t>Encourage people with diabetes to self-monitor physical activity with a pedometer or accelerometer. Ask them to record values, review at visits, set step count targets, and formalize recommendations with a written prescription       </a:t>
            </a:r>
            <a:endParaRPr lang="en-CA" altLang="en-US" sz="2000" b="0" i="1" dirty="0">
              <a:latin typeface="Open Sans" pitchFamily="34" charset="0"/>
              <a:cs typeface="Open Sans" pitchFamily="34" charset="0"/>
            </a:endParaRPr>
          </a:p>
          <a:p>
            <a:pPr>
              <a:lnSpc>
                <a:spcPct val="100000"/>
              </a:lnSpc>
              <a:spcBef>
                <a:spcPts val="900"/>
              </a:spcBef>
            </a:pPr>
            <a:endParaRPr lang="en-CA" altLang="en-US" sz="2000" i="1" dirty="0">
              <a:latin typeface="Open Sans" pitchFamily="34" charset="0"/>
              <a:cs typeface="Open Sans" pitchFamily="34" charset="0"/>
            </a:endParaRPr>
          </a:p>
          <a:p>
            <a:pPr>
              <a:lnSpc>
                <a:spcPct val="100000"/>
              </a:lnSpc>
              <a:spcBef>
                <a:spcPts val="900"/>
              </a:spcBef>
              <a:buNone/>
            </a:pPr>
            <a:r>
              <a:rPr lang="en-CA" altLang="en-US" sz="3600" i="1" dirty="0">
                <a:latin typeface="Open Sans" pitchFamily="34" charset="0"/>
                <a:cs typeface="Open Sans" pitchFamily="34" charset="0"/>
              </a:rPr>
              <a:t>Breaking up sedentary time </a:t>
            </a:r>
          </a:p>
          <a:p>
            <a:pPr>
              <a:lnSpc>
                <a:spcPct val="100000"/>
              </a:lnSpc>
              <a:spcBef>
                <a:spcPts val="900"/>
              </a:spcBef>
            </a:pPr>
            <a:r>
              <a:rPr lang="en-CA" altLang="en-US" sz="2000" b="0" dirty="0">
                <a:latin typeface="Open Sans" pitchFamily="34" charset="0"/>
                <a:cs typeface="Open Sans" pitchFamily="34" charset="0"/>
              </a:rPr>
              <a:t>It is best to avoid prolonged sitting. Try to interrupt sitting time by getting up briefly every 20 to 30 minutes</a:t>
            </a:r>
            <a:endParaRPr lang="en-CA" altLang="en-US" sz="2000" b="0" i="1" dirty="0">
              <a:latin typeface="Open Sans" pitchFamily="34" charset="0"/>
              <a:cs typeface="Open Sans" pitchFamily="34" charset="0"/>
            </a:endParaRPr>
          </a:p>
          <a:p>
            <a:pPr>
              <a:lnSpc>
                <a:spcPct val="100000"/>
              </a:lnSpc>
            </a:pPr>
            <a:endParaRPr lang="en-CA" altLang="en-US" sz="2000" b="0" i="1" dirty="0">
              <a:latin typeface="Open Sans" pitchFamily="34" charset="0"/>
              <a:cs typeface="Open Sans" pitchFamily="34" charset="0"/>
            </a:endParaRPr>
          </a:p>
        </p:txBody>
      </p:sp>
      <p:sp>
        <p:nvSpPr>
          <p:cNvPr id="36868" name="Text Box 4">
            <a:extLst>
              <a:ext uri="{FF2B5EF4-FFF2-40B4-BE49-F238E27FC236}">
                <a16:creationId xmlns="" xmlns:a16="http://schemas.microsoft.com/office/drawing/2014/main" id="{053C41E8-B3B1-4528-AB91-5F1E83124804}"/>
              </a:ext>
            </a:extLst>
          </p:cNvPr>
          <p:cNvSpPr txBox="1">
            <a:spLocks noChangeArrowheads="1"/>
          </p:cNvSpPr>
          <p:nvPr/>
        </p:nvSpPr>
        <p:spPr bwMode="auto">
          <a:xfrm>
            <a:off x="45360" y="45360"/>
            <a:ext cx="7974332"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2308155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3905" y="0"/>
            <a:ext cx="4443704" cy="6858000"/>
          </a:xfrm>
          <a:prstGeom prst="rect">
            <a:avLst/>
          </a:prstGeom>
          <a:ln>
            <a:solidFill>
              <a:srgbClr val="000000"/>
            </a:solidFill>
          </a:ln>
        </p:spPr>
      </p:pic>
      <p:sp>
        <p:nvSpPr>
          <p:cNvPr id="4" name="Rectangle 3"/>
          <p:cNvSpPr/>
          <p:nvPr/>
        </p:nvSpPr>
        <p:spPr>
          <a:xfrm>
            <a:off x="7666182" y="5992091"/>
            <a:ext cx="1477818" cy="865909"/>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4574791" y="0"/>
            <a:ext cx="4372938" cy="6858000"/>
          </a:xfrm>
          <a:prstGeom prst="rect">
            <a:avLst/>
          </a:prstGeom>
          <a:ln>
            <a:solidFill>
              <a:schemeClr val="tx1"/>
            </a:solidFill>
          </a:ln>
        </p:spPr>
      </p:pic>
    </p:spTree>
    <p:extLst>
      <p:ext uri="{BB962C8B-B14F-4D97-AF65-F5344CB8AC3E}">
        <p14:creationId xmlns:p14="http://schemas.microsoft.com/office/powerpoint/2010/main" val="3364199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107181"/>
            <a:ext cx="8515350" cy="1325563"/>
          </a:xfrm>
        </p:spPr>
        <p:txBody>
          <a:bodyPr/>
          <a:lstStyle/>
          <a:p>
            <a:r>
              <a:rPr lang="en-US" sz="4000" dirty="0"/>
              <a:t>Sample Step Count Prescription</a:t>
            </a:r>
          </a:p>
        </p:txBody>
      </p:sp>
      <p:pic>
        <p:nvPicPr>
          <p:cNvPr id="6" name="Picture 5"/>
          <p:cNvPicPr>
            <a:picLocks noChangeAspect="1"/>
          </p:cNvPicPr>
          <p:nvPr/>
        </p:nvPicPr>
        <p:blipFill>
          <a:blip r:embed="rId2"/>
          <a:stretch>
            <a:fillRect/>
          </a:stretch>
        </p:blipFill>
        <p:spPr>
          <a:xfrm>
            <a:off x="1131216" y="1115518"/>
            <a:ext cx="6946065" cy="5005169"/>
          </a:xfrm>
          <a:prstGeom prst="rect">
            <a:avLst/>
          </a:prstGeom>
        </p:spPr>
      </p:pic>
      <p:sp>
        <p:nvSpPr>
          <p:cNvPr id="7" name="Text Box 5">
            <a:extLst>
              <a:ext uri="{FF2B5EF4-FFF2-40B4-BE49-F238E27FC236}">
                <a16:creationId xmlns="" xmlns:a16="http://schemas.microsoft.com/office/drawing/2014/main" id="{3FBB6672-5520-4E36-9950-D82010F74C87}"/>
              </a:ext>
            </a:extLst>
          </p:cNvPr>
          <p:cNvSpPr txBox="1">
            <a:spLocks noChangeArrowheads="1"/>
          </p:cNvSpPr>
          <p:nvPr/>
        </p:nvSpPr>
        <p:spPr bwMode="auto">
          <a:xfrm>
            <a:off x="0" y="2601"/>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
        <p:nvSpPr>
          <p:cNvPr id="8" name="TextBox 7"/>
          <p:cNvSpPr txBox="1"/>
          <p:nvPr/>
        </p:nvSpPr>
        <p:spPr>
          <a:xfrm>
            <a:off x="155332" y="6477698"/>
            <a:ext cx="4285322" cy="307777"/>
          </a:xfrm>
          <a:prstGeom prst="rect">
            <a:avLst/>
          </a:prstGeom>
          <a:noFill/>
        </p:spPr>
        <p:txBody>
          <a:bodyPr wrap="square" rtlCol="0">
            <a:spAutoFit/>
          </a:bodyPr>
          <a:lstStyle/>
          <a:p>
            <a:r>
              <a:rPr lang="en-US" sz="1400" dirty="0">
                <a:latin typeface="Open Sans"/>
                <a:cs typeface="Open Sans"/>
              </a:rPr>
              <a:t>2018 Diabetes Canada CPG </a:t>
            </a:r>
            <a:r>
              <a:rPr lang="mr-IN" sz="1400" dirty="0">
                <a:latin typeface="Open Sans"/>
                <a:cs typeface="Open Sans"/>
              </a:rPr>
              <a:t>–</a:t>
            </a:r>
            <a:r>
              <a:rPr lang="en-US" sz="1400" dirty="0">
                <a:latin typeface="Open Sans"/>
                <a:cs typeface="Open Sans"/>
              </a:rPr>
              <a:t> Appendix 4</a:t>
            </a:r>
          </a:p>
        </p:txBody>
      </p:sp>
    </p:spTree>
    <p:extLst>
      <p:ext uri="{BB962C8B-B14F-4D97-AF65-F5344CB8AC3E}">
        <p14:creationId xmlns:p14="http://schemas.microsoft.com/office/powerpoint/2010/main" val="1765521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0" y="329045"/>
            <a:ext cx="9444156" cy="6425045"/>
          </a:xfrm>
          <a:prstGeom prst="rect">
            <a:avLst/>
          </a:prstGeom>
        </p:spPr>
      </p:pic>
      <p:sp>
        <p:nvSpPr>
          <p:cNvPr id="5" name="Text Box 5">
            <a:extLst>
              <a:ext uri="{FF2B5EF4-FFF2-40B4-BE49-F238E27FC236}">
                <a16:creationId xmlns="" xmlns:a16="http://schemas.microsoft.com/office/drawing/2014/main" id="{3FBB6672-5520-4E36-9950-D82010F74C87}"/>
              </a:ext>
            </a:extLst>
          </p:cNvPr>
          <p:cNvSpPr txBox="1">
            <a:spLocks noChangeArrowheads="1"/>
          </p:cNvSpPr>
          <p:nvPr/>
        </p:nvSpPr>
        <p:spPr bwMode="auto">
          <a:xfrm>
            <a:off x="0" y="2601"/>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567801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a:extLst>
              <a:ext uri="{FF2B5EF4-FFF2-40B4-BE49-F238E27FC236}">
                <a16:creationId xmlns="" xmlns:a16="http://schemas.microsoft.com/office/drawing/2014/main" id="{51B010F0-0D55-492C-AA2F-6DB2161BA78A}"/>
              </a:ext>
            </a:extLst>
          </p:cNvPr>
          <p:cNvSpPr>
            <a:spLocks noGrp="1"/>
          </p:cNvSpPr>
          <p:nvPr>
            <p:ph type="title" idx="4294967295"/>
          </p:nvPr>
        </p:nvSpPr>
        <p:spPr>
          <a:xfrm>
            <a:off x="355117" y="365127"/>
            <a:ext cx="8339497" cy="1325563"/>
          </a:xfrm>
        </p:spPr>
        <p:txBody>
          <a:bodyPr vert="horz" wrap="square" lIns="91440" tIns="45720" rIns="91440" bIns="45720" numCol="1" anchor="ctr" anchorCtr="0" compatLnSpc="1">
            <a:prstTxWarp prst="textNoShape">
              <a:avLst/>
            </a:prstTxWarp>
          </a:bodyPr>
          <a:lstStyle/>
          <a:p>
            <a:r>
              <a:rPr lang="en-US" altLang="en-US" dirty="0">
                <a:latin typeface="Open Sans" pitchFamily="34" charset="0"/>
                <a:cs typeface="Open Sans" pitchFamily="34" charset="0"/>
              </a:rPr>
              <a:t>Physical Activity: Problems and Solutions</a:t>
            </a:r>
          </a:p>
        </p:txBody>
      </p:sp>
      <p:graphicFrame>
        <p:nvGraphicFramePr>
          <p:cNvPr id="142357" name="Group 21">
            <a:extLst>
              <a:ext uri="{FF2B5EF4-FFF2-40B4-BE49-F238E27FC236}">
                <a16:creationId xmlns="" xmlns:a16="http://schemas.microsoft.com/office/drawing/2014/main" id="{DAAE1ABC-E575-4330-A4AA-D8ABCD6EFED1}"/>
              </a:ext>
            </a:extLst>
          </p:cNvPr>
          <p:cNvGraphicFramePr>
            <a:graphicFrameLocks noGrp="1"/>
          </p:cNvGraphicFramePr>
          <p:nvPr>
            <p:extLst>
              <p:ext uri="{D42A27DB-BD31-4B8C-83A1-F6EECF244321}">
                <p14:modId xmlns:p14="http://schemas.microsoft.com/office/powerpoint/2010/main" val="1871028310"/>
              </p:ext>
            </p:extLst>
          </p:nvPr>
        </p:nvGraphicFramePr>
        <p:xfrm>
          <a:off x="532963" y="1942776"/>
          <a:ext cx="8160199" cy="3894137"/>
        </p:xfrm>
        <a:graphic>
          <a:graphicData uri="http://schemas.openxmlformats.org/drawingml/2006/table">
            <a:tbl>
              <a:tblPr firstRow="1" bandRow="1">
                <a:tableStyleId>{5C22544A-7EE6-4342-B048-85BDC9FD1C3A}</a:tableStyleId>
              </a:tblPr>
              <a:tblGrid>
                <a:gridCol w="3234674">
                  <a:extLst>
                    <a:ext uri="{9D8B030D-6E8A-4147-A177-3AD203B41FA5}">
                      <a16:colId xmlns="" xmlns:a16="http://schemas.microsoft.com/office/drawing/2014/main" val="2214747499"/>
                    </a:ext>
                  </a:extLst>
                </a:gridCol>
                <a:gridCol w="4925525">
                  <a:extLst>
                    <a:ext uri="{9D8B030D-6E8A-4147-A177-3AD203B41FA5}">
                      <a16:colId xmlns="" xmlns:a16="http://schemas.microsoft.com/office/drawing/2014/main" val="3703943232"/>
                    </a:ext>
                  </a:extLst>
                </a:gridCol>
              </a:tblGrid>
              <a:tr h="579407">
                <a:tc>
                  <a:txBody>
                    <a:bodyPr/>
                    <a:lstStyle>
                      <a:lvl1pPr eaLnBrk="0" hangingPunct="0">
                        <a:lnSpc>
                          <a:spcPct val="90000"/>
                        </a:lnSpc>
                        <a:spcBef>
                          <a:spcPts val="925"/>
                        </a:spcBef>
                        <a:buFont typeface="Arial" panose="020B0604020202020204" pitchFamily="34" charset="0"/>
                        <a:defRPr sz="2200" b="1">
                          <a:solidFill>
                            <a:srgbClr val="1E3268"/>
                          </a:solidFill>
                          <a:latin typeface="Open Sans" pitchFamily="34" charset="0"/>
                        </a:defRPr>
                      </a:lvl1pPr>
                      <a:lvl2pPr marL="742950" indent="-285750" eaLnBrk="0" hangingPunct="0">
                        <a:lnSpc>
                          <a:spcPct val="90000"/>
                        </a:lnSpc>
                        <a:spcBef>
                          <a:spcPts val="463"/>
                        </a:spcBef>
                        <a:buFont typeface="Arial" panose="020B0604020202020204" pitchFamily="34" charset="0"/>
                        <a:defRPr sz="2000">
                          <a:solidFill>
                            <a:srgbClr val="1E3268"/>
                          </a:solidFill>
                          <a:latin typeface="Open Sans Light" pitchFamily="34" charset="0"/>
                        </a:defRPr>
                      </a:lvl2pPr>
                      <a:lvl3pPr marL="1143000" indent="-228600" eaLnBrk="0" hangingPunct="0">
                        <a:lnSpc>
                          <a:spcPct val="90000"/>
                        </a:lnSpc>
                        <a:spcBef>
                          <a:spcPts val="463"/>
                        </a:spcBef>
                        <a:buFont typeface="Arial" panose="020B0604020202020204" pitchFamily="34" charset="0"/>
                        <a:defRPr sz="1600">
                          <a:solidFill>
                            <a:srgbClr val="1E3268"/>
                          </a:solidFill>
                          <a:latin typeface="Open Sans Light" pitchFamily="34" charset="0"/>
                        </a:defRPr>
                      </a:lvl3pPr>
                      <a:lvl4pPr marL="16002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4pPr>
                      <a:lvl5pPr marL="20574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en-US" sz="2800" u="none" strike="noStrike" cap="none" normalizeH="0" baseline="0" dirty="0">
                          <a:ln>
                            <a:noFill/>
                          </a:ln>
                          <a:effectLst/>
                          <a:latin typeface="Open Sans"/>
                          <a:cs typeface="Open Sans"/>
                        </a:rPr>
                        <a:t>Challenges</a:t>
                      </a:r>
                      <a:endParaRPr kumimoji="0" lang="en-US" altLang="en-US" sz="2800" b="0" i="0" u="none" strike="noStrike" cap="none" normalizeH="0" baseline="0" dirty="0">
                        <a:ln>
                          <a:noFill/>
                        </a:ln>
                        <a:solidFill>
                          <a:srgbClr val="FFFFFF"/>
                        </a:solidFill>
                        <a:effectLst/>
                        <a:latin typeface="Open Sans"/>
                        <a:cs typeface="Open Sans"/>
                      </a:endParaRPr>
                    </a:p>
                  </a:txBody>
                  <a:tcPr marL="68580" marR="68580" marT="51030" marB="5103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panose="020B0604020202020204" pitchFamily="34" charset="0"/>
                        <a:defRPr sz="2200" b="1">
                          <a:solidFill>
                            <a:srgbClr val="1E3268"/>
                          </a:solidFill>
                          <a:latin typeface="Open Sans" pitchFamily="34" charset="0"/>
                        </a:defRPr>
                      </a:lvl1pPr>
                      <a:lvl2pPr marL="742950" indent="-285750" eaLnBrk="0" hangingPunct="0">
                        <a:lnSpc>
                          <a:spcPct val="90000"/>
                        </a:lnSpc>
                        <a:spcBef>
                          <a:spcPts val="463"/>
                        </a:spcBef>
                        <a:buFont typeface="Arial" panose="020B0604020202020204" pitchFamily="34" charset="0"/>
                        <a:defRPr sz="2000">
                          <a:solidFill>
                            <a:srgbClr val="1E3268"/>
                          </a:solidFill>
                          <a:latin typeface="Open Sans Light" pitchFamily="34" charset="0"/>
                        </a:defRPr>
                      </a:lvl2pPr>
                      <a:lvl3pPr marL="1143000" indent="-228600" eaLnBrk="0" hangingPunct="0">
                        <a:lnSpc>
                          <a:spcPct val="90000"/>
                        </a:lnSpc>
                        <a:spcBef>
                          <a:spcPts val="463"/>
                        </a:spcBef>
                        <a:buFont typeface="Arial" panose="020B0604020202020204" pitchFamily="34" charset="0"/>
                        <a:defRPr sz="1600">
                          <a:solidFill>
                            <a:srgbClr val="1E3268"/>
                          </a:solidFill>
                          <a:latin typeface="Open Sans Light" pitchFamily="34" charset="0"/>
                        </a:defRPr>
                      </a:lvl3pPr>
                      <a:lvl4pPr marL="16002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4pPr>
                      <a:lvl5pPr marL="20574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en-US" sz="2800" u="none" strike="noStrike" cap="none" normalizeH="0" baseline="0">
                          <a:ln>
                            <a:noFill/>
                          </a:ln>
                          <a:effectLst/>
                          <a:latin typeface="Open Sans"/>
                          <a:cs typeface="Open Sans"/>
                        </a:rPr>
                        <a:t>Solutions</a:t>
                      </a:r>
                      <a:endParaRPr kumimoji="0" lang="en-US" altLang="en-US" sz="2800" b="0" i="0" u="none" strike="noStrike" cap="none" normalizeH="0" baseline="0">
                        <a:ln>
                          <a:noFill/>
                        </a:ln>
                        <a:solidFill>
                          <a:srgbClr val="FFFFFF"/>
                        </a:solidFill>
                        <a:effectLst/>
                        <a:latin typeface="Open Sans"/>
                        <a:cs typeface="Open Sans"/>
                      </a:endParaRPr>
                    </a:p>
                  </a:txBody>
                  <a:tcPr marL="68580" marR="68580" marT="51030" marB="5103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 xmlns:a16="http://schemas.microsoft.com/office/drawing/2014/main" val="950703025"/>
                  </a:ext>
                </a:extLst>
              </a:tr>
              <a:tr h="1657365">
                <a:tc>
                  <a:txBody>
                    <a:bodyPr/>
                    <a:lstStyle>
                      <a:lvl1pPr eaLnBrk="0" hangingPunct="0">
                        <a:lnSpc>
                          <a:spcPct val="90000"/>
                        </a:lnSpc>
                        <a:spcBef>
                          <a:spcPts val="925"/>
                        </a:spcBef>
                        <a:buFont typeface="Arial" panose="020B0604020202020204" pitchFamily="34" charset="0"/>
                        <a:defRPr sz="2200" b="1">
                          <a:solidFill>
                            <a:srgbClr val="1E3268"/>
                          </a:solidFill>
                          <a:latin typeface="Open Sans" pitchFamily="34" charset="0"/>
                        </a:defRPr>
                      </a:lvl1pPr>
                      <a:lvl2pPr marL="742950" indent="-285750" eaLnBrk="0" hangingPunct="0">
                        <a:lnSpc>
                          <a:spcPct val="90000"/>
                        </a:lnSpc>
                        <a:spcBef>
                          <a:spcPts val="463"/>
                        </a:spcBef>
                        <a:buFont typeface="Arial" panose="020B0604020202020204" pitchFamily="34" charset="0"/>
                        <a:defRPr sz="2000">
                          <a:solidFill>
                            <a:srgbClr val="1E3268"/>
                          </a:solidFill>
                          <a:latin typeface="Open Sans Light" pitchFamily="34" charset="0"/>
                        </a:defRPr>
                      </a:lvl2pPr>
                      <a:lvl3pPr marL="1143000" indent="-228600" eaLnBrk="0" hangingPunct="0">
                        <a:lnSpc>
                          <a:spcPct val="90000"/>
                        </a:lnSpc>
                        <a:spcBef>
                          <a:spcPts val="463"/>
                        </a:spcBef>
                        <a:buFont typeface="Arial" panose="020B0604020202020204" pitchFamily="34" charset="0"/>
                        <a:defRPr sz="1600">
                          <a:solidFill>
                            <a:srgbClr val="1E3268"/>
                          </a:solidFill>
                          <a:latin typeface="Open Sans Light" pitchFamily="34" charset="0"/>
                        </a:defRPr>
                      </a:lvl3pPr>
                      <a:lvl4pPr marL="16002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4pPr>
                      <a:lvl5pPr marL="20574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en-US" sz="2000" b="0" u="none" strike="noStrike" cap="none" normalizeH="0" baseline="0" dirty="0">
                          <a:ln>
                            <a:noFill/>
                          </a:ln>
                          <a:effectLst/>
                          <a:latin typeface="Open Sans"/>
                          <a:cs typeface="Open Sans"/>
                        </a:rPr>
                        <a:t>Time constraints during physician-patient encounter</a:t>
                      </a:r>
                      <a:endParaRPr kumimoji="0" lang="en-US" altLang="en-US" sz="2000" b="0" i="0" u="none" strike="noStrike" cap="none" normalizeH="0" baseline="0" dirty="0">
                        <a:ln>
                          <a:noFill/>
                        </a:ln>
                        <a:solidFill>
                          <a:srgbClr val="000000"/>
                        </a:solidFill>
                        <a:effectLst/>
                        <a:latin typeface="Open Sans"/>
                        <a:cs typeface="Open Sans"/>
                      </a:endParaRPr>
                    </a:p>
                  </a:txBody>
                  <a:tcPr marL="68580" marR="68580" marT="51030" marB="5103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panose="020B0604020202020204" pitchFamily="34" charset="0"/>
                        <a:defRPr sz="2200" b="1">
                          <a:solidFill>
                            <a:srgbClr val="1E3268"/>
                          </a:solidFill>
                          <a:latin typeface="Open Sans" pitchFamily="34" charset="0"/>
                        </a:defRPr>
                      </a:lvl1pPr>
                      <a:lvl2pPr marL="742950" indent="-285750" eaLnBrk="0" hangingPunct="0">
                        <a:lnSpc>
                          <a:spcPct val="90000"/>
                        </a:lnSpc>
                        <a:spcBef>
                          <a:spcPts val="463"/>
                        </a:spcBef>
                        <a:buFont typeface="Arial" panose="020B0604020202020204" pitchFamily="34" charset="0"/>
                        <a:defRPr sz="2000">
                          <a:solidFill>
                            <a:srgbClr val="1E3268"/>
                          </a:solidFill>
                          <a:latin typeface="Open Sans Light" pitchFamily="34" charset="0"/>
                        </a:defRPr>
                      </a:lvl2pPr>
                      <a:lvl3pPr marL="1143000" indent="-228600" eaLnBrk="0" hangingPunct="0">
                        <a:lnSpc>
                          <a:spcPct val="90000"/>
                        </a:lnSpc>
                        <a:spcBef>
                          <a:spcPts val="463"/>
                        </a:spcBef>
                        <a:buFont typeface="Arial" panose="020B0604020202020204" pitchFamily="34" charset="0"/>
                        <a:defRPr sz="1600">
                          <a:solidFill>
                            <a:srgbClr val="1E3268"/>
                          </a:solidFill>
                          <a:latin typeface="Open Sans Light" pitchFamily="34" charset="0"/>
                        </a:defRPr>
                      </a:lvl3pPr>
                      <a:lvl4pPr marL="16002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4pPr>
                      <a:lvl5pPr marL="20574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en-US" sz="2000" b="0" u="none" strike="noStrike" cap="none" normalizeH="0" baseline="0" dirty="0">
                          <a:ln>
                            <a:noFill/>
                          </a:ln>
                          <a:effectLst/>
                          <a:latin typeface="Open Sans"/>
                          <a:cs typeface="Open Sans"/>
                        </a:rPr>
                        <a:t>Involve a multi-disciplinary team of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en-US" sz="2000" b="0" u="none" strike="noStrike" cap="none" normalizeH="0" baseline="0" dirty="0">
                          <a:ln>
                            <a:noFill/>
                          </a:ln>
                          <a:effectLst/>
                          <a:latin typeface="Open Sans"/>
                          <a:cs typeface="Open Sans"/>
                        </a:rPr>
                        <a:t>Kinesiologists, Physical Therapists, Diabetes Educators and Case Workers who can help motivate patients.</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US" altLang="en-US" sz="2000" b="0" i="0" u="none" strike="noStrike" cap="none" normalizeH="0" baseline="0" dirty="0">
                        <a:ln>
                          <a:noFill/>
                        </a:ln>
                        <a:solidFill>
                          <a:srgbClr val="000000"/>
                        </a:solidFill>
                        <a:effectLst/>
                        <a:latin typeface="Open Sans"/>
                        <a:cs typeface="Open Sans"/>
                      </a:endParaRPr>
                    </a:p>
                  </a:txBody>
                  <a:tcPr marL="68580" marR="68580" marT="51030" marB="5103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 xmlns:a16="http://schemas.microsoft.com/office/drawing/2014/main" val="4288190183"/>
                  </a:ext>
                </a:extLst>
              </a:tr>
              <a:tr h="1657365">
                <a:tc>
                  <a:txBody>
                    <a:bodyPr/>
                    <a:lstStyle>
                      <a:lvl1pPr eaLnBrk="0" hangingPunct="0">
                        <a:lnSpc>
                          <a:spcPct val="90000"/>
                        </a:lnSpc>
                        <a:spcBef>
                          <a:spcPts val="925"/>
                        </a:spcBef>
                        <a:buFont typeface="Arial" panose="020B0604020202020204" pitchFamily="34" charset="0"/>
                        <a:defRPr sz="2200" b="1">
                          <a:solidFill>
                            <a:srgbClr val="1E3268"/>
                          </a:solidFill>
                          <a:latin typeface="Open Sans" pitchFamily="34" charset="0"/>
                        </a:defRPr>
                      </a:lvl1pPr>
                      <a:lvl2pPr marL="742950" indent="-285750" eaLnBrk="0" hangingPunct="0">
                        <a:lnSpc>
                          <a:spcPct val="90000"/>
                        </a:lnSpc>
                        <a:spcBef>
                          <a:spcPts val="463"/>
                        </a:spcBef>
                        <a:buFont typeface="Arial" panose="020B0604020202020204" pitchFamily="34" charset="0"/>
                        <a:defRPr sz="2000">
                          <a:solidFill>
                            <a:srgbClr val="1E3268"/>
                          </a:solidFill>
                          <a:latin typeface="Open Sans Light" pitchFamily="34" charset="0"/>
                        </a:defRPr>
                      </a:lvl2pPr>
                      <a:lvl3pPr marL="1143000" indent="-228600" eaLnBrk="0" hangingPunct="0">
                        <a:lnSpc>
                          <a:spcPct val="90000"/>
                        </a:lnSpc>
                        <a:spcBef>
                          <a:spcPts val="463"/>
                        </a:spcBef>
                        <a:buFont typeface="Arial" panose="020B0604020202020204" pitchFamily="34" charset="0"/>
                        <a:defRPr sz="1600">
                          <a:solidFill>
                            <a:srgbClr val="1E3268"/>
                          </a:solidFill>
                          <a:latin typeface="Open Sans Light" pitchFamily="34" charset="0"/>
                        </a:defRPr>
                      </a:lvl3pPr>
                      <a:lvl4pPr marL="16002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4pPr>
                      <a:lvl5pPr marL="20574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en-US" sz="2000" b="0" u="none" strike="noStrike" cap="none" normalizeH="0" baseline="0">
                          <a:ln>
                            <a:noFill/>
                          </a:ln>
                          <a:effectLst/>
                          <a:latin typeface="Open Sans"/>
                          <a:cs typeface="Open Sans"/>
                        </a:rPr>
                        <a:t>Pre-existing or suspected heart disease</a:t>
                      </a:r>
                      <a:endParaRPr kumimoji="0" lang="en-US" altLang="en-US" sz="2000" b="0" i="0" u="none" strike="noStrike" cap="none" normalizeH="0" baseline="0">
                        <a:ln>
                          <a:noFill/>
                        </a:ln>
                        <a:solidFill>
                          <a:srgbClr val="000000"/>
                        </a:solidFill>
                        <a:effectLst/>
                        <a:latin typeface="Open Sans"/>
                        <a:cs typeface="Open Sans"/>
                      </a:endParaRPr>
                    </a:p>
                  </a:txBody>
                  <a:tcPr marL="68580" marR="68580" marT="51030" marB="5103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panose="020B0604020202020204" pitchFamily="34" charset="0"/>
                        <a:defRPr sz="2200" b="1">
                          <a:solidFill>
                            <a:srgbClr val="1E3268"/>
                          </a:solidFill>
                          <a:latin typeface="Open Sans" pitchFamily="34" charset="0"/>
                        </a:defRPr>
                      </a:lvl1pPr>
                      <a:lvl2pPr marL="742950" indent="-285750" eaLnBrk="0" hangingPunct="0">
                        <a:lnSpc>
                          <a:spcPct val="90000"/>
                        </a:lnSpc>
                        <a:spcBef>
                          <a:spcPts val="463"/>
                        </a:spcBef>
                        <a:buFont typeface="Arial" panose="020B0604020202020204" pitchFamily="34" charset="0"/>
                        <a:defRPr sz="2000">
                          <a:solidFill>
                            <a:srgbClr val="1E3268"/>
                          </a:solidFill>
                          <a:latin typeface="Open Sans Light" pitchFamily="34" charset="0"/>
                        </a:defRPr>
                      </a:lvl2pPr>
                      <a:lvl3pPr marL="1143000" indent="-228600" eaLnBrk="0" hangingPunct="0">
                        <a:lnSpc>
                          <a:spcPct val="90000"/>
                        </a:lnSpc>
                        <a:spcBef>
                          <a:spcPts val="463"/>
                        </a:spcBef>
                        <a:buFont typeface="Arial" panose="020B0604020202020204" pitchFamily="34" charset="0"/>
                        <a:defRPr sz="1600">
                          <a:solidFill>
                            <a:srgbClr val="1E3268"/>
                          </a:solidFill>
                          <a:latin typeface="Open Sans Light" pitchFamily="34" charset="0"/>
                        </a:defRPr>
                      </a:lvl3pPr>
                      <a:lvl4pPr marL="16002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4pPr>
                      <a:lvl5pPr marL="2057400" indent="-228600" eaLnBrk="0" hangingPunct="0">
                        <a:lnSpc>
                          <a:spcPct val="90000"/>
                        </a:lnSpc>
                        <a:spcBef>
                          <a:spcPts val="463"/>
                        </a:spcBef>
                        <a:buFont typeface="Arial" panose="020B0604020202020204" pitchFamily="34"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en-US" sz="2000" b="0" u="none" strike="noStrike" cap="none" normalizeH="0" baseline="0" dirty="0">
                          <a:ln>
                            <a:noFill/>
                          </a:ln>
                          <a:effectLst/>
                          <a:latin typeface="Open Sans"/>
                          <a:cs typeface="Open Sans"/>
                        </a:rPr>
                        <a:t>If patient wishes to take on activity more vigorous than walking, evaluate with a history and physical, resting ECG and possibly exercise ECG stress test. </a:t>
                      </a:r>
                      <a:endParaRPr kumimoji="0" lang="en-US" altLang="en-US" sz="2000" b="0" i="0" u="none" strike="noStrike" cap="none" normalizeH="0" baseline="0" dirty="0">
                        <a:ln>
                          <a:noFill/>
                        </a:ln>
                        <a:solidFill>
                          <a:srgbClr val="000000"/>
                        </a:solidFill>
                        <a:effectLst/>
                        <a:latin typeface="Open Sans"/>
                        <a:cs typeface="Open Sans"/>
                      </a:endParaRPr>
                    </a:p>
                  </a:txBody>
                  <a:tcPr marL="68580" marR="68580" marT="51030" marB="5103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 xmlns:a16="http://schemas.microsoft.com/office/drawing/2014/main" val="961432154"/>
                  </a:ext>
                </a:extLst>
              </a:tr>
            </a:tbl>
          </a:graphicData>
        </a:graphic>
      </p:graphicFrame>
      <p:sp>
        <p:nvSpPr>
          <p:cNvPr id="24593" name="Text Box 22">
            <a:extLst>
              <a:ext uri="{FF2B5EF4-FFF2-40B4-BE49-F238E27FC236}">
                <a16:creationId xmlns="" xmlns:a16="http://schemas.microsoft.com/office/drawing/2014/main" id="{76728BEC-CC9A-447C-9D90-5D2136B835DF}"/>
              </a:ext>
            </a:extLst>
          </p:cNvPr>
          <p:cNvSpPr txBox="1">
            <a:spLocks noChangeArrowheads="1"/>
          </p:cNvSpPr>
          <p:nvPr/>
        </p:nvSpPr>
        <p:spPr bwMode="auto">
          <a:xfrm>
            <a:off x="58614" y="58614"/>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663405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 xmlns:a16="http://schemas.microsoft.com/office/drawing/2014/main" id="{ECA55E09-5FB4-42BB-851D-89B1ADF9612C}"/>
              </a:ext>
            </a:extLst>
          </p:cNvPr>
          <p:cNvSpPr>
            <a:spLocks noGrp="1"/>
          </p:cNvSpPr>
          <p:nvPr>
            <p:ph type="title" idx="4294967295"/>
          </p:nvPr>
        </p:nvSpPr>
        <p:spPr>
          <a:xfrm>
            <a:off x="11343" y="365127"/>
            <a:ext cx="9105729" cy="1325563"/>
          </a:xfrm>
        </p:spPr>
        <p:txBody>
          <a:bodyPr vert="horz" wrap="square" lIns="91440" tIns="45720" rIns="91440" bIns="45720" numCol="1" anchor="ctr" anchorCtr="0" compatLnSpc="1">
            <a:prstTxWarp prst="textNoShape">
              <a:avLst/>
            </a:prstTxWarp>
          </a:bodyPr>
          <a:lstStyle/>
          <a:p>
            <a:pPr algn="ctr"/>
            <a:r>
              <a:rPr lang="en-US" altLang="en-US" dirty="0">
                <a:latin typeface="Open Sans" pitchFamily="34" charset="0"/>
                <a:cs typeface="Open Sans" pitchFamily="34" charset="0"/>
              </a:rPr>
              <a:t/>
            </a:r>
            <a:br>
              <a:rPr lang="en-US" altLang="en-US" dirty="0">
                <a:latin typeface="Open Sans" pitchFamily="34" charset="0"/>
                <a:cs typeface="Open Sans" pitchFamily="34" charset="0"/>
              </a:rPr>
            </a:br>
            <a:r>
              <a:rPr lang="en-US" altLang="en-US" dirty="0">
                <a:latin typeface="Open Sans" pitchFamily="34" charset="0"/>
                <a:cs typeface="Open Sans" pitchFamily="34" charset="0"/>
              </a:rPr>
              <a:t>Know your Community Resources</a:t>
            </a:r>
            <a:br>
              <a:rPr lang="en-US" altLang="en-US" dirty="0">
                <a:latin typeface="Open Sans" pitchFamily="34" charset="0"/>
                <a:cs typeface="Open Sans" pitchFamily="34" charset="0"/>
              </a:rPr>
            </a:br>
            <a:endParaRPr lang="en-US" altLang="en-US" dirty="0">
              <a:latin typeface="Open Sans" pitchFamily="34" charset="0"/>
              <a:cs typeface="Open Sans" pitchFamily="34" charset="0"/>
            </a:endParaRPr>
          </a:p>
        </p:txBody>
      </p:sp>
      <p:pic>
        <p:nvPicPr>
          <p:cNvPr id="26627" name="Picture 3">
            <a:extLst>
              <a:ext uri="{FF2B5EF4-FFF2-40B4-BE49-F238E27FC236}">
                <a16:creationId xmlns="" xmlns:a16="http://schemas.microsoft.com/office/drawing/2014/main" id="{7E33E459-9661-4AB8-AD1C-EF527D0967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5900" y="1600200"/>
            <a:ext cx="1543050" cy="191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628" name="Picture 4">
            <a:extLst>
              <a:ext uri="{FF2B5EF4-FFF2-40B4-BE49-F238E27FC236}">
                <a16:creationId xmlns="" xmlns:a16="http://schemas.microsoft.com/office/drawing/2014/main" id="{0A3D00FB-E601-4B51-94D6-52424014DD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5050" y="1600200"/>
            <a:ext cx="1543050" cy="191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629" name="Picture 5">
            <a:extLst>
              <a:ext uri="{FF2B5EF4-FFF2-40B4-BE49-F238E27FC236}">
                <a16:creationId xmlns="" xmlns:a16="http://schemas.microsoft.com/office/drawing/2014/main" id="{DD331E19-EDF6-4046-A182-24D7F1220CA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15050" y="3835400"/>
            <a:ext cx="1543050" cy="191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6631" name="TextBox 8">
            <a:extLst>
              <a:ext uri="{FF2B5EF4-FFF2-40B4-BE49-F238E27FC236}">
                <a16:creationId xmlns="" xmlns:a16="http://schemas.microsoft.com/office/drawing/2014/main" id="{1BDB4FAE-AC45-4D3C-BD14-0F24758344AC}"/>
              </a:ext>
            </a:extLst>
          </p:cNvPr>
          <p:cNvSpPr txBox="1">
            <a:spLocks noChangeArrowheads="1"/>
          </p:cNvSpPr>
          <p:nvPr/>
        </p:nvSpPr>
        <p:spPr bwMode="auto">
          <a:xfrm>
            <a:off x="3235320" y="1697460"/>
            <a:ext cx="2628900" cy="4401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45720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400" b="0" dirty="0">
                <a:solidFill>
                  <a:prstClr val="black"/>
                </a:solidFill>
                <a:latin typeface="Open Sans"/>
                <a:ea typeface="MS PGothic" panose="020B0600070205080204" pitchFamily="34" charset="-128"/>
                <a:cs typeface="Open Sans"/>
              </a:rPr>
              <a:t>Speak to your patients about community resources:</a:t>
            </a:r>
          </a:p>
          <a:p>
            <a:pPr algn="ctr" eaLnBrk="0" fontAlgn="base" hangingPunct="0">
              <a:lnSpc>
                <a:spcPct val="100000"/>
              </a:lnSpc>
              <a:spcBef>
                <a:spcPct val="0"/>
              </a:spcBef>
              <a:spcAft>
                <a:spcPct val="0"/>
              </a:spcAft>
              <a:buNone/>
            </a:pPr>
            <a:r>
              <a:rPr lang="en-US" altLang="en-US" sz="2400" b="0" dirty="0">
                <a:solidFill>
                  <a:prstClr val="black"/>
                </a:solidFill>
                <a:latin typeface="Open Sans"/>
                <a:ea typeface="MS PGothic" panose="020B0600070205080204" pitchFamily="34" charset="-128"/>
                <a:cs typeface="Open Sans"/>
              </a:rPr>
              <a:t> </a:t>
            </a:r>
          </a:p>
          <a:p>
            <a:pPr algn="ctr" eaLnBrk="0" fontAlgn="base" hangingPunct="0">
              <a:lnSpc>
                <a:spcPct val="100000"/>
              </a:lnSpc>
              <a:spcBef>
                <a:spcPct val="0"/>
              </a:spcBef>
              <a:spcAft>
                <a:spcPct val="0"/>
              </a:spcAft>
              <a:buNone/>
            </a:pPr>
            <a:r>
              <a:rPr lang="en-US" altLang="en-US" sz="2400" b="0" dirty="0">
                <a:solidFill>
                  <a:prstClr val="black"/>
                </a:solidFill>
                <a:latin typeface="Open Sans"/>
                <a:ea typeface="MS PGothic" panose="020B0600070205080204" pitchFamily="34" charset="-128"/>
                <a:cs typeface="Open Sans"/>
              </a:rPr>
              <a:t>Community pools, gyms, safe walking trails, weight loss smart phone apps etc.</a:t>
            </a:r>
          </a:p>
          <a:p>
            <a:pPr lvl="1" algn="ctr" eaLnBrk="0" fontAlgn="base" hangingPunct="0">
              <a:lnSpc>
                <a:spcPct val="100000"/>
              </a:lnSpc>
              <a:spcBef>
                <a:spcPct val="0"/>
              </a:spcBef>
              <a:spcAft>
                <a:spcPct val="0"/>
              </a:spcAft>
            </a:pPr>
            <a:endParaRPr lang="en-US" altLang="en-US" sz="1600" dirty="0">
              <a:solidFill>
                <a:prstClr val="black"/>
              </a:solidFill>
              <a:latin typeface="Open Sans"/>
              <a:ea typeface="MS PGothic" panose="020B0600070205080204" pitchFamily="34" charset="-128"/>
              <a:cs typeface="Open Sans"/>
            </a:endParaRPr>
          </a:p>
        </p:txBody>
      </p:sp>
      <p:sp>
        <p:nvSpPr>
          <p:cNvPr id="8" name="Text Box 22">
            <a:extLst>
              <a:ext uri="{FF2B5EF4-FFF2-40B4-BE49-F238E27FC236}">
                <a16:creationId xmlns="" xmlns:a16="http://schemas.microsoft.com/office/drawing/2014/main" id="{76728BEC-CC9A-447C-9D90-5D2136B835DF}"/>
              </a:ext>
            </a:extLst>
          </p:cNvPr>
          <p:cNvSpPr txBox="1">
            <a:spLocks noChangeArrowheads="1"/>
          </p:cNvSpPr>
          <p:nvPr/>
        </p:nvSpPr>
        <p:spPr bwMode="auto">
          <a:xfrm>
            <a:off x="58614" y="58614"/>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pic>
        <p:nvPicPr>
          <p:cNvPr id="2" name="Picture 1"/>
          <p:cNvPicPr>
            <a:picLocks noChangeAspect="1"/>
          </p:cNvPicPr>
          <p:nvPr/>
        </p:nvPicPr>
        <p:blipFill rotWithShape="1">
          <a:blip r:embed="rId6"/>
          <a:srcRect l="29238" t="5818" r="29063" b="5834"/>
          <a:stretch/>
        </p:blipFill>
        <p:spPr>
          <a:xfrm>
            <a:off x="1751404" y="3753615"/>
            <a:ext cx="952931" cy="2019148"/>
          </a:xfrm>
          <a:prstGeom prst="rect">
            <a:avLst/>
          </a:prstGeom>
        </p:spPr>
      </p:pic>
    </p:spTree>
    <p:extLst>
      <p:ext uri="{BB962C8B-B14F-4D97-AF65-F5344CB8AC3E}">
        <p14:creationId xmlns:p14="http://schemas.microsoft.com/office/powerpoint/2010/main" val="510872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 xmlns:a16="http://schemas.microsoft.com/office/drawing/2014/main" id="{F21365C7-5AA2-4ACA-8FCB-2B274E43C28A}"/>
              </a:ext>
            </a:extLst>
          </p:cNvPr>
          <p:cNvSpPr>
            <a:spLocks noGrp="1"/>
          </p:cNvSpPr>
          <p:nvPr>
            <p:ph type="title" idx="4294967295"/>
          </p:nvPr>
        </p:nvSpPr>
        <p:spPr/>
        <p:txBody>
          <a:bodyPr/>
          <a:lstStyle/>
          <a:p>
            <a:r>
              <a:rPr lang="en-US" altLang="en-US" dirty="0">
                <a:latin typeface="Open Sans" pitchFamily="34" charset="0"/>
                <a:cs typeface="Open Sans" pitchFamily="34" charset="0"/>
              </a:rPr>
              <a:t>Recommendation 1</a:t>
            </a:r>
            <a:endParaRPr lang="en-CA" altLang="en-US" dirty="0">
              <a:latin typeface="Open Sans" pitchFamily="34" charset="0"/>
              <a:cs typeface="Open Sans" pitchFamily="34" charset="0"/>
            </a:endParaRPr>
          </a:p>
        </p:txBody>
      </p:sp>
      <p:sp>
        <p:nvSpPr>
          <p:cNvPr id="39939" name="Rectangle 3">
            <a:extLst>
              <a:ext uri="{FF2B5EF4-FFF2-40B4-BE49-F238E27FC236}">
                <a16:creationId xmlns="" xmlns:a16="http://schemas.microsoft.com/office/drawing/2014/main" id="{68A9578C-20AC-4E1B-A287-B3190BF5D453}"/>
              </a:ext>
            </a:extLst>
          </p:cNvPr>
          <p:cNvSpPr>
            <a:spLocks noGrp="1"/>
          </p:cNvSpPr>
          <p:nvPr>
            <p:ph type="body" idx="4294967295"/>
          </p:nvPr>
        </p:nvSpPr>
        <p:spPr/>
        <p:txBody>
          <a:bodyPr/>
          <a:lstStyle/>
          <a:p>
            <a:pPr marL="495300" indent="-495300">
              <a:lnSpc>
                <a:spcPct val="100000"/>
              </a:lnSpc>
              <a:buFont typeface="Arial" panose="020B0604020202020204" pitchFamily="34" charset="0"/>
              <a:buAutoNum type="arabicPeriod"/>
            </a:pPr>
            <a:r>
              <a:rPr lang="en-CA" altLang="en-US" sz="2400" b="0" dirty="0">
                <a:latin typeface="Open Sans" pitchFamily="34" charset="0"/>
                <a:cs typeface="Open Sans" pitchFamily="34" charset="0"/>
              </a:rPr>
              <a:t>People with diabetes should ideally accumulate a </a:t>
            </a:r>
            <a:r>
              <a:rPr lang="en-CA" altLang="en-US" sz="2400" dirty="0">
                <a:latin typeface="Open Sans" pitchFamily="34" charset="0"/>
                <a:cs typeface="Open Sans" pitchFamily="34" charset="0"/>
              </a:rPr>
              <a:t>minimum of 150 minutes </a:t>
            </a:r>
            <a:r>
              <a:rPr lang="en-CA" altLang="en-US" sz="2400" b="0" dirty="0">
                <a:latin typeface="Open Sans" pitchFamily="34" charset="0"/>
                <a:cs typeface="Open Sans" pitchFamily="34" charset="0"/>
              </a:rPr>
              <a:t> of moderate- to vigorous-intensity </a:t>
            </a:r>
            <a:r>
              <a:rPr lang="en-CA" altLang="en-US" sz="2400" dirty="0">
                <a:latin typeface="Open Sans" pitchFamily="34" charset="0"/>
                <a:cs typeface="Open Sans" pitchFamily="34" charset="0"/>
              </a:rPr>
              <a:t>aerobic</a:t>
            </a:r>
            <a:r>
              <a:rPr lang="en-CA" altLang="en-US" sz="2400" b="0" dirty="0">
                <a:latin typeface="Open Sans" pitchFamily="34" charset="0"/>
                <a:cs typeface="Open Sans" pitchFamily="34" charset="0"/>
              </a:rPr>
              <a:t> exercise each week, spread over at least 3 days of the week, with no more than 2 consecutive days without exercise, to improve glycemic control </a:t>
            </a:r>
            <a:r>
              <a:rPr lang="en-CA" altLang="en-US" sz="2000" b="0" dirty="0">
                <a:latin typeface="Open Sans" pitchFamily="34" charset="0"/>
                <a:cs typeface="Open Sans" pitchFamily="34" charset="0"/>
              </a:rPr>
              <a:t>[Grade B, Level 2, for adults with type 2 diabetes and children with type 1 diabetes];</a:t>
            </a:r>
            <a:r>
              <a:rPr lang="en-CA" altLang="en-US" sz="2400" b="0" dirty="0">
                <a:latin typeface="Open Sans" pitchFamily="34" charset="0"/>
                <a:cs typeface="Open Sans" pitchFamily="34" charset="0"/>
              </a:rPr>
              <a:t> and to reduce risk of CVD and overall mortality </a:t>
            </a:r>
            <a:r>
              <a:rPr lang="en-CA" altLang="en-US" sz="2000" b="0" dirty="0">
                <a:latin typeface="Open Sans" pitchFamily="34" charset="0"/>
                <a:cs typeface="Open Sans" pitchFamily="34" charset="0"/>
              </a:rPr>
              <a:t>[Grade C, Level 3, for adults with type 1 diabetes and type 2 diabetes].</a:t>
            </a:r>
            <a:r>
              <a:rPr lang="en-CA" altLang="en-US" sz="2400" b="0" dirty="0">
                <a:latin typeface="Open Sans" pitchFamily="34" charset="0"/>
                <a:cs typeface="Open Sans" pitchFamily="34" charset="0"/>
              </a:rPr>
              <a:t> </a:t>
            </a:r>
            <a:endParaRPr lang="en-CA" altLang="en-US" sz="2000" b="0" dirty="0">
              <a:latin typeface="Open Sans" pitchFamily="34" charset="0"/>
              <a:cs typeface="Open Sans" pitchFamily="34" charset="0"/>
            </a:endParaRPr>
          </a:p>
        </p:txBody>
      </p:sp>
      <p:sp>
        <p:nvSpPr>
          <p:cNvPr id="39940" name="Wave 5">
            <a:extLst>
              <a:ext uri="{FF2B5EF4-FFF2-40B4-BE49-F238E27FC236}">
                <a16:creationId xmlns="" xmlns:a16="http://schemas.microsoft.com/office/drawing/2014/main" id="{8A60A3F8-E69A-41FC-9DA1-60DF1AFCF8FF}"/>
              </a:ext>
            </a:extLst>
          </p:cNvPr>
          <p:cNvSpPr>
            <a:spLocks noChangeArrowheads="1"/>
          </p:cNvSpPr>
          <p:nvPr/>
        </p:nvSpPr>
        <p:spPr bwMode="auto">
          <a:xfrm>
            <a:off x="6900863" y="365125"/>
            <a:ext cx="62865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39941" name="Text Box 5">
            <a:extLst>
              <a:ext uri="{FF2B5EF4-FFF2-40B4-BE49-F238E27FC236}">
                <a16:creationId xmlns="" xmlns:a16="http://schemas.microsoft.com/office/drawing/2014/main" id="{3FBB6672-5520-4E36-9950-D82010F74C87}"/>
              </a:ext>
            </a:extLst>
          </p:cNvPr>
          <p:cNvSpPr txBox="1">
            <a:spLocks noChangeArrowheads="1"/>
          </p:cNvSpPr>
          <p:nvPr/>
        </p:nvSpPr>
        <p:spPr bwMode="auto">
          <a:xfrm>
            <a:off x="46180" y="34635"/>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2010990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 xmlns:a16="http://schemas.microsoft.com/office/drawing/2014/main" id="{83FEBED8-C322-4B86-BF67-4BFE16C39A1B}"/>
              </a:ext>
            </a:extLst>
          </p:cNvPr>
          <p:cNvSpPr>
            <a:spLocks noGrp="1"/>
          </p:cNvSpPr>
          <p:nvPr>
            <p:ph type="title" idx="4294967295"/>
          </p:nvPr>
        </p:nvSpPr>
        <p:spPr>
          <a:xfrm>
            <a:off x="628650" y="515212"/>
            <a:ext cx="7886700" cy="1325563"/>
          </a:xfrm>
        </p:spPr>
        <p:txBody>
          <a:bodyPr/>
          <a:lstStyle/>
          <a:p>
            <a:r>
              <a:rPr lang="en-US" altLang="en-US" dirty="0">
                <a:latin typeface="Open Sans" pitchFamily="34" charset="0"/>
                <a:cs typeface="Open Sans" pitchFamily="34" charset="0"/>
              </a:rPr>
              <a:t>Recommendation 1</a:t>
            </a:r>
            <a:r>
              <a:rPr lang="en-US" altLang="en-US" sz="2400" dirty="0">
                <a:latin typeface="Open Sans" pitchFamily="34" charset="0"/>
                <a:cs typeface="Open Sans" pitchFamily="34" charset="0"/>
              </a:rPr>
              <a:t> (continued)</a:t>
            </a:r>
            <a:endParaRPr lang="en-CA" altLang="en-US" sz="2400" dirty="0">
              <a:latin typeface="Open Sans" pitchFamily="34" charset="0"/>
              <a:cs typeface="Open Sans" pitchFamily="34" charset="0"/>
            </a:endParaRPr>
          </a:p>
        </p:txBody>
      </p:sp>
      <p:sp>
        <p:nvSpPr>
          <p:cNvPr id="41987" name="Rectangle 3">
            <a:extLst>
              <a:ext uri="{FF2B5EF4-FFF2-40B4-BE49-F238E27FC236}">
                <a16:creationId xmlns="" xmlns:a16="http://schemas.microsoft.com/office/drawing/2014/main" id="{A297C943-1AFC-48D8-9D8E-A14566A26FD8}"/>
              </a:ext>
            </a:extLst>
          </p:cNvPr>
          <p:cNvSpPr>
            <a:spLocks noGrp="1"/>
          </p:cNvSpPr>
          <p:nvPr>
            <p:ph type="body" idx="4294967295"/>
          </p:nvPr>
        </p:nvSpPr>
        <p:spPr/>
        <p:txBody>
          <a:bodyPr/>
          <a:lstStyle/>
          <a:p>
            <a:pPr marL="514350" indent="-514350">
              <a:lnSpc>
                <a:spcPct val="100000"/>
              </a:lnSpc>
              <a:buFont typeface="+mj-lt"/>
              <a:buAutoNum type="arabicPeriod"/>
            </a:pPr>
            <a:r>
              <a:rPr lang="en-CA" altLang="en-US" sz="2800" b="0" dirty="0">
                <a:latin typeface="Open Sans" pitchFamily="34" charset="0"/>
                <a:cs typeface="Open Sans" pitchFamily="34" charset="0"/>
              </a:rPr>
              <a:t>(continued) </a:t>
            </a:r>
            <a:r>
              <a:rPr lang="mr-IN" altLang="en-US" sz="2800" b="0" dirty="0">
                <a:latin typeface="Open Sans" pitchFamily="34" charset="0"/>
                <a:cs typeface="Open Sans" pitchFamily="34" charset="0"/>
              </a:rPr>
              <a:t>…</a:t>
            </a:r>
            <a:r>
              <a:rPr lang="en-CA" altLang="en-US" sz="2800" b="0" dirty="0">
                <a:latin typeface="Open Sans" pitchFamily="34" charset="0"/>
                <a:cs typeface="Open Sans" pitchFamily="34" charset="0"/>
              </a:rPr>
              <a:t> </a:t>
            </a:r>
            <a:r>
              <a:rPr lang="en-CA" altLang="en-US" sz="2800" dirty="0">
                <a:latin typeface="Open Sans" pitchFamily="34" charset="0"/>
                <a:cs typeface="Open Sans" pitchFamily="34" charset="0"/>
              </a:rPr>
              <a:t>Smaller amounts </a:t>
            </a:r>
            <a:r>
              <a:rPr lang="en-CA" altLang="en-US" sz="2800" b="0" dirty="0">
                <a:latin typeface="Open Sans" pitchFamily="34" charset="0"/>
                <a:cs typeface="Open Sans" pitchFamily="34" charset="0"/>
              </a:rPr>
              <a:t>(90-140 minutes/week) of exercise or planned physical activity can also be beneficial but to a lesser extent. </a:t>
            </a:r>
            <a:r>
              <a:rPr lang="en-CA" altLang="en-US" sz="2400" b="0" dirty="0">
                <a:latin typeface="Open Sans" pitchFamily="34" charset="0"/>
                <a:cs typeface="Open Sans" pitchFamily="34" charset="0"/>
              </a:rPr>
              <a:t>[Grade B, Level 2 for glycemic control in type 2 diabetes; Grade C, Level 3 for mortality in type 2 diabetes and type 1 diabetes]</a:t>
            </a:r>
            <a:endParaRPr lang="en-CA" altLang="en-US" sz="2000" b="0" dirty="0">
              <a:latin typeface="Open Sans" pitchFamily="34" charset="0"/>
              <a:cs typeface="Open Sans" pitchFamily="34" charset="0"/>
            </a:endParaRPr>
          </a:p>
        </p:txBody>
      </p:sp>
      <p:sp>
        <p:nvSpPr>
          <p:cNvPr id="41988" name="Wave 5">
            <a:extLst>
              <a:ext uri="{FF2B5EF4-FFF2-40B4-BE49-F238E27FC236}">
                <a16:creationId xmlns="" xmlns:a16="http://schemas.microsoft.com/office/drawing/2014/main" id="{7B34DAD7-9011-435F-B0B7-883C2F72225E}"/>
              </a:ext>
            </a:extLst>
          </p:cNvPr>
          <p:cNvSpPr>
            <a:spLocks noChangeArrowheads="1"/>
          </p:cNvSpPr>
          <p:nvPr/>
        </p:nvSpPr>
        <p:spPr bwMode="auto">
          <a:xfrm>
            <a:off x="6900863" y="365125"/>
            <a:ext cx="62865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41989" name="Text Box 5">
            <a:extLst>
              <a:ext uri="{FF2B5EF4-FFF2-40B4-BE49-F238E27FC236}">
                <a16:creationId xmlns="" xmlns:a16="http://schemas.microsoft.com/office/drawing/2014/main" id="{852D11A2-303F-4F81-B40C-50FCD706B745}"/>
              </a:ext>
            </a:extLst>
          </p:cNvPr>
          <p:cNvSpPr txBox="1">
            <a:spLocks noChangeArrowheads="1"/>
          </p:cNvSpPr>
          <p:nvPr/>
        </p:nvSpPr>
        <p:spPr bwMode="auto">
          <a:xfrm>
            <a:off x="34635" y="34635"/>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869996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 xmlns:a16="http://schemas.microsoft.com/office/drawing/2014/main" id="{13164FBB-E3B8-45CA-864A-CC7DC72F52FA}"/>
              </a:ext>
            </a:extLst>
          </p:cNvPr>
          <p:cNvSpPr>
            <a:spLocks noGrp="1"/>
          </p:cNvSpPr>
          <p:nvPr>
            <p:ph type="title" idx="4294967295"/>
          </p:nvPr>
        </p:nvSpPr>
        <p:spPr/>
        <p:txBody>
          <a:bodyPr/>
          <a:lstStyle/>
          <a:p>
            <a:r>
              <a:rPr lang="en-US" altLang="en-US">
                <a:latin typeface="Open Sans" pitchFamily="34" charset="0"/>
                <a:cs typeface="Open Sans" pitchFamily="34" charset="0"/>
              </a:rPr>
              <a:t>Recommendation 2</a:t>
            </a:r>
            <a:endParaRPr lang="en-CA" altLang="en-US">
              <a:latin typeface="Open Sans" pitchFamily="34" charset="0"/>
              <a:cs typeface="Open Sans" pitchFamily="34" charset="0"/>
            </a:endParaRPr>
          </a:p>
        </p:txBody>
      </p:sp>
      <p:sp>
        <p:nvSpPr>
          <p:cNvPr id="44035" name="Rectangle 3">
            <a:extLst>
              <a:ext uri="{FF2B5EF4-FFF2-40B4-BE49-F238E27FC236}">
                <a16:creationId xmlns="" xmlns:a16="http://schemas.microsoft.com/office/drawing/2014/main" id="{696A2999-D1BE-4D22-B2EB-7F41173A0984}"/>
              </a:ext>
            </a:extLst>
          </p:cNvPr>
          <p:cNvSpPr>
            <a:spLocks noGrp="1"/>
          </p:cNvSpPr>
          <p:nvPr>
            <p:ph type="body" idx="4294967295"/>
          </p:nvPr>
        </p:nvSpPr>
        <p:spPr>
          <a:xfrm>
            <a:off x="628650" y="1687082"/>
            <a:ext cx="7886700" cy="4329113"/>
          </a:xfrm>
        </p:spPr>
        <p:txBody>
          <a:bodyPr/>
          <a:lstStyle/>
          <a:p>
            <a:pPr marL="495300" indent="-495300">
              <a:lnSpc>
                <a:spcPct val="110000"/>
              </a:lnSpc>
              <a:buNone/>
            </a:pPr>
            <a:r>
              <a:rPr lang="en-CA" altLang="en-US" b="0" dirty="0">
                <a:latin typeface="Open Sans" pitchFamily="34" charset="0"/>
                <a:cs typeface="Open Sans" pitchFamily="34" charset="0"/>
              </a:rPr>
              <a:t>2.   </a:t>
            </a:r>
            <a:r>
              <a:rPr lang="en-CA" altLang="en-US" sz="2400" dirty="0">
                <a:latin typeface="Open Sans" pitchFamily="34" charset="0"/>
                <a:cs typeface="Open Sans" pitchFamily="34" charset="0"/>
              </a:rPr>
              <a:t>Interval training </a:t>
            </a:r>
            <a:r>
              <a:rPr lang="en-CA" altLang="en-US" sz="2400" b="0" dirty="0">
                <a:latin typeface="Open Sans" pitchFamily="34" charset="0"/>
                <a:cs typeface="Open Sans" pitchFamily="34" charset="0"/>
              </a:rPr>
              <a:t>(short periods of vigorous exercise alternating with short recovery periods at low-to-moderate intensity or rest from 30 seconds to 3 minute each) can be recommended to people willing and able to perform it to </a:t>
            </a:r>
            <a:r>
              <a:rPr lang="en-CA" altLang="en-US" sz="2400" dirty="0">
                <a:latin typeface="Open Sans" pitchFamily="34" charset="0"/>
                <a:cs typeface="Open Sans" pitchFamily="34" charset="0"/>
              </a:rPr>
              <a:t>increase gains in cardiorespiratory fitness</a:t>
            </a:r>
            <a:r>
              <a:rPr lang="en-CA" altLang="en-US" sz="2400" b="0" dirty="0">
                <a:latin typeface="Open Sans" pitchFamily="34" charset="0"/>
                <a:cs typeface="Open Sans" pitchFamily="34" charset="0"/>
              </a:rPr>
              <a:t> in type 2 diabetes </a:t>
            </a:r>
            <a:r>
              <a:rPr lang="en-CA" altLang="en-US" sz="2000" b="0" dirty="0">
                <a:latin typeface="Open Sans" pitchFamily="34" charset="0"/>
                <a:cs typeface="Open Sans" pitchFamily="34" charset="0"/>
              </a:rPr>
              <a:t>[Grade B, Level 2]</a:t>
            </a:r>
            <a:r>
              <a:rPr lang="en-CA" altLang="en-US" sz="2400" b="0" dirty="0">
                <a:latin typeface="Open Sans" pitchFamily="34" charset="0"/>
                <a:cs typeface="Open Sans" pitchFamily="34" charset="0"/>
              </a:rPr>
              <a:t> and to </a:t>
            </a:r>
            <a:r>
              <a:rPr lang="en-CA" altLang="en-US" sz="2400" dirty="0">
                <a:latin typeface="Open Sans" pitchFamily="34" charset="0"/>
                <a:cs typeface="Open Sans" pitchFamily="34" charset="0"/>
              </a:rPr>
              <a:t>reduce risk of hypoglycemia during exercise in type 1 diabetes </a:t>
            </a:r>
            <a:r>
              <a:rPr lang="en-CA" altLang="en-US" sz="2000" b="0" dirty="0">
                <a:latin typeface="Open Sans" pitchFamily="34" charset="0"/>
                <a:cs typeface="Open Sans" pitchFamily="34" charset="0"/>
              </a:rPr>
              <a:t>[Grade C, Level 3]</a:t>
            </a:r>
          </a:p>
          <a:p>
            <a:pPr marL="495300" indent="-495300">
              <a:lnSpc>
                <a:spcPct val="110000"/>
              </a:lnSpc>
            </a:pPr>
            <a:endParaRPr lang="en-CA" altLang="en-US" sz="2000" b="0" dirty="0">
              <a:latin typeface="Open Sans" pitchFamily="34" charset="0"/>
              <a:cs typeface="Open Sans" pitchFamily="34" charset="0"/>
            </a:endParaRPr>
          </a:p>
        </p:txBody>
      </p:sp>
      <p:sp>
        <p:nvSpPr>
          <p:cNvPr id="44036" name="Wave 5">
            <a:extLst>
              <a:ext uri="{FF2B5EF4-FFF2-40B4-BE49-F238E27FC236}">
                <a16:creationId xmlns="" xmlns:a16="http://schemas.microsoft.com/office/drawing/2014/main" id="{A75CD65B-49BD-4A87-849B-E8806961FFF1}"/>
              </a:ext>
            </a:extLst>
          </p:cNvPr>
          <p:cNvSpPr>
            <a:spLocks noChangeArrowheads="1"/>
          </p:cNvSpPr>
          <p:nvPr/>
        </p:nvSpPr>
        <p:spPr bwMode="auto">
          <a:xfrm>
            <a:off x="6900863" y="365125"/>
            <a:ext cx="62865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44037" name="Text Box 7">
            <a:extLst>
              <a:ext uri="{FF2B5EF4-FFF2-40B4-BE49-F238E27FC236}">
                <a16:creationId xmlns="" xmlns:a16="http://schemas.microsoft.com/office/drawing/2014/main" id="{15A79A8E-6182-4D43-AFBA-58FEE8183677}"/>
              </a:ext>
            </a:extLst>
          </p:cNvPr>
          <p:cNvSpPr txBox="1">
            <a:spLocks noChangeArrowheads="1"/>
          </p:cNvSpPr>
          <p:nvPr/>
        </p:nvSpPr>
        <p:spPr bwMode="auto">
          <a:xfrm>
            <a:off x="0" y="0"/>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847997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016987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 xmlns:a16="http://schemas.microsoft.com/office/drawing/2014/main" id="{D64BB85F-57CD-4AEB-AA25-F5425A497C3B}"/>
              </a:ext>
            </a:extLst>
          </p:cNvPr>
          <p:cNvSpPr>
            <a:spLocks noGrp="1"/>
          </p:cNvSpPr>
          <p:nvPr>
            <p:ph type="title" idx="4294967295"/>
          </p:nvPr>
        </p:nvSpPr>
        <p:spPr/>
        <p:txBody>
          <a:bodyPr/>
          <a:lstStyle/>
          <a:p>
            <a:r>
              <a:rPr lang="en-US" altLang="en-US">
                <a:latin typeface="Open Sans" pitchFamily="34" charset="0"/>
                <a:cs typeface="Open Sans" pitchFamily="34" charset="0"/>
              </a:rPr>
              <a:t>Recommendation 3</a:t>
            </a:r>
            <a:endParaRPr lang="en-CA" altLang="en-US">
              <a:latin typeface="Open Sans" pitchFamily="34" charset="0"/>
              <a:cs typeface="Open Sans" pitchFamily="34" charset="0"/>
            </a:endParaRPr>
          </a:p>
        </p:txBody>
      </p:sp>
      <p:sp>
        <p:nvSpPr>
          <p:cNvPr id="46083" name="Rectangle 3">
            <a:extLst>
              <a:ext uri="{FF2B5EF4-FFF2-40B4-BE49-F238E27FC236}">
                <a16:creationId xmlns="" xmlns:a16="http://schemas.microsoft.com/office/drawing/2014/main" id="{79CF883C-BA78-4DA3-92AB-564A8E5965AF}"/>
              </a:ext>
            </a:extLst>
          </p:cNvPr>
          <p:cNvSpPr>
            <a:spLocks noGrp="1"/>
          </p:cNvSpPr>
          <p:nvPr>
            <p:ph type="body" idx="4294967295"/>
          </p:nvPr>
        </p:nvSpPr>
        <p:spPr>
          <a:xfrm>
            <a:off x="760124" y="1606263"/>
            <a:ext cx="7910512" cy="5032375"/>
          </a:xfrm>
        </p:spPr>
        <p:txBody>
          <a:bodyPr/>
          <a:lstStyle/>
          <a:p>
            <a:pPr marL="495300" indent="-495300">
              <a:lnSpc>
                <a:spcPct val="110000"/>
              </a:lnSpc>
              <a:buFont typeface="Arial" panose="020B0604020202020204" pitchFamily="34" charset="0"/>
              <a:buAutoNum type="arabicPeriod" startAt="3"/>
            </a:pPr>
            <a:r>
              <a:rPr lang="en-CA" altLang="en-US" sz="2400" b="0" dirty="0">
                <a:latin typeface="Open Sans" pitchFamily="34" charset="0"/>
                <a:cs typeface="Open Sans" pitchFamily="34" charset="0"/>
              </a:rPr>
              <a:t>People with diabetes (including elderly  people) should  perform </a:t>
            </a:r>
            <a:r>
              <a:rPr lang="en-CA" altLang="en-US" sz="2400" dirty="0">
                <a:latin typeface="Open Sans" pitchFamily="34" charset="0"/>
                <a:cs typeface="Open Sans" pitchFamily="34" charset="0"/>
              </a:rPr>
              <a:t>resistance exercise </a:t>
            </a:r>
            <a:r>
              <a:rPr lang="en-CA" altLang="en-US" sz="2400" b="0" dirty="0">
                <a:latin typeface="Open Sans" pitchFamily="34" charset="0"/>
                <a:cs typeface="Open Sans" pitchFamily="34" charset="0"/>
              </a:rPr>
              <a:t>at least </a:t>
            </a:r>
            <a:r>
              <a:rPr lang="en-CA" altLang="en-US" sz="2400" dirty="0">
                <a:latin typeface="Open Sans" pitchFamily="34" charset="0"/>
                <a:cs typeface="Open Sans" pitchFamily="34" charset="0"/>
              </a:rPr>
              <a:t>twice a week</a:t>
            </a:r>
            <a:r>
              <a:rPr lang="en-CA" altLang="en-US" sz="2400" b="0" dirty="0">
                <a:latin typeface="Open Sans" pitchFamily="34" charset="0"/>
                <a:cs typeface="Open Sans" pitchFamily="34" charset="0"/>
              </a:rPr>
              <a:t> and </a:t>
            </a:r>
            <a:r>
              <a:rPr lang="en-CA" altLang="en-US" sz="2400" dirty="0">
                <a:latin typeface="Open Sans" pitchFamily="34" charset="0"/>
                <a:cs typeface="Open Sans" pitchFamily="34" charset="0"/>
              </a:rPr>
              <a:t>preferably 3 times per week </a:t>
            </a:r>
            <a:r>
              <a:rPr lang="en-CA" altLang="en-US" sz="2000" b="0" dirty="0">
                <a:latin typeface="Open Sans" pitchFamily="34" charset="0"/>
                <a:cs typeface="Open Sans" pitchFamily="34" charset="0"/>
              </a:rPr>
              <a:t>[Grade B, Level 2]</a:t>
            </a:r>
            <a:r>
              <a:rPr lang="en-CA" altLang="en-US" sz="2400" b="0" dirty="0">
                <a:latin typeface="Open Sans" pitchFamily="34" charset="0"/>
                <a:cs typeface="Open Sans" pitchFamily="34" charset="0"/>
              </a:rPr>
              <a:t> in addition to aerobic exercise </a:t>
            </a:r>
            <a:r>
              <a:rPr lang="en-CA" altLang="en-US" sz="2000" b="0" dirty="0">
                <a:latin typeface="Open Sans" pitchFamily="34" charset="0"/>
                <a:cs typeface="Open Sans" pitchFamily="34" charset="0"/>
              </a:rPr>
              <a:t>[Grade B, Level 2].</a:t>
            </a:r>
            <a:r>
              <a:rPr lang="en-CA" altLang="en-US" sz="2400" b="0" dirty="0">
                <a:latin typeface="Open Sans" pitchFamily="34" charset="0"/>
                <a:cs typeface="Open Sans" pitchFamily="34" charset="0"/>
              </a:rPr>
              <a:t> </a:t>
            </a:r>
            <a:r>
              <a:rPr lang="en-CA" altLang="en-US" sz="2400" b="0" dirty="0">
                <a:latin typeface="Open Sans" pitchFamily="34" charset="0"/>
                <a:cs typeface="Open Sans Light" pitchFamily="34" charset="0"/>
              </a:rPr>
              <a:t>Initial instruction and  periodic supervision by an </a:t>
            </a:r>
            <a:r>
              <a:rPr lang="en-CA" altLang="en-US" sz="2400" dirty="0">
                <a:latin typeface="Open Sans" pitchFamily="34" charset="0"/>
                <a:cs typeface="Open Sans Light" pitchFamily="34" charset="0"/>
              </a:rPr>
              <a:t>exercise specialist </a:t>
            </a:r>
            <a:r>
              <a:rPr lang="en-CA" altLang="en-US" sz="2400" b="0" dirty="0">
                <a:latin typeface="Open Sans" pitchFamily="34" charset="0"/>
                <a:cs typeface="Open Sans Light" pitchFamily="34" charset="0"/>
              </a:rPr>
              <a:t>are recommended </a:t>
            </a:r>
            <a:r>
              <a:rPr lang="en-CA" altLang="en-US" sz="1800" b="0" dirty="0">
                <a:latin typeface="Open Sans" pitchFamily="34" charset="0"/>
                <a:cs typeface="Open Sans Light" pitchFamily="34" charset="0"/>
              </a:rPr>
              <a:t>[Grade C, Level 3]</a:t>
            </a:r>
          </a:p>
        </p:txBody>
      </p:sp>
      <p:sp>
        <p:nvSpPr>
          <p:cNvPr id="46084" name="Text Box 4">
            <a:extLst>
              <a:ext uri="{FF2B5EF4-FFF2-40B4-BE49-F238E27FC236}">
                <a16:creationId xmlns="" xmlns:a16="http://schemas.microsoft.com/office/drawing/2014/main" id="{D5350B60-3250-49DB-9A3F-95C7FD966347}"/>
              </a:ext>
            </a:extLst>
          </p:cNvPr>
          <p:cNvSpPr txBox="1">
            <a:spLocks noChangeArrowheads="1"/>
          </p:cNvSpPr>
          <p:nvPr/>
        </p:nvSpPr>
        <p:spPr bwMode="auto">
          <a:xfrm>
            <a:off x="34635" y="34635"/>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158065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 xmlns:a16="http://schemas.microsoft.com/office/drawing/2014/main" id="{9059C0AD-382C-4B3D-9FFB-BF17342F64BE}"/>
              </a:ext>
            </a:extLst>
          </p:cNvPr>
          <p:cNvSpPr>
            <a:spLocks noGrp="1"/>
          </p:cNvSpPr>
          <p:nvPr>
            <p:ph type="title" idx="4294967295"/>
          </p:nvPr>
        </p:nvSpPr>
        <p:spPr/>
        <p:txBody>
          <a:bodyPr/>
          <a:lstStyle/>
          <a:p>
            <a:r>
              <a:rPr lang="en-US" altLang="en-US">
                <a:latin typeface="Open Sans" pitchFamily="34" charset="0"/>
                <a:cs typeface="Open Sans" pitchFamily="34" charset="0"/>
              </a:rPr>
              <a:t>Recommendation 4</a:t>
            </a:r>
            <a:endParaRPr lang="en-CA" altLang="en-US">
              <a:latin typeface="Open Sans" pitchFamily="34" charset="0"/>
              <a:cs typeface="Open Sans" pitchFamily="34" charset="0"/>
            </a:endParaRPr>
          </a:p>
        </p:txBody>
      </p:sp>
      <p:sp>
        <p:nvSpPr>
          <p:cNvPr id="48131" name="Rectangle 3">
            <a:extLst>
              <a:ext uri="{FF2B5EF4-FFF2-40B4-BE49-F238E27FC236}">
                <a16:creationId xmlns="" xmlns:a16="http://schemas.microsoft.com/office/drawing/2014/main" id="{C14C3D7D-B19E-4AF3-AC59-B242D8D53ECC}"/>
              </a:ext>
            </a:extLst>
          </p:cNvPr>
          <p:cNvSpPr>
            <a:spLocks noGrp="1"/>
          </p:cNvSpPr>
          <p:nvPr>
            <p:ph type="body" idx="4294967295"/>
          </p:nvPr>
        </p:nvSpPr>
        <p:spPr>
          <a:xfrm>
            <a:off x="713943" y="1640900"/>
            <a:ext cx="7922057" cy="5032375"/>
          </a:xfrm>
        </p:spPr>
        <p:txBody>
          <a:bodyPr/>
          <a:lstStyle/>
          <a:p>
            <a:pPr marL="495300" indent="-495300">
              <a:lnSpc>
                <a:spcPct val="110000"/>
              </a:lnSpc>
              <a:buNone/>
            </a:pPr>
            <a:r>
              <a:rPr lang="en-CA" altLang="en-US" sz="2400" b="0" dirty="0">
                <a:latin typeface="Open Sans" pitchFamily="34" charset="0"/>
                <a:cs typeface="Open Sans" pitchFamily="34" charset="0"/>
              </a:rPr>
              <a:t>4.   </a:t>
            </a:r>
            <a:r>
              <a:rPr lang="en-CA" altLang="en-US" b="0" dirty="0">
                <a:latin typeface="Open Sans" pitchFamily="34" charset="0"/>
                <a:cs typeface="Open Sans" pitchFamily="34" charset="0"/>
              </a:rPr>
              <a:t>In addition to achieving physical activity goals, people with diabetes should </a:t>
            </a:r>
            <a:r>
              <a:rPr lang="en-CA" altLang="en-US" dirty="0">
                <a:latin typeface="Open Sans" pitchFamily="34" charset="0"/>
                <a:cs typeface="Open Sans" pitchFamily="34" charset="0"/>
              </a:rPr>
              <a:t>minimize</a:t>
            </a:r>
            <a:r>
              <a:rPr lang="en-CA" altLang="en-US" b="0" dirty="0">
                <a:latin typeface="Open Sans" pitchFamily="34" charset="0"/>
                <a:cs typeface="Open Sans" pitchFamily="34" charset="0"/>
              </a:rPr>
              <a:t> the amount of time spent in </a:t>
            </a:r>
            <a:r>
              <a:rPr lang="en-CA" altLang="en-US" dirty="0">
                <a:latin typeface="Open Sans" pitchFamily="34" charset="0"/>
                <a:cs typeface="Open Sans" pitchFamily="34" charset="0"/>
              </a:rPr>
              <a:t>sedentary</a:t>
            </a:r>
            <a:r>
              <a:rPr lang="en-CA" altLang="en-US" b="0" dirty="0">
                <a:latin typeface="Open Sans" pitchFamily="34" charset="0"/>
                <a:cs typeface="Open Sans" pitchFamily="34" charset="0"/>
              </a:rPr>
              <a:t> </a:t>
            </a:r>
            <a:r>
              <a:rPr lang="en-CA" altLang="en-US" dirty="0">
                <a:latin typeface="Open Sans" pitchFamily="34" charset="0"/>
                <a:cs typeface="Open Sans" pitchFamily="34" charset="0"/>
              </a:rPr>
              <a:t>activities</a:t>
            </a:r>
            <a:r>
              <a:rPr lang="en-CA" altLang="en-US" b="0" dirty="0">
                <a:latin typeface="Open Sans" pitchFamily="34" charset="0"/>
                <a:cs typeface="Open Sans" pitchFamily="34" charset="0"/>
              </a:rPr>
              <a:t> and periodically </a:t>
            </a:r>
            <a:r>
              <a:rPr lang="en-CA" altLang="en-US" dirty="0">
                <a:latin typeface="Open Sans" pitchFamily="34" charset="0"/>
                <a:cs typeface="Open Sans" pitchFamily="34" charset="0"/>
              </a:rPr>
              <a:t>break up long periods of sitting</a:t>
            </a:r>
            <a:r>
              <a:rPr lang="en-CA" altLang="en-US" b="0" dirty="0">
                <a:latin typeface="Open Sans" pitchFamily="34" charset="0"/>
                <a:cs typeface="Open Sans" pitchFamily="34" charset="0"/>
              </a:rPr>
              <a:t> </a:t>
            </a:r>
            <a:r>
              <a:rPr lang="en-CA" altLang="en-US" sz="2000" b="0" dirty="0">
                <a:latin typeface="Open Sans" pitchFamily="34" charset="0"/>
                <a:cs typeface="Open Sans" pitchFamily="34" charset="0"/>
              </a:rPr>
              <a:t>[Grade C, Level 3]</a:t>
            </a:r>
            <a:r>
              <a:rPr lang="en-CA" altLang="en-US" b="0" dirty="0">
                <a:latin typeface="Open Sans" pitchFamily="34" charset="0"/>
                <a:cs typeface="Open Sans" pitchFamily="34" charset="0"/>
              </a:rPr>
              <a:t/>
            </a:r>
            <a:br>
              <a:rPr lang="en-CA" altLang="en-US" b="0" dirty="0">
                <a:latin typeface="Open Sans" pitchFamily="34" charset="0"/>
                <a:cs typeface="Open Sans" pitchFamily="34" charset="0"/>
              </a:rPr>
            </a:br>
            <a:endParaRPr lang="en-CA" altLang="en-US" b="0" dirty="0">
              <a:latin typeface="Open Sans" pitchFamily="34" charset="0"/>
              <a:cs typeface="Open Sans" pitchFamily="34" charset="0"/>
            </a:endParaRPr>
          </a:p>
        </p:txBody>
      </p:sp>
      <p:sp>
        <p:nvSpPr>
          <p:cNvPr id="48132" name="Wave 5">
            <a:extLst>
              <a:ext uri="{FF2B5EF4-FFF2-40B4-BE49-F238E27FC236}">
                <a16:creationId xmlns="" xmlns:a16="http://schemas.microsoft.com/office/drawing/2014/main" id="{9EC023FD-42D1-4845-A8F1-67914F4B911B}"/>
              </a:ext>
            </a:extLst>
          </p:cNvPr>
          <p:cNvSpPr>
            <a:spLocks noChangeArrowheads="1"/>
          </p:cNvSpPr>
          <p:nvPr/>
        </p:nvSpPr>
        <p:spPr bwMode="auto">
          <a:xfrm>
            <a:off x="6900863" y="365125"/>
            <a:ext cx="62865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48133" name="Text Box 5">
            <a:extLst>
              <a:ext uri="{FF2B5EF4-FFF2-40B4-BE49-F238E27FC236}">
                <a16:creationId xmlns="" xmlns:a16="http://schemas.microsoft.com/office/drawing/2014/main" id="{9863B2EF-8283-40C5-9D38-6A1B61EBC138}"/>
              </a:ext>
            </a:extLst>
          </p:cNvPr>
          <p:cNvSpPr txBox="1">
            <a:spLocks noChangeArrowheads="1"/>
          </p:cNvSpPr>
          <p:nvPr/>
        </p:nvSpPr>
        <p:spPr bwMode="auto">
          <a:xfrm>
            <a:off x="0" y="0"/>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99628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 xmlns:a16="http://schemas.microsoft.com/office/drawing/2014/main" id="{457E97A8-E8D2-4115-BDB0-4F794582C864}"/>
              </a:ext>
            </a:extLst>
          </p:cNvPr>
          <p:cNvSpPr>
            <a:spLocks noGrp="1"/>
          </p:cNvSpPr>
          <p:nvPr>
            <p:ph type="title" idx="4294967295"/>
          </p:nvPr>
        </p:nvSpPr>
        <p:spPr/>
        <p:txBody>
          <a:bodyPr/>
          <a:lstStyle/>
          <a:p>
            <a:r>
              <a:rPr lang="en-US" altLang="en-US" dirty="0">
                <a:latin typeface="Open Sans" pitchFamily="34" charset="0"/>
                <a:cs typeface="Open Sans" pitchFamily="34" charset="0"/>
              </a:rPr>
              <a:t>Recommendation 5</a:t>
            </a:r>
            <a:endParaRPr lang="en-CA" altLang="en-US" dirty="0">
              <a:latin typeface="Open Sans" pitchFamily="34" charset="0"/>
              <a:cs typeface="Open Sans" pitchFamily="34" charset="0"/>
            </a:endParaRPr>
          </a:p>
        </p:txBody>
      </p:sp>
      <p:sp>
        <p:nvSpPr>
          <p:cNvPr id="50179" name="Rectangle 3">
            <a:extLst>
              <a:ext uri="{FF2B5EF4-FFF2-40B4-BE49-F238E27FC236}">
                <a16:creationId xmlns="" xmlns:a16="http://schemas.microsoft.com/office/drawing/2014/main" id="{E0AC7C43-CF77-488C-B396-81862DEA7332}"/>
              </a:ext>
            </a:extLst>
          </p:cNvPr>
          <p:cNvSpPr>
            <a:spLocks noGrp="1"/>
          </p:cNvSpPr>
          <p:nvPr>
            <p:ph type="body" idx="4294967295"/>
          </p:nvPr>
        </p:nvSpPr>
        <p:spPr>
          <a:xfrm>
            <a:off x="709465" y="1825627"/>
            <a:ext cx="7886700" cy="4329113"/>
          </a:xfrm>
        </p:spPr>
        <p:txBody>
          <a:bodyPr/>
          <a:lstStyle/>
          <a:p>
            <a:pPr marL="495300" indent="-495300">
              <a:lnSpc>
                <a:spcPct val="110000"/>
              </a:lnSpc>
              <a:buNone/>
            </a:pPr>
            <a:r>
              <a:rPr lang="en-CA" altLang="en-US" sz="2400" b="0" dirty="0">
                <a:latin typeface="Open Sans" pitchFamily="34" charset="0"/>
                <a:cs typeface="Open Sans" pitchFamily="34" charset="0"/>
              </a:rPr>
              <a:t>5.   Setting </a:t>
            </a:r>
            <a:r>
              <a:rPr lang="en-CA" altLang="en-US" sz="2400" dirty="0">
                <a:latin typeface="Open Sans" pitchFamily="34" charset="0"/>
                <a:cs typeface="Open Sans" pitchFamily="34" charset="0"/>
              </a:rPr>
              <a:t>specific exercise goals</a:t>
            </a:r>
            <a:r>
              <a:rPr lang="en-CA" altLang="en-US" sz="2400" b="0" dirty="0">
                <a:latin typeface="Open Sans" pitchFamily="34" charset="0"/>
                <a:cs typeface="Open Sans" pitchFamily="34" charset="0"/>
              </a:rPr>
              <a:t>, problem </a:t>
            </a:r>
            <a:r>
              <a:rPr lang="en-CA" altLang="en-US" sz="2400" dirty="0">
                <a:latin typeface="Open Sans" pitchFamily="34" charset="0"/>
                <a:cs typeface="Open Sans" pitchFamily="34" charset="0"/>
              </a:rPr>
              <a:t>solving potential barriers</a:t>
            </a:r>
            <a:r>
              <a:rPr lang="en-CA" altLang="en-US" sz="2400" b="0" dirty="0">
                <a:latin typeface="Open Sans" pitchFamily="34" charset="0"/>
                <a:cs typeface="Open Sans" pitchFamily="34" charset="0"/>
              </a:rPr>
              <a:t> to physical activity, providing information on </a:t>
            </a:r>
            <a:r>
              <a:rPr lang="en-CA" altLang="en-US" sz="2400" dirty="0">
                <a:latin typeface="Open Sans" pitchFamily="34" charset="0"/>
                <a:cs typeface="Open Sans" pitchFamily="34" charset="0"/>
              </a:rPr>
              <a:t>where and when to exercise</a:t>
            </a:r>
            <a:r>
              <a:rPr lang="en-CA" altLang="en-US" sz="2400" b="0" dirty="0">
                <a:latin typeface="Open Sans" pitchFamily="34" charset="0"/>
                <a:cs typeface="Open Sans" pitchFamily="34" charset="0"/>
              </a:rPr>
              <a:t>, and </a:t>
            </a:r>
            <a:r>
              <a:rPr lang="en-CA" altLang="en-US" sz="2400" dirty="0">
                <a:latin typeface="Open Sans" pitchFamily="34" charset="0"/>
                <a:cs typeface="Open Sans" pitchFamily="34" charset="0"/>
              </a:rPr>
              <a:t>self-monitoring </a:t>
            </a:r>
            <a:r>
              <a:rPr lang="en-CA" altLang="en-US" sz="2400" b="0" dirty="0">
                <a:latin typeface="Open Sans" pitchFamily="34" charset="0"/>
                <a:cs typeface="Open Sans" pitchFamily="34" charset="0"/>
              </a:rPr>
              <a:t>should be performed collaboratively between the person with diabetes and the healthcare provider to increase physical activity and improve A1C </a:t>
            </a:r>
            <a:r>
              <a:rPr lang="en-CA" altLang="en-US" sz="2000" b="0" dirty="0">
                <a:latin typeface="Open Sans" pitchFamily="34" charset="0"/>
                <a:cs typeface="Open Sans" pitchFamily="34" charset="0"/>
              </a:rPr>
              <a:t>[Grade B, Level 2]</a:t>
            </a:r>
            <a:br>
              <a:rPr lang="en-CA" altLang="en-US" sz="2000" b="0" dirty="0">
                <a:latin typeface="Open Sans" pitchFamily="34" charset="0"/>
                <a:cs typeface="Open Sans" pitchFamily="34" charset="0"/>
              </a:rPr>
            </a:br>
            <a:endParaRPr lang="en-CA" altLang="en-US" sz="2000" b="0" dirty="0">
              <a:latin typeface="Open Sans" pitchFamily="34" charset="0"/>
              <a:cs typeface="Open Sans" pitchFamily="34" charset="0"/>
            </a:endParaRPr>
          </a:p>
        </p:txBody>
      </p:sp>
      <p:sp>
        <p:nvSpPr>
          <p:cNvPr id="50180" name="Wave 5">
            <a:extLst>
              <a:ext uri="{FF2B5EF4-FFF2-40B4-BE49-F238E27FC236}">
                <a16:creationId xmlns="" xmlns:a16="http://schemas.microsoft.com/office/drawing/2014/main" id="{DA69DFED-ACBB-4AA7-B33C-C78567692814}"/>
              </a:ext>
            </a:extLst>
          </p:cNvPr>
          <p:cNvSpPr>
            <a:spLocks noChangeArrowheads="1"/>
          </p:cNvSpPr>
          <p:nvPr/>
        </p:nvSpPr>
        <p:spPr bwMode="auto">
          <a:xfrm>
            <a:off x="6900863" y="365125"/>
            <a:ext cx="62865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50181" name="Text Box 5">
            <a:extLst>
              <a:ext uri="{FF2B5EF4-FFF2-40B4-BE49-F238E27FC236}">
                <a16:creationId xmlns="" xmlns:a16="http://schemas.microsoft.com/office/drawing/2014/main" id="{BE690B4A-DB01-4F69-9244-113F4D000018}"/>
              </a:ext>
            </a:extLst>
          </p:cNvPr>
          <p:cNvSpPr txBox="1">
            <a:spLocks noChangeArrowheads="1"/>
          </p:cNvSpPr>
          <p:nvPr/>
        </p:nvSpPr>
        <p:spPr bwMode="auto">
          <a:xfrm>
            <a:off x="0" y="0"/>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411897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 xmlns:a16="http://schemas.microsoft.com/office/drawing/2014/main" id="{A2B67DBA-E4F4-46C0-B5B9-0750821DA5A0}"/>
              </a:ext>
            </a:extLst>
          </p:cNvPr>
          <p:cNvSpPr>
            <a:spLocks noGrp="1"/>
          </p:cNvSpPr>
          <p:nvPr>
            <p:ph type="title" idx="4294967295"/>
          </p:nvPr>
        </p:nvSpPr>
        <p:spPr/>
        <p:txBody>
          <a:bodyPr/>
          <a:lstStyle/>
          <a:p>
            <a:r>
              <a:rPr lang="en-US" altLang="en-US">
                <a:latin typeface="Open Sans" pitchFamily="34" charset="0"/>
                <a:cs typeface="Open Sans" pitchFamily="34" charset="0"/>
              </a:rPr>
              <a:t>Recommendation 6</a:t>
            </a:r>
            <a:endParaRPr lang="en-CA" altLang="en-US">
              <a:latin typeface="Open Sans" pitchFamily="34" charset="0"/>
              <a:cs typeface="Open Sans" pitchFamily="34" charset="0"/>
            </a:endParaRPr>
          </a:p>
        </p:txBody>
      </p:sp>
      <p:sp>
        <p:nvSpPr>
          <p:cNvPr id="52227" name="Rectangle 3">
            <a:extLst>
              <a:ext uri="{FF2B5EF4-FFF2-40B4-BE49-F238E27FC236}">
                <a16:creationId xmlns="" xmlns:a16="http://schemas.microsoft.com/office/drawing/2014/main" id="{92C405C3-C276-4FA4-A7BF-58BB26370391}"/>
              </a:ext>
            </a:extLst>
          </p:cNvPr>
          <p:cNvSpPr>
            <a:spLocks noGrp="1"/>
          </p:cNvSpPr>
          <p:nvPr>
            <p:ph type="body" idx="4294967295"/>
          </p:nvPr>
        </p:nvSpPr>
        <p:spPr>
          <a:xfrm>
            <a:off x="794762" y="1617084"/>
            <a:ext cx="7644965" cy="5032375"/>
          </a:xfrm>
        </p:spPr>
        <p:txBody>
          <a:bodyPr/>
          <a:lstStyle/>
          <a:p>
            <a:pPr marL="495300" indent="-495300">
              <a:lnSpc>
                <a:spcPct val="110000"/>
              </a:lnSpc>
              <a:buNone/>
            </a:pPr>
            <a:r>
              <a:rPr lang="en-CA" altLang="en-US" sz="2400" b="0" dirty="0">
                <a:latin typeface="Open Sans" pitchFamily="34" charset="0"/>
                <a:cs typeface="Open Sans" pitchFamily="34" charset="0"/>
              </a:rPr>
              <a:t>6.   </a:t>
            </a:r>
            <a:r>
              <a:rPr lang="en-CA" altLang="en-US" sz="2400" dirty="0">
                <a:latin typeface="Open Sans" pitchFamily="34" charset="0"/>
                <a:cs typeface="Open Sans" pitchFamily="34" charset="0"/>
              </a:rPr>
              <a:t>Step count monitoring </a:t>
            </a:r>
            <a:r>
              <a:rPr lang="en-CA" altLang="en-US" sz="2400" b="0" dirty="0">
                <a:latin typeface="Open Sans" pitchFamily="34" charset="0"/>
                <a:cs typeface="Open Sans" pitchFamily="34" charset="0"/>
              </a:rPr>
              <a:t>with a pedometer or accelerometer can be considered in combination with physical activity </a:t>
            </a:r>
            <a:r>
              <a:rPr lang="en-CA" altLang="en-US" sz="2400" dirty="0">
                <a:latin typeface="Open Sans" pitchFamily="34" charset="0"/>
                <a:cs typeface="Open Sans" pitchFamily="34" charset="0"/>
              </a:rPr>
              <a:t>counselling</a:t>
            </a:r>
            <a:r>
              <a:rPr lang="en-CA" altLang="en-US" sz="2400" b="0" dirty="0">
                <a:latin typeface="Open Sans" pitchFamily="34" charset="0"/>
                <a:cs typeface="Open Sans" pitchFamily="34" charset="0"/>
              </a:rPr>
              <a:t>, </a:t>
            </a:r>
            <a:r>
              <a:rPr lang="en-CA" altLang="en-US" sz="2400" dirty="0">
                <a:latin typeface="Open Sans" pitchFamily="34" charset="0"/>
                <a:cs typeface="Open Sans" pitchFamily="34" charset="0"/>
              </a:rPr>
              <a:t>support</a:t>
            </a:r>
            <a:r>
              <a:rPr lang="en-CA" altLang="en-US" sz="2400" b="0" dirty="0">
                <a:latin typeface="Open Sans" pitchFamily="34" charset="0"/>
                <a:cs typeface="Open Sans" pitchFamily="34" charset="0"/>
              </a:rPr>
              <a:t> and </a:t>
            </a:r>
            <a:r>
              <a:rPr lang="en-CA" altLang="en-US" sz="2400" dirty="0">
                <a:latin typeface="Open Sans" pitchFamily="34" charset="0"/>
                <a:cs typeface="Open Sans" pitchFamily="34" charset="0"/>
              </a:rPr>
              <a:t>goal-setting </a:t>
            </a:r>
            <a:r>
              <a:rPr lang="en-CA" altLang="en-US" sz="2400" b="0" dirty="0">
                <a:latin typeface="Open Sans" pitchFamily="34" charset="0"/>
                <a:cs typeface="Open Sans" pitchFamily="34" charset="0"/>
              </a:rPr>
              <a:t>to support and reinforce increased physical activity </a:t>
            </a:r>
            <a:r>
              <a:rPr lang="en-CA" altLang="en-US" sz="2000" b="0" dirty="0">
                <a:latin typeface="Open Sans" pitchFamily="34" charset="0"/>
                <a:cs typeface="Open Sans" pitchFamily="34" charset="0"/>
              </a:rPr>
              <a:t>[Grade B, Level 2]</a:t>
            </a:r>
          </a:p>
          <a:p>
            <a:pPr marL="495300" indent="-495300">
              <a:lnSpc>
                <a:spcPct val="110000"/>
              </a:lnSpc>
              <a:buNone/>
            </a:pPr>
            <a:r>
              <a:rPr lang="en-CA" altLang="en-US" b="0" dirty="0">
                <a:latin typeface="Open Sans" pitchFamily="34" charset="0"/>
                <a:cs typeface="Open Sans" pitchFamily="34" charset="0"/>
              </a:rPr>
              <a:t/>
            </a:r>
            <a:br>
              <a:rPr lang="en-CA" altLang="en-US" b="0" dirty="0">
                <a:latin typeface="Open Sans" pitchFamily="34" charset="0"/>
                <a:cs typeface="Open Sans" pitchFamily="34" charset="0"/>
              </a:rPr>
            </a:br>
            <a:endParaRPr lang="en-CA" altLang="en-US" sz="2000" b="0" dirty="0">
              <a:latin typeface="Open Sans" pitchFamily="34" charset="0"/>
              <a:cs typeface="Open Sans" pitchFamily="34" charset="0"/>
            </a:endParaRPr>
          </a:p>
        </p:txBody>
      </p:sp>
      <p:sp>
        <p:nvSpPr>
          <p:cNvPr id="52228" name="Wave 5">
            <a:extLst>
              <a:ext uri="{FF2B5EF4-FFF2-40B4-BE49-F238E27FC236}">
                <a16:creationId xmlns="" xmlns:a16="http://schemas.microsoft.com/office/drawing/2014/main" id="{1311BA3F-F0E7-47F4-8B1F-A469C7737FF4}"/>
              </a:ext>
            </a:extLst>
          </p:cNvPr>
          <p:cNvSpPr>
            <a:spLocks noChangeArrowheads="1"/>
          </p:cNvSpPr>
          <p:nvPr/>
        </p:nvSpPr>
        <p:spPr bwMode="auto">
          <a:xfrm>
            <a:off x="6900863" y="365125"/>
            <a:ext cx="62865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52229" name="Text Box 5">
            <a:extLst>
              <a:ext uri="{FF2B5EF4-FFF2-40B4-BE49-F238E27FC236}">
                <a16:creationId xmlns="" xmlns:a16="http://schemas.microsoft.com/office/drawing/2014/main" id="{9F66B4E5-BE71-425C-A3F1-7CF7E9703076}"/>
              </a:ext>
            </a:extLst>
          </p:cNvPr>
          <p:cNvSpPr txBox="1">
            <a:spLocks noChangeArrowheads="1"/>
          </p:cNvSpPr>
          <p:nvPr/>
        </p:nvSpPr>
        <p:spPr bwMode="auto">
          <a:xfrm>
            <a:off x="0" y="0"/>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470447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 xmlns:a16="http://schemas.microsoft.com/office/drawing/2014/main" id="{856C1B68-7282-4FBB-B1EF-32BDA1110D2C}"/>
              </a:ext>
            </a:extLst>
          </p:cNvPr>
          <p:cNvSpPr>
            <a:spLocks noGrp="1"/>
          </p:cNvSpPr>
          <p:nvPr>
            <p:ph type="title" idx="4294967295"/>
          </p:nvPr>
        </p:nvSpPr>
        <p:spPr>
          <a:xfrm>
            <a:off x="563893" y="201467"/>
            <a:ext cx="8349198" cy="1325563"/>
          </a:xfrm>
        </p:spPr>
        <p:txBody>
          <a:bodyPr/>
          <a:lstStyle/>
          <a:p>
            <a:r>
              <a:rPr lang="en-US" altLang="en-US" dirty="0">
                <a:latin typeface="Open Sans" pitchFamily="34" charset="0"/>
                <a:cs typeface="Open Sans" pitchFamily="34" charset="0"/>
              </a:rPr>
              <a:t>Recommendation 7</a:t>
            </a:r>
            <a:endParaRPr lang="en-CA" altLang="en-US" dirty="0">
              <a:latin typeface="Open Sans" pitchFamily="34" charset="0"/>
              <a:cs typeface="Open Sans" pitchFamily="34" charset="0"/>
            </a:endParaRPr>
          </a:p>
        </p:txBody>
      </p:sp>
      <p:sp>
        <p:nvSpPr>
          <p:cNvPr id="54275" name="Rectangle 3">
            <a:extLst>
              <a:ext uri="{FF2B5EF4-FFF2-40B4-BE49-F238E27FC236}">
                <a16:creationId xmlns="" xmlns:a16="http://schemas.microsoft.com/office/drawing/2014/main" id="{18166F2A-8FD1-4D8A-9DB5-511EA1215B20}"/>
              </a:ext>
            </a:extLst>
          </p:cNvPr>
          <p:cNvSpPr>
            <a:spLocks noGrp="1"/>
          </p:cNvSpPr>
          <p:nvPr>
            <p:ph type="body" idx="4294967295"/>
          </p:nvPr>
        </p:nvSpPr>
        <p:spPr>
          <a:xfrm>
            <a:off x="563893" y="1399158"/>
            <a:ext cx="8349198" cy="4329112"/>
          </a:xfrm>
        </p:spPr>
        <p:txBody>
          <a:bodyPr/>
          <a:lstStyle/>
          <a:p>
            <a:pPr marL="495300" indent="-495300">
              <a:lnSpc>
                <a:spcPct val="100000"/>
              </a:lnSpc>
              <a:buNone/>
            </a:pPr>
            <a:r>
              <a:rPr lang="en-CA" altLang="en-US" sz="2400" b="0" dirty="0">
                <a:latin typeface="Open Sans" pitchFamily="34" charset="0"/>
                <a:cs typeface="Open Sans" pitchFamily="34" charset="0"/>
              </a:rPr>
              <a:t>7.    To </a:t>
            </a:r>
            <a:r>
              <a:rPr lang="en-CA" altLang="en-US" sz="2400" dirty="0">
                <a:latin typeface="Open Sans" pitchFamily="34" charset="0"/>
                <a:cs typeface="Open Sans" pitchFamily="34" charset="0"/>
              </a:rPr>
              <a:t>reduce risk of hypoglycemia </a:t>
            </a:r>
            <a:r>
              <a:rPr lang="en-CA" altLang="en-US" sz="2400" b="0" dirty="0">
                <a:latin typeface="Open Sans" pitchFamily="34" charset="0"/>
                <a:cs typeface="Open Sans" pitchFamily="34" charset="0"/>
              </a:rPr>
              <a:t>during and after exercise in people with </a:t>
            </a:r>
            <a:r>
              <a:rPr lang="en-CA" altLang="en-US" sz="2400" dirty="0">
                <a:latin typeface="Open Sans" pitchFamily="34" charset="0"/>
                <a:cs typeface="Open Sans" pitchFamily="34" charset="0"/>
              </a:rPr>
              <a:t>type 1 diabetes</a:t>
            </a:r>
            <a:r>
              <a:rPr lang="en-CA" altLang="en-US" sz="2400" b="0" dirty="0">
                <a:latin typeface="Open Sans" pitchFamily="34" charset="0"/>
                <a:cs typeface="Open Sans" pitchFamily="34" charset="0"/>
              </a:rPr>
              <a:t>, the following 5 strategies can be considered alone or in combination:</a:t>
            </a:r>
          </a:p>
          <a:p>
            <a:pPr marL="877888" lvl="1" indent="-457200">
              <a:lnSpc>
                <a:spcPct val="100000"/>
              </a:lnSpc>
              <a:buFont typeface="Calibri Light" panose="020F0302020204030204" pitchFamily="34" charset="0"/>
              <a:buAutoNum type="arabicPeriod"/>
            </a:pPr>
            <a:r>
              <a:rPr lang="en-CA" altLang="en-US" sz="2400" b="1" dirty="0">
                <a:latin typeface="Open Sans" pitchFamily="34" charset="0"/>
                <a:cs typeface="Open Sans Light" pitchFamily="34" charset="0"/>
              </a:rPr>
              <a:t>reduce the bolus </a:t>
            </a:r>
            <a:r>
              <a:rPr lang="en-CA" altLang="en-US" sz="2400" dirty="0">
                <a:latin typeface="Open Sans" pitchFamily="34" charset="0"/>
                <a:cs typeface="Open Sans Light" pitchFamily="34" charset="0"/>
              </a:rPr>
              <a:t>dose of the insulin that is most active at the time of exercise </a:t>
            </a:r>
            <a:r>
              <a:rPr lang="en-CA" altLang="en-US" sz="1800" dirty="0">
                <a:latin typeface="Open Sans" pitchFamily="34" charset="0"/>
                <a:cs typeface="Open Sans Light" pitchFamily="34" charset="0"/>
              </a:rPr>
              <a:t>[Grade B, Level 2]</a:t>
            </a:r>
          </a:p>
          <a:p>
            <a:pPr marL="877888" lvl="1" indent="-457200">
              <a:lnSpc>
                <a:spcPct val="100000"/>
              </a:lnSpc>
              <a:buFont typeface="Calibri Light" panose="020F0302020204030204" pitchFamily="34" charset="0"/>
              <a:buAutoNum type="arabicPeriod"/>
            </a:pPr>
            <a:r>
              <a:rPr lang="en-CA" altLang="en-US" sz="2400" dirty="0">
                <a:latin typeface="Open Sans" pitchFamily="34" charset="0"/>
                <a:cs typeface="Open Sans Light" pitchFamily="34" charset="0"/>
              </a:rPr>
              <a:t>significantly </a:t>
            </a:r>
            <a:r>
              <a:rPr lang="en-CA" altLang="en-US" sz="2400" b="1" dirty="0">
                <a:latin typeface="Open Sans" pitchFamily="34" charset="0"/>
                <a:cs typeface="Open Sans Light" pitchFamily="34" charset="0"/>
              </a:rPr>
              <a:t>reduce, or suspend </a:t>
            </a:r>
            <a:r>
              <a:rPr lang="en-CA" altLang="en-US" sz="2400" dirty="0">
                <a:latin typeface="Open Sans" pitchFamily="34" charset="0"/>
                <a:cs typeface="Open Sans Light" pitchFamily="34" charset="0"/>
              </a:rPr>
              <a:t>(only if the activity is ≤45 minutes) </a:t>
            </a:r>
            <a:r>
              <a:rPr lang="en-CA" altLang="en-US" sz="2400" b="1" dirty="0">
                <a:latin typeface="Open Sans" pitchFamily="34" charset="0"/>
                <a:cs typeface="Open Sans Light" pitchFamily="34" charset="0"/>
              </a:rPr>
              <a:t>basal insulin </a:t>
            </a:r>
            <a:r>
              <a:rPr lang="en-CA" altLang="en-US" sz="2400" dirty="0">
                <a:latin typeface="Open Sans" pitchFamily="34" charset="0"/>
                <a:cs typeface="Open Sans Light" pitchFamily="34" charset="0"/>
              </a:rPr>
              <a:t>for the exercise duration </a:t>
            </a:r>
            <a:r>
              <a:rPr lang="en-CA" altLang="en-US" sz="1800" dirty="0">
                <a:latin typeface="Open Sans" pitchFamily="34" charset="0"/>
                <a:cs typeface="Open Sans Light" pitchFamily="34" charset="0"/>
              </a:rPr>
              <a:t>[Grade B, Level 2</a:t>
            </a:r>
            <a:r>
              <a:rPr lang="en-CA" altLang="en-US" sz="2400" dirty="0">
                <a:latin typeface="Open Sans" pitchFamily="34" charset="0"/>
                <a:cs typeface="Open Sans Light" pitchFamily="34" charset="0"/>
              </a:rPr>
              <a:t>], and </a:t>
            </a:r>
            <a:r>
              <a:rPr lang="en-CA" altLang="en-US" sz="2400" b="1" dirty="0">
                <a:latin typeface="Open Sans" pitchFamily="34" charset="0"/>
                <a:cs typeface="Open Sans Light" pitchFamily="34" charset="0"/>
              </a:rPr>
              <a:t>lower the basal rate overnight</a:t>
            </a:r>
            <a:r>
              <a:rPr lang="en-CA" altLang="en-US" sz="2400" dirty="0">
                <a:latin typeface="Open Sans" pitchFamily="34" charset="0"/>
                <a:cs typeface="Open Sans Light" pitchFamily="34" charset="0"/>
              </a:rPr>
              <a:t> after exercise by </a:t>
            </a:r>
            <a:r>
              <a:rPr lang="en-CA" altLang="en-US" sz="2400" b="1" dirty="0">
                <a:latin typeface="Open Sans" pitchFamily="34" charset="0"/>
                <a:cs typeface="Open Sans Light" pitchFamily="34" charset="0"/>
              </a:rPr>
              <a:t>~20% </a:t>
            </a:r>
            <a:r>
              <a:rPr lang="en-CA" altLang="en-US" sz="1800" dirty="0">
                <a:latin typeface="Open Sans" pitchFamily="34" charset="0"/>
                <a:cs typeface="Open Sans Light" pitchFamily="34" charset="0"/>
              </a:rPr>
              <a:t>[Grade B, Level 2]</a:t>
            </a:r>
          </a:p>
          <a:p>
            <a:pPr marL="877888" lvl="1" indent="-457200">
              <a:lnSpc>
                <a:spcPct val="100000"/>
              </a:lnSpc>
              <a:buFont typeface="Calibri Light" panose="020F0302020204030204" pitchFamily="34" charset="0"/>
              <a:buAutoNum type="arabicPeriod"/>
            </a:pPr>
            <a:r>
              <a:rPr lang="en-CA" altLang="en-US" sz="2400" b="1" dirty="0">
                <a:latin typeface="Open Sans" pitchFamily="34" charset="0"/>
                <a:cs typeface="Open Sans Light" pitchFamily="34" charset="0"/>
              </a:rPr>
              <a:t>increase carbohydrate </a:t>
            </a:r>
            <a:r>
              <a:rPr lang="en-CA" altLang="en-US" sz="2400" dirty="0">
                <a:latin typeface="Open Sans" pitchFamily="34" charset="0"/>
                <a:cs typeface="Open Sans Light" pitchFamily="34" charset="0"/>
              </a:rPr>
              <a:t>consumption prior to, during and after exercise, as necessary </a:t>
            </a:r>
            <a:r>
              <a:rPr lang="en-CA" altLang="en-US" sz="1600" dirty="0">
                <a:latin typeface="Open Sans" pitchFamily="34" charset="0"/>
                <a:cs typeface="Open Sans Light" pitchFamily="34" charset="0"/>
              </a:rPr>
              <a:t>[Grade C, Level 3]</a:t>
            </a:r>
            <a:endParaRPr lang="en-CA" altLang="en-US" sz="1800" dirty="0">
              <a:latin typeface="Open Sans" pitchFamily="34" charset="0"/>
              <a:cs typeface="Open Sans Light" pitchFamily="34" charset="0"/>
            </a:endParaRPr>
          </a:p>
        </p:txBody>
      </p:sp>
      <p:sp>
        <p:nvSpPr>
          <p:cNvPr id="54276" name="Wave 5">
            <a:extLst>
              <a:ext uri="{FF2B5EF4-FFF2-40B4-BE49-F238E27FC236}">
                <a16:creationId xmlns="" xmlns:a16="http://schemas.microsoft.com/office/drawing/2014/main" id="{7D287944-BB3C-4188-A1E3-B07254C1B069}"/>
              </a:ext>
            </a:extLst>
          </p:cNvPr>
          <p:cNvSpPr>
            <a:spLocks noChangeArrowheads="1"/>
          </p:cNvSpPr>
          <p:nvPr/>
        </p:nvSpPr>
        <p:spPr bwMode="auto">
          <a:xfrm>
            <a:off x="7916905" y="215034"/>
            <a:ext cx="887354"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dirty="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54277" name="Text Box 5">
            <a:extLst>
              <a:ext uri="{FF2B5EF4-FFF2-40B4-BE49-F238E27FC236}">
                <a16:creationId xmlns="" xmlns:a16="http://schemas.microsoft.com/office/drawing/2014/main" id="{4400F677-008E-4913-BBE9-FB0CEC2CE418}"/>
              </a:ext>
            </a:extLst>
          </p:cNvPr>
          <p:cNvSpPr txBox="1">
            <a:spLocks noChangeArrowheads="1"/>
          </p:cNvSpPr>
          <p:nvPr/>
        </p:nvSpPr>
        <p:spPr bwMode="auto">
          <a:xfrm>
            <a:off x="92405" y="60325"/>
            <a:ext cx="812736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1010260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 xmlns:a16="http://schemas.microsoft.com/office/drawing/2014/main" id="{9CB18A75-FF95-449F-8CC4-936824DC265F}"/>
              </a:ext>
            </a:extLst>
          </p:cNvPr>
          <p:cNvSpPr>
            <a:spLocks noGrp="1"/>
          </p:cNvSpPr>
          <p:nvPr>
            <p:ph type="title" idx="4294967295"/>
          </p:nvPr>
        </p:nvSpPr>
        <p:spPr>
          <a:xfrm>
            <a:off x="471488" y="325862"/>
            <a:ext cx="8245330" cy="1325563"/>
          </a:xfrm>
        </p:spPr>
        <p:txBody>
          <a:bodyPr/>
          <a:lstStyle/>
          <a:p>
            <a:r>
              <a:rPr lang="en-US" altLang="en-US" dirty="0">
                <a:latin typeface="Open Sans" pitchFamily="34" charset="0"/>
                <a:cs typeface="Open Sans" pitchFamily="34" charset="0"/>
              </a:rPr>
              <a:t>Recommendation 7</a:t>
            </a:r>
            <a:r>
              <a:rPr lang="en-US" altLang="en-US" sz="2400" dirty="0">
                <a:latin typeface="Open Sans" pitchFamily="34" charset="0"/>
                <a:cs typeface="Open Sans" pitchFamily="34" charset="0"/>
              </a:rPr>
              <a:t> (continued)</a:t>
            </a:r>
            <a:endParaRPr lang="en-CA" altLang="en-US" sz="2400" dirty="0">
              <a:latin typeface="Open Sans" pitchFamily="34" charset="0"/>
              <a:cs typeface="Open Sans" pitchFamily="34" charset="0"/>
            </a:endParaRPr>
          </a:p>
        </p:txBody>
      </p:sp>
      <p:sp>
        <p:nvSpPr>
          <p:cNvPr id="56323" name="Rectangle 3">
            <a:extLst>
              <a:ext uri="{FF2B5EF4-FFF2-40B4-BE49-F238E27FC236}">
                <a16:creationId xmlns="" xmlns:a16="http://schemas.microsoft.com/office/drawing/2014/main" id="{56DC5B87-84BE-4E28-8DA1-24B21D7C4740}"/>
              </a:ext>
            </a:extLst>
          </p:cNvPr>
          <p:cNvSpPr>
            <a:spLocks noGrp="1"/>
          </p:cNvSpPr>
          <p:nvPr>
            <p:ph type="body" idx="4294967295"/>
          </p:nvPr>
        </p:nvSpPr>
        <p:spPr>
          <a:xfrm>
            <a:off x="506123" y="1442750"/>
            <a:ext cx="8245330" cy="4329112"/>
          </a:xfrm>
        </p:spPr>
        <p:txBody>
          <a:bodyPr/>
          <a:lstStyle/>
          <a:p>
            <a:pPr marL="420688" lvl="1" indent="0">
              <a:lnSpc>
                <a:spcPct val="110000"/>
              </a:lnSpc>
              <a:buNone/>
            </a:pPr>
            <a:r>
              <a:rPr lang="en-CA" altLang="en-US" sz="2400" dirty="0">
                <a:latin typeface="Open Sans" pitchFamily="34" charset="0"/>
                <a:cs typeface="Open Sans" pitchFamily="34" charset="0"/>
              </a:rPr>
              <a:t>To </a:t>
            </a:r>
            <a:r>
              <a:rPr lang="en-CA" altLang="en-US" sz="2400" b="1" dirty="0">
                <a:latin typeface="Open Sans" pitchFamily="34" charset="0"/>
                <a:cs typeface="Open Sans" pitchFamily="34" charset="0"/>
              </a:rPr>
              <a:t>reduce risk of hypoglycemia </a:t>
            </a:r>
            <a:r>
              <a:rPr lang="en-CA" altLang="en-US" sz="2400" dirty="0">
                <a:latin typeface="Open Sans" pitchFamily="34" charset="0"/>
                <a:cs typeface="Open Sans" pitchFamily="34" charset="0"/>
              </a:rPr>
              <a:t>during and after exercise in people with </a:t>
            </a:r>
            <a:r>
              <a:rPr lang="en-CA" altLang="en-US" sz="2400" b="1" dirty="0">
                <a:latin typeface="Open Sans" pitchFamily="34" charset="0"/>
                <a:cs typeface="Open Sans" pitchFamily="34" charset="0"/>
              </a:rPr>
              <a:t>type 1 diabetes</a:t>
            </a:r>
            <a:r>
              <a:rPr lang="en-CA" altLang="en-US" sz="2400" dirty="0">
                <a:latin typeface="Open Sans" pitchFamily="34" charset="0"/>
                <a:cs typeface="Open Sans" pitchFamily="34" charset="0"/>
              </a:rPr>
              <a:t>, the following 5 strategies can be considered alone or in combination (continued)</a:t>
            </a:r>
          </a:p>
          <a:p>
            <a:pPr marL="420688" lvl="1" indent="0">
              <a:lnSpc>
                <a:spcPct val="110000"/>
              </a:lnSpc>
              <a:buNone/>
            </a:pPr>
            <a:endParaRPr lang="en-CA" altLang="en-US" sz="900" dirty="0">
              <a:latin typeface="Open Sans" pitchFamily="34" charset="0"/>
              <a:cs typeface="Open Sans Light" pitchFamily="34" charset="0"/>
            </a:endParaRPr>
          </a:p>
          <a:p>
            <a:pPr marL="877888" lvl="1" indent="-457200">
              <a:lnSpc>
                <a:spcPct val="110000"/>
              </a:lnSpc>
              <a:buFont typeface="Calibri Light" panose="020F0302020204030204" pitchFamily="34" charset="0"/>
              <a:buAutoNum type="arabicPeriod" startAt="4"/>
            </a:pPr>
            <a:r>
              <a:rPr lang="en-CA" altLang="en-US" sz="2400" dirty="0">
                <a:latin typeface="Open Sans" pitchFamily="34" charset="0"/>
                <a:cs typeface="Open Sans Light" pitchFamily="34" charset="0"/>
              </a:rPr>
              <a:t>perform </a:t>
            </a:r>
            <a:r>
              <a:rPr lang="en-CA" altLang="en-US" sz="2400" b="1" dirty="0">
                <a:latin typeface="Open Sans" pitchFamily="34" charset="0"/>
                <a:cs typeface="Open Sans Light" pitchFamily="34" charset="0"/>
              </a:rPr>
              <a:t>brief (10 seconds), maximal-intensity sprints at the start</a:t>
            </a:r>
            <a:r>
              <a:rPr lang="en-CA" altLang="en-US" sz="2400" dirty="0">
                <a:latin typeface="Open Sans" pitchFamily="34" charset="0"/>
                <a:cs typeface="Open Sans Light" pitchFamily="34" charset="0"/>
              </a:rPr>
              <a:t> of exercise </a:t>
            </a:r>
            <a:r>
              <a:rPr lang="en-CA" altLang="en-US" sz="1800" dirty="0">
                <a:latin typeface="Open Sans" pitchFamily="34" charset="0"/>
                <a:cs typeface="Open Sans Light" pitchFamily="34" charset="0"/>
              </a:rPr>
              <a:t>[Grade D, Level 4],</a:t>
            </a:r>
            <a:r>
              <a:rPr lang="en-CA" altLang="en-US" sz="2400" dirty="0">
                <a:latin typeface="Open Sans" pitchFamily="34" charset="0"/>
                <a:cs typeface="Open Sans Light" pitchFamily="34" charset="0"/>
              </a:rPr>
              <a:t> </a:t>
            </a:r>
            <a:r>
              <a:rPr lang="en-CA" altLang="en-US" sz="2400" b="1" dirty="0">
                <a:latin typeface="Open Sans" pitchFamily="34" charset="0"/>
                <a:cs typeface="Open Sans Light" pitchFamily="34" charset="0"/>
              </a:rPr>
              <a:t>periodically during </a:t>
            </a:r>
            <a:r>
              <a:rPr lang="en-CA" altLang="en-US" sz="2400" dirty="0">
                <a:latin typeface="Open Sans" pitchFamily="34" charset="0"/>
                <a:cs typeface="Open Sans Light" pitchFamily="34" charset="0"/>
              </a:rPr>
              <a:t>the activity </a:t>
            </a:r>
            <a:r>
              <a:rPr lang="en-CA" altLang="en-US" sz="1800" dirty="0">
                <a:latin typeface="Open Sans" pitchFamily="34" charset="0"/>
                <a:cs typeface="Open Sans Light" pitchFamily="34" charset="0"/>
              </a:rPr>
              <a:t>[Grade D, Level 4],</a:t>
            </a:r>
            <a:r>
              <a:rPr lang="en-CA" altLang="en-US" sz="2400" dirty="0">
                <a:latin typeface="Open Sans" pitchFamily="34" charset="0"/>
                <a:cs typeface="Open Sans Light" pitchFamily="34" charset="0"/>
              </a:rPr>
              <a:t> or at the </a:t>
            </a:r>
            <a:r>
              <a:rPr lang="en-CA" altLang="en-US" sz="2400" b="1" dirty="0">
                <a:latin typeface="Open Sans" pitchFamily="34" charset="0"/>
                <a:cs typeface="Open Sans Light" pitchFamily="34" charset="0"/>
              </a:rPr>
              <a:t>end</a:t>
            </a:r>
            <a:r>
              <a:rPr lang="en-CA" altLang="en-US" sz="2400" dirty="0">
                <a:latin typeface="Open Sans" pitchFamily="34" charset="0"/>
                <a:cs typeface="Open Sans Light" pitchFamily="34" charset="0"/>
              </a:rPr>
              <a:t> of exercise </a:t>
            </a:r>
            <a:r>
              <a:rPr lang="en-CA" altLang="en-US" sz="1800" dirty="0">
                <a:latin typeface="Open Sans" pitchFamily="34" charset="0"/>
                <a:cs typeface="Open Sans Light" pitchFamily="34" charset="0"/>
              </a:rPr>
              <a:t>[Grade D, Level 4]</a:t>
            </a:r>
          </a:p>
          <a:p>
            <a:pPr marL="877888" lvl="1" indent="-457200">
              <a:lnSpc>
                <a:spcPct val="110000"/>
              </a:lnSpc>
              <a:buFont typeface="Calibri Light" panose="020F0302020204030204" pitchFamily="34" charset="0"/>
              <a:buAutoNum type="arabicPeriod" startAt="4"/>
            </a:pPr>
            <a:r>
              <a:rPr lang="en-CA" altLang="en-US" sz="2400" dirty="0">
                <a:latin typeface="Open Sans" pitchFamily="34" charset="0"/>
                <a:cs typeface="Open Sans Light" pitchFamily="34" charset="0"/>
              </a:rPr>
              <a:t>perform </a:t>
            </a:r>
            <a:r>
              <a:rPr lang="en-CA" altLang="en-US" sz="2400" b="1" dirty="0">
                <a:latin typeface="Open Sans" pitchFamily="34" charset="0"/>
                <a:cs typeface="Open Sans Light" pitchFamily="34" charset="0"/>
              </a:rPr>
              <a:t>resistance exercise before aerobic </a:t>
            </a:r>
            <a:r>
              <a:rPr lang="en-CA" altLang="en-US" sz="2400" dirty="0">
                <a:latin typeface="Open Sans" pitchFamily="34" charset="0"/>
                <a:cs typeface="Open Sans Light" pitchFamily="34" charset="0"/>
              </a:rPr>
              <a:t>exercise </a:t>
            </a:r>
            <a:r>
              <a:rPr lang="en-CA" altLang="en-US" sz="1800" dirty="0">
                <a:latin typeface="Open Sans" pitchFamily="34" charset="0"/>
                <a:cs typeface="Open Sans Light" pitchFamily="34" charset="0"/>
              </a:rPr>
              <a:t>[Grade D, Level 4]</a:t>
            </a:r>
          </a:p>
        </p:txBody>
      </p:sp>
      <p:sp>
        <p:nvSpPr>
          <p:cNvPr id="56324" name="Wave 5">
            <a:extLst>
              <a:ext uri="{FF2B5EF4-FFF2-40B4-BE49-F238E27FC236}">
                <a16:creationId xmlns="" xmlns:a16="http://schemas.microsoft.com/office/drawing/2014/main" id="{EE39C9E1-2083-4983-8F96-9C880314189C}"/>
              </a:ext>
            </a:extLst>
          </p:cNvPr>
          <p:cNvSpPr>
            <a:spLocks noChangeArrowheads="1"/>
          </p:cNvSpPr>
          <p:nvPr/>
        </p:nvSpPr>
        <p:spPr bwMode="auto">
          <a:xfrm>
            <a:off x="7986134" y="154709"/>
            <a:ext cx="876315"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dirty="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56325" name="Text Box 5">
            <a:extLst>
              <a:ext uri="{FF2B5EF4-FFF2-40B4-BE49-F238E27FC236}">
                <a16:creationId xmlns="" xmlns:a16="http://schemas.microsoft.com/office/drawing/2014/main" id="{CD415BE6-DB89-48CC-9BB9-0840FC5EA949}"/>
              </a:ext>
            </a:extLst>
          </p:cNvPr>
          <p:cNvSpPr txBox="1">
            <a:spLocks noChangeArrowheads="1"/>
          </p:cNvSpPr>
          <p:nvPr/>
        </p:nvSpPr>
        <p:spPr bwMode="auto">
          <a:xfrm>
            <a:off x="0" y="0"/>
            <a:ext cx="8026252"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4027079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 xmlns:a16="http://schemas.microsoft.com/office/drawing/2014/main" id="{CB263C06-B29D-4C5B-963A-D66066B41241}"/>
              </a:ext>
            </a:extLst>
          </p:cNvPr>
          <p:cNvSpPr>
            <a:spLocks noGrp="1"/>
          </p:cNvSpPr>
          <p:nvPr>
            <p:ph type="title" idx="4294967295"/>
          </p:nvPr>
        </p:nvSpPr>
        <p:spPr/>
        <p:txBody>
          <a:bodyPr/>
          <a:lstStyle/>
          <a:p>
            <a:r>
              <a:rPr lang="en-US" altLang="en-US">
                <a:latin typeface="Open Sans" pitchFamily="34" charset="0"/>
                <a:cs typeface="Open Sans" pitchFamily="34" charset="0"/>
              </a:rPr>
              <a:t>Recommendation 8</a:t>
            </a:r>
            <a:endParaRPr lang="en-CA" altLang="en-US">
              <a:latin typeface="Open Sans" pitchFamily="34" charset="0"/>
              <a:cs typeface="Open Sans" pitchFamily="34" charset="0"/>
            </a:endParaRPr>
          </a:p>
        </p:txBody>
      </p:sp>
      <p:sp>
        <p:nvSpPr>
          <p:cNvPr id="58371" name="Rectangle 3">
            <a:extLst>
              <a:ext uri="{FF2B5EF4-FFF2-40B4-BE49-F238E27FC236}">
                <a16:creationId xmlns="" xmlns:a16="http://schemas.microsoft.com/office/drawing/2014/main" id="{545D0E93-74EB-4388-8B2A-DBD1ED4E57E2}"/>
              </a:ext>
            </a:extLst>
          </p:cNvPr>
          <p:cNvSpPr>
            <a:spLocks noGrp="1"/>
          </p:cNvSpPr>
          <p:nvPr>
            <p:ph type="body" idx="4294967295"/>
          </p:nvPr>
        </p:nvSpPr>
        <p:spPr>
          <a:xfrm>
            <a:off x="640195" y="1583174"/>
            <a:ext cx="7886700" cy="4329113"/>
          </a:xfrm>
        </p:spPr>
        <p:txBody>
          <a:bodyPr/>
          <a:lstStyle/>
          <a:p>
            <a:pPr marL="495300" indent="-495300">
              <a:lnSpc>
                <a:spcPct val="110000"/>
              </a:lnSpc>
              <a:spcBef>
                <a:spcPts val="900"/>
              </a:spcBef>
              <a:buFont typeface="Arial" panose="020B0604020202020204" pitchFamily="34" charset="0"/>
              <a:buAutoNum type="arabicPeriod" startAt="8"/>
            </a:pPr>
            <a:r>
              <a:rPr lang="en-CA" altLang="en-US" sz="2400" b="0" dirty="0">
                <a:latin typeface="Open Sans" pitchFamily="34" charset="0"/>
                <a:cs typeface="Open Sans" pitchFamily="34" charset="0"/>
              </a:rPr>
              <a:t>Older individuals with diabetes who wish to undertake very vigorous or prolonged exercise*, should be </a:t>
            </a:r>
            <a:r>
              <a:rPr lang="en-CA" altLang="en-US" sz="2400" dirty="0">
                <a:latin typeface="Open Sans" pitchFamily="34" charset="0"/>
                <a:cs typeface="Open Sans" pitchFamily="34" charset="0"/>
              </a:rPr>
              <a:t>assessed</a:t>
            </a:r>
            <a:r>
              <a:rPr lang="en-CA" altLang="en-US" sz="2400" b="0" dirty="0">
                <a:latin typeface="Open Sans" pitchFamily="34" charset="0"/>
                <a:cs typeface="Open Sans" pitchFamily="34" charset="0"/>
              </a:rPr>
              <a:t> for conditions that might place them at increased risk for an adverse event with history, physical examination (including </a:t>
            </a:r>
            <a:r>
              <a:rPr lang="en-CA" altLang="en-US" sz="2400" dirty="0" err="1">
                <a:latin typeface="Open Sans" pitchFamily="34" charset="0"/>
                <a:cs typeface="Open Sans" pitchFamily="34" charset="0"/>
              </a:rPr>
              <a:t>fundoscopic</a:t>
            </a:r>
            <a:r>
              <a:rPr lang="en-CA" altLang="en-US" sz="2400" b="0" dirty="0">
                <a:latin typeface="Open Sans" pitchFamily="34" charset="0"/>
                <a:cs typeface="Open Sans" pitchFamily="34" charset="0"/>
              </a:rPr>
              <a:t> exam, </a:t>
            </a:r>
            <a:r>
              <a:rPr lang="en-CA" altLang="en-US" sz="2400" dirty="0">
                <a:latin typeface="Open Sans" pitchFamily="34" charset="0"/>
                <a:cs typeface="Open Sans" pitchFamily="34" charset="0"/>
              </a:rPr>
              <a:t>foot</a:t>
            </a:r>
            <a:r>
              <a:rPr lang="en-CA" altLang="en-US" sz="2400" b="0" dirty="0">
                <a:latin typeface="Open Sans" pitchFamily="34" charset="0"/>
                <a:cs typeface="Open Sans" pitchFamily="34" charset="0"/>
              </a:rPr>
              <a:t> exam, and </a:t>
            </a:r>
            <a:r>
              <a:rPr lang="en-CA" altLang="en-US" sz="2400" dirty="0">
                <a:latin typeface="Open Sans" pitchFamily="34" charset="0"/>
                <a:cs typeface="Open Sans" pitchFamily="34" charset="0"/>
              </a:rPr>
              <a:t>neuropathy</a:t>
            </a:r>
            <a:r>
              <a:rPr lang="en-CA" altLang="en-US" sz="2400" b="0" dirty="0">
                <a:latin typeface="Open Sans" pitchFamily="34" charset="0"/>
                <a:cs typeface="Open Sans" pitchFamily="34" charset="0"/>
              </a:rPr>
              <a:t> screening), resting </a:t>
            </a:r>
            <a:r>
              <a:rPr lang="en-CA" altLang="en-US" sz="2400" dirty="0">
                <a:latin typeface="Open Sans" pitchFamily="34" charset="0"/>
                <a:cs typeface="Open Sans" pitchFamily="34" charset="0"/>
              </a:rPr>
              <a:t>ECG</a:t>
            </a:r>
            <a:r>
              <a:rPr lang="en-CA" altLang="en-US" sz="2400" b="0" dirty="0">
                <a:latin typeface="Open Sans" pitchFamily="34" charset="0"/>
                <a:cs typeface="Open Sans" pitchFamily="34" charset="0"/>
              </a:rPr>
              <a:t>, and, possibly, exercise ECG stress testing </a:t>
            </a:r>
            <a:r>
              <a:rPr lang="en-CA" altLang="en-US" sz="2000" b="0" dirty="0">
                <a:latin typeface="Open Sans" pitchFamily="34" charset="0"/>
                <a:cs typeface="Open Sans" pitchFamily="34" charset="0"/>
              </a:rPr>
              <a:t>[Grade D, Consensus]</a:t>
            </a:r>
            <a:endParaRPr lang="en-CA" altLang="en-US" sz="2400" b="0" dirty="0">
              <a:latin typeface="Open Sans" pitchFamily="34" charset="0"/>
              <a:cs typeface="Open Sans" pitchFamily="34" charset="0"/>
            </a:endParaRPr>
          </a:p>
          <a:p>
            <a:pPr marL="420688" lvl="1" indent="0">
              <a:lnSpc>
                <a:spcPct val="110000"/>
              </a:lnSpc>
              <a:spcBef>
                <a:spcPts val="900"/>
              </a:spcBef>
              <a:buNone/>
            </a:pPr>
            <a:endParaRPr lang="en-CA" altLang="en-US" sz="2000" dirty="0">
              <a:latin typeface="Open Sans" pitchFamily="34" charset="0"/>
              <a:cs typeface="Open Sans Light" pitchFamily="34" charset="0"/>
            </a:endParaRPr>
          </a:p>
          <a:p>
            <a:pPr marL="420688" lvl="1" indent="0">
              <a:lnSpc>
                <a:spcPct val="110000"/>
              </a:lnSpc>
              <a:spcBef>
                <a:spcPts val="900"/>
              </a:spcBef>
              <a:buNone/>
            </a:pPr>
            <a:r>
              <a:rPr lang="en-CA" altLang="en-US" sz="2000" dirty="0">
                <a:latin typeface="Open Sans" pitchFamily="34" charset="0"/>
                <a:cs typeface="Open Sans Light" pitchFamily="34" charset="0"/>
              </a:rPr>
              <a:t>* Examples of such exercise: competitive running, long-distance running, high-intensity interval training, </a:t>
            </a:r>
          </a:p>
          <a:p>
            <a:pPr marL="495300" indent="-495300">
              <a:lnSpc>
                <a:spcPct val="110000"/>
              </a:lnSpc>
              <a:spcBef>
                <a:spcPts val="900"/>
              </a:spcBef>
              <a:buNone/>
            </a:pPr>
            <a:r>
              <a:rPr lang="en-CA" altLang="en-US" sz="2400" b="0" dirty="0">
                <a:latin typeface="Open Sans" pitchFamily="34" charset="0"/>
                <a:cs typeface="Open Sans" pitchFamily="34" charset="0"/>
              </a:rPr>
              <a:t/>
            </a:r>
            <a:br>
              <a:rPr lang="en-CA" altLang="en-US" sz="2400" b="0" dirty="0">
                <a:latin typeface="Open Sans" pitchFamily="34" charset="0"/>
                <a:cs typeface="Open Sans" pitchFamily="34" charset="0"/>
              </a:rPr>
            </a:br>
            <a:endParaRPr lang="en-CA" altLang="en-US" sz="2400" b="0" dirty="0">
              <a:latin typeface="Open Sans" pitchFamily="34" charset="0"/>
              <a:cs typeface="Open Sans" pitchFamily="34" charset="0"/>
            </a:endParaRPr>
          </a:p>
        </p:txBody>
      </p:sp>
      <p:sp>
        <p:nvSpPr>
          <p:cNvPr id="58372" name="Wave 5">
            <a:extLst>
              <a:ext uri="{FF2B5EF4-FFF2-40B4-BE49-F238E27FC236}">
                <a16:creationId xmlns="" xmlns:a16="http://schemas.microsoft.com/office/drawing/2014/main" id="{B0C2098B-830B-4C44-9CE7-692CEBB84F14}"/>
              </a:ext>
            </a:extLst>
          </p:cNvPr>
          <p:cNvSpPr>
            <a:spLocks noChangeArrowheads="1"/>
          </p:cNvSpPr>
          <p:nvPr/>
        </p:nvSpPr>
        <p:spPr bwMode="auto">
          <a:xfrm>
            <a:off x="6900863" y="365125"/>
            <a:ext cx="62865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58373" name="Text Box 5">
            <a:extLst>
              <a:ext uri="{FF2B5EF4-FFF2-40B4-BE49-F238E27FC236}">
                <a16:creationId xmlns="" xmlns:a16="http://schemas.microsoft.com/office/drawing/2014/main" id="{5EEB3B8F-9D1E-4C72-83A0-B4957C28F4C7}"/>
              </a:ext>
            </a:extLst>
          </p:cNvPr>
          <p:cNvSpPr txBox="1">
            <a:spLocks noChangeArrowheads="1"/>
          </p:cNvSpPr>
          <p:nvPr/>
        </p:nvSpPr>
        <p:spPr bwMode="auto">
          <a:xfrm>
            <a:off x="23090" y="23090"/>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426193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 xmlns:a16="http://schemas.microsoft.com/office/drawing/2014/main" id="{2F7AB736-6EA7-43F2-9ECE-6EE46AC1BE28}"/>
              </a:ext>
            </a:extLst>
          </p:cNvPr>
          <p:cNvSpPr>
            <a:spLocks noGrp="1"/>
          </p:cNvSpPr>
          <p:nvPr>
            <p:ph type="title" idx="4294967295"/>
          </p:nvPr>
        </p:nvSpPr>
        <p:spPr/>
        <p:txBody>
          <a:bodyPr/>
          <a:lstStyle/>
          <a:p>
            <a:r>
              <a:rPr lang="en-US" altLang="en-US" dirty="0">
                <a:latin typeface="Open Sans" pitchFamily="34" charset="0"/>
                <a:cs typeface="Open Sans" pitchFamily="34" charset="0"/>
              </a:rPr>
              <a:t>Recommendation 9</a:t>
            </a:r>
            <a:endParaRPr lang="en-CA" altLang="en-US" dirty="0">
              <a:latin typeface="Open Sans" pitchFamily="34" charset="0"/>
              <a:cs typeface="Open Sans" pitchFamily="34" charset="0"/>
            </a:endParaRPr>
          </a:p>
        </p:txBody>
      </p:sp>
      <p:sp>
        <p:nvSpPr>
          <p:cNvPr id="59395" name="Rectangle 3">
            <a:extLst>
              <a:ext uri="{FF2B5EF4-FFF2-40B4-BE49-F238E27FC236}">
                <a16:creationId xmlns="" xmlns:a16="http://schemas.microsoft.com/office/drawing/2014/main" id="{CA777194-C65F-47B1-B3AA-22D76BD972BD}"/>
              </a:ext>
            </a:extLst>
          </p:cNvPr>
          <p:cNvSpPr>
            <a:spLocks noGrp="1"/>
          </p:cNvSpPr>
          <p:nvPr>
            <p:ph type="body" idx="4294967295"/>
          </p:nvPr>
        </p:nvSpPr>
        <p:spPr/>
        <p:txBody>
          <a:bodyPr/>
          <a:lstStyle/>
          <a:p>
            <a:pPr marL="495300" indent="-495300">
              <a:lnSpc>
                <a:spcPct val="110000"/>
              </a:lnSpc>
              <a:buNone/>
            </a:pPr>
            <a:r>
              <a:rPr lang="en-US" altLang="en-US" sz="2400" b="0" dirty="0">
                <a:latin typeface="Open Sans" pitchFamily="34" charset="0"/>
                <a:cs typeface="Open Sans" pitchFamily="34" charset="0"/>
              </a:rPr>
              <a:t>9.   </a:t>
            </a:r>
            <a:r>
              <a:rPr lang="en-CA" altLang="en-US" sz="2400" dirty="0">
                <a:latin typeface="Open Sans" pitchFamily="34" charset="0"/>
                <a:cs typeface="Open Sans" pitchFamily="34" charset="0"/>
              </a:rPr>
              <a:t>Structured exercise programs </a:t>
            </a:r>
            <a:r>
              <a:rPr lang="en-CA" altLang="en-US" sz="2400" b="0" dirty="0">
                <a:latin typeface="Open Sans" pitchFamily="34" charset="0"/>
                <a:cs typeface="Open Sans" pitchFamily="34" charset="0"/>
              </a:rPr>
              <a:t>supervised by qualified trainers should be implemented when feasible for people with type 2 diabetes to improve glycemic control, CVD risk factors and  physical fitness </a:t>
            </a:r>
            <a:r>
              <a:rPr lang="en-CA" altLang="en-US" sz="2000" b="0" dirty="0">
                <a:latin typeface="Open Sans" pitchFamily="34" charset="0"/>
                <a:cs typeface="Open Sans" pitchFamily="34" charset="0"/>
              </a:rPr>
              <a:t>[Grade B, Level 2]</a:t>
            </a:r>
          </a:p>
        </p:txBody>
      </p:sp>
      <p:sp>
        <p:nvSpPr>
          <p:cNvPr id="59396" name="Text Box 4">
            <a:extLst>
              <a:ext uri="{FF2B5EF4-FFF2-40B4-BE49-F238E27FC236}">
                <a16:creationId xmlns="" xmlns:a16="http://schemas.microsoft.com/office/drawing/2014/main" id="{4CE28718-A4DB-444F-8BC8-7D80A955BF80}"/>
              </a:ext>
            </a:extLst>
          </p:cNvPr>
          <p:cNvSpPr txBox="1">
            <a:spLocks noChangeArrowheads="1"/>
          </p:cNvSpPr>
          <p:nvPr/>
        </p:nvSpPr>
        <p:spPr bwMode="auto">
          <a:xfrm>
            <a:off x="1143000" y="60325"/>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517112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 xmlns:a16="http://schemas.microsoft.com/office/drawing/2014/main" id="{3BA53A81-777F-459D-8F34-467143A5BE2C}"/>
              </a:ext>
            </a:extLst>
          </p:cNvPr>
          <p:cNvSpPr>
            <a:spLocks noGrp="1"/>
          </p:cNvSpPr>
          <p:nvPr>
            <p:ph type="title" idx="4294967295"/>
          </p:nvPr>
        </p:nvSpPr>
        <p:spPr/>
        <p:txBody>
          <a:bodyPr/>
          <a:lstStyle/>
          <a:p>
            <a:pPr eaLnBrk="1" hangingPunct="1"/>
            <a:r>
              <a:rPr lang="en-CA" altLang="en-US">
                <a:latin typeface="Open Sans" pitchFamily="34" charset="0"/>
                <a:cs typeface="Open Sans" pitchFamily="34" charset="0"/>
              </a:rPr>
              <a:t>Key Messages</a:t>
            </a:r>
          </a:p>
        </p:txBody>
      </p:sp>
      <p:sp>
        <p:nvSpPr>
          <p:cNvPr id="18435" name="Content Placeholder 2">
            <a:extLst>
              <a:ext uri="{FF2B5EF4-FFF2-40B4-BE49-F238E27FC236}">
                <a16:creationId xmlns="" xmlns:a16="http://schemas.microsoft.com/office/drawing/2014/main" id="{EA4AE6C0-C895-4E38-8CA8-8F37F4016A6D}"/>
              </a:ext>
            </a:extLst>
          </p:cNvPr>
          <p:cNvSpPr>
            <a:spLocks noGrp="1"/>
          </p:cNvSpPr>
          <p:nvPr>
            <p:ph type="body" idx="4294967295"/>
          </p:nvPr>
        </p:nvSpPr>
        <p:spPr>
          <a:xfrm>
            <a:off x="628650" y="1649785"/>
            <a:ext cx="7886700" cy="4329113"/>
          </a:xfrm>
        </p:spPr>
        <p:txBody>
          <a:bodyPr/>
          <a:lstStyle/>
          <a:p>
            <a:pPr>
              <a:lnSpc>
                <a:spcPct val="100000"/>
              </a:lnSpc>
            </a:pPr>
            <a:r>
              <a:rPr lang="en-CA" altLang="en-US" sz="2400" b="0" dirty="0">
                <a:latin typeface="Open Sans" pitchFamily="34" charset="0"/>
                <a:cs typeface="Open Sans" pitchFamily="34" charset="0"/>
              </a:rPr>
              <a:t>Higher levels of physical activity and fitness are associated with </a:t>
            </a:r>
            <a:r>
              <a:rPr lang="en-CA" altLang="en-US" sz="2400" dirty="0">
                <a:latin typeface="Open Sans" pitchFamily="34" charset="0"/>
                <a:cs typeface="Open Sans" pitchFamily="34" charset="0"/>
              </a:rPr>
              <a:t>lower morbidity and mortality </a:t>
            </a:r>
            <a:r>
              <a:rPr lang="en-CA" altLang="en-US" sz="2400" b="0" dirty="0">
                <a:latin typeface="Open Sans" pitchFamily="34" charset="0"/>
                <a:cs typeface="Open Sans" pitchFamily="34" charset="0"/>
              </a:rPr>
              <a:t>in people with diabetes</a:t>
            </a:r>
          </a:p>
          <a:p>
            <a:pPr>
              <a:lnSpc>
                <a:spcPct val="100000"/>
              </a:lnSpc>
            </a:pPr>
            <a:endParaRPr lang="en-CA" altLang="en-US" sz="1000" b="0" dirty="0">
              <a:latin typeface="Open Sans" pitchFamily="34" charset="0"/>
              <a:cs typeface="Open Sans" pitchFamily="34" charset="0"/>
            </a:endParaRPr>
          </a:p>
          <a:p>
            <a:pPr>
              <a:lnSpc>
                <a:spcPct val="100000"/>
              </a:lnSpc>
            </a:pPr>
            <a:r>
              <a:rPr lang="en-CA" altLang="en-US" sz="2400" b="0" dirty="0">
                <a:latin typeface="Open Sans" pitchFamily="34" charset="0"/>
                <a:cs typeface="Open Sans" pitchFamily="34" charset="0"/>
              </a:rPr>
              <a:t>Both </a:t>
            </a:r>
            <a:r>
              <a:rPr lang="en-CA" altLang="en-US" sz="2400" dirty="0">
                <a:latin typeface="Open Sans" pitchFamily="34" charset="0"/>
                <a:cs typeface="Open Sans" pitchFamily="34" charset="0"/>
              </a:rPr>
              <a:t>aerobic and resistance </a:t>
            </a:r>
            <a:r>
              <a:rPr lang="en-CA" altLang="en-US" sz="2400" b="0" dirty="0">
                <a:latin typeface="Open Sans" pitchFamily="34" charset="0"/>
                <a:cs typeface="Open Sans" pitchFamily="34" charset="0"/>
              </a:rPr>
              <a:t>exercise are beneficial, and it is optimal to do both. </a:t>
            </a:r>
          </a:p>
          <a:p>
            <a:pPr>
              <a:lnSpc>
                <a:spcPct val="100000"/>
              </a:lnSpc>
            </a:pPr>
            <a:endParaRPr lang="en-CA" altLang="en-US" sz="1000" b="0" dirty="0">
              <a:latin typeface="Open Sans" pitchFamily="34" charset="0"/>
              <a:cs typeface="Open Sans" pitchFamily="34" charset="0"/>
            </a:endParaRPr>
          </a:p>
          <a:p>
            <a:pPr>
              <a:lnSpc>
                <a:spcPct val="100000"/>
              </a:lnSpc>
            </a:pPr>
            <a:r>
              <a:rPr lang="en-CA" altLang="en-US" sz="2400" b="0" dirty="0">
                <a:latin typeface="Open Sans" pitchFamily="34" charset="0"/>
                <a:cs typeface="Open Sans" pitchFamily="34" charset="0"/>
              </a:rPr>
              <a:t>We recommend at least </a:t>
            </a:r>
            <a:r>
              <a:rPr lang="en-CA" altLang="en-US" sz="2400" dirty="0">
                <a:latin typeface="Open Sans" pitchFamily="34" charset="0"/>
                <a:cs typeface="Open Sans" pitchFamily="34" charset="0"/>
              </a:rPr>
              <a:t>150 minutes per week </a:t>
            </a:r>
            <a:r>
              <a:rPr lang="en-CA" altLang="en-US" sz="2400" b="0" dirty="0">
                <a:latin typeface="Open Sans" pitchFamily="34" charset="0"/>
                <a:cs typeface="Open Sans" pitchFamily="34" charset="0"/>
              </a:rPr>
              <a:t>of </a:t>
            </a:r>
            <a:r>
              <a:rPr lang="en-CA" altLang="en-US" sz="2400" dirty="0">
                <a:latin typeface="Open Sans" pitchFamily="34" charset="0"/>
                <a:cs typeface="Open Sans" pitchFamily="34" charset="0"/>
              </a:rPr>
              <a:t>aerobic</a:t>
            </a:r>
            <a:r>
              <a:rPr lang="en-CA" altLang="en-US" sz="2400" b="0" dirty="0">
                <a:latin typeface="Open Sans" pitchFamily="34" charset="0"/>
                <a:cs typeface="Open Sans" pitchFamily="34" charset="0"/>
              </a:rPr>
              <a:t> exercise and </a:t>
            </a:r>
            <a:r>
              <a:rPr lang="en-CA" altLang="en-US" sz="2400" dirty="0">
                <a:latin typeface="Open Sans" pitchFamily="34" charset="0"/>
                <a:cs typeface="Open Sans" pitchFamily="34" charset="0"/>
              </a:rPr>
              <a:t>at least two sessions per week </a:t>
            </a:r>
            <a:r>
              <a:rPr lang="en-CA" altLang="en-US" sz="2400" b="0" dirty="0">
                <a:latin typeface="Open Sans" pitchFamily="34" charset="0"/>
                <a:cs typeface="Open Sans" pitchFamily="34" charset="0"/>
              </a:rPr>
              <a:t>of </a:t>
            </a:r>
            <a:r>
              <a:rPr lang="en-CA" altLang="en-US" sz="2400" dirty="0">
                <a:latin typeface="Open Sans" pitchFamily="34" charset="0"/>
                <a:cs typeface="Open Sans" pitchFamily="34" charset="0"/>
              </a:rPr>
              <a:t>resistance</a:t>
            </a:r>
            <a:r>
              <a:rPr lang="en-CA" altLang="en-US" sz="2400" b="0" dirty="0">
                <a:latin typeface="Open Sans" pitchFamily="34" charset="0"/>
                <a:cs typeface="Open Sans" pitchFamily="34" charset="0"/>
              </a:rPr>
              <a:t> exercise, but smaller amounts than these still have some health benefits.</a:t>
            </a:r>
          </a:p>
          <a:p>
            <a:pPr>
              <a:lnSpc>
                <a:spcPct val="100000"/>
              </a:lnSpc>
              <a:buFont typeface="Arial" panose="020B0604020202020204" pitchFamily="34" charset="0"/>
              <a:buNone/>
            </a:pPr>
            <a:endParaRPr lang="en-CA" altLang="en-US" b="0" dirty="0">
              <a:latin typeface="Open Sans" pitchFamily="34" charset="0"/>
              <a:cs typeface="Open Sans" pitchFamily="34" charset="0"/>
            </a:endParaRPr>
          </a:p>
        </p:txBody>
      </p:sp>
      <p:sp>
        <p:nvSpPr>
          <p:cNvPr id="18436" name="Text Box 5">
            <a:extLst>
              <a:ext uri="{FF2B5EF4-FFF2-40B4-BE49-F238E27FC236}">
                <a16:creationId xmlns="" xmlns:a16="http://schemas.microsoft.com/office/drawing/2014/main" id="{CBF4CAED-8F4E-4124-96BD-5D0EA6B56A56}"/>
              </a:ext>
            </a:extLst>
          </p:cNvPr>
          <p:cNvSpPr txBox="1">
            <a:spLocks noChangeArrowheads="1"/>
          </p:cNvSpPr>
          <p:nvPr/>
        </p:nvSpPr>
        <p:spPr bwMode="auto">
          <a:xfrm>
            <a:off x="78152" y="60328"/>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6811683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 xmlns:a16="http://schemas.microsoft.com/office/drawing/2014/main" id="{42800043-19B1-4572-B0D0-A1DB491D4909}"/>
              </a:ext>
            </a:extLst>
          </p:cNvPr>
          <p:cNvSpPr>
            <a:spLocks noGrp="1"/>
          </p:cNvSpPr>
          <p:nvPr>
            <p:ph type="title" idx="4294967295"/>
          </p:nvPr>
        </p:nvSpPr>
        <p:spPr/>
        <p:txBody>
          <a:bodyPr/>
          <a:lstStyle/>
          <a:p>
            <a:pPr eaLnBrk="1" hangingPunct="1"/>
            <a:r>
              <a:rPr lang="en-CA" altLang="en-US">
                <a:latin typeface="Open Sans" pitchFamily="34" charset="0"/>
                <a:cs typeface="Open Sans" pitchFamily="34" charset="0"/>
              </a:rPr>
              <a:t>Key Messages</a:t>
            </a:r>
          </a:p>
        </p:txBody>
      </p:sp>
      <p:sp>
        <p:nvSpPr>
          <p:cNvPr id="19459" name="Content Placeholder 2">
            <a:extLst>
              <a:ext uri="{FF2B5EF4-FFF2-40B4-BE49-F238E27FC236}">
                <a16:creationId xmlns="" xmlns:a16="http://schemas.microsoft.com/office/drawing/2014/main" id="{F234D3C3-42A2-447B-B4C7-76F1C0B91CCE}"/>
              </a:ext>
            </a:extLst>
          </p:cNvPr>
          <p:cNvSpPr>
            <a:spLocks noGrp="1"/>
          </p:cNvSpPr>
          <p:nvPr>
            <p:ph type="body" idx="4294967295"/>
          </p:nvPr>
        </p:nvSpPr>
        <p:spPr>
          <a:xfrm>
            <a:off x="735257" y="1712909"/>
            <a:ext cx="7705358" cy="4329112"/>
          </a:xfrm>
        </p:spPr>
        <p:txBody>
          <a:bodyPr/>
          <a:lstStyle/>
          <a:p>
            <a:pPr>
              <a:lnSpc>
                <a:spcPct val="100000"/>
              </a:lnSpc>
            </a:pPr>
            <a:r>
              <a:rPr lang="en-CA" altLang="en-US" sz="2400" b="0" dirty="0">
                <a:latin typeface="Open Sans" pitchFamily="34" charset="0"/>
                <a:cs typeface="Open Sans" pitchFamily="34" charset="0"/>
              </a:rPr>
              <a:t>To increase physical activity, employ strategies such as setting </a:t>
            </a:r>
            <a:r>
              <a:rPr lang="en-CA" altLang="en-US" sz="2400" dirty="0">
                <a:latin typeface="Open Sans" pitchFamily="34" charset="0"/>
                <a:cs typeface="Open Sans" pitchFamily="34" charset="0"/>
              </a:rPr>
              <a:t>specific physical activity goals</a:t>
            </a:r>
            <a:r>
              <a:rPr lang="en-CA" altLang="en-US" sz="2400" b="0" dirty="0">
                <a:latin typeface="Open Sans" pitchFamily="34" charset="0"/>
                <a:cs typeface="Open Sans" pitchFamily="34" charset="0"/>
              </a:rPr>
              <a:t>, using </a:t>
            </a:r>
            <a:r>
              <a:rPr lang="en-CA" altLang="en-US" sz="2400" dirty="0">
                <a:latin typeface="Open Sans" pitchFamily="34" charset="0"/>
                <a:cs typeface="Open Sans" pitchFamily="34" charset="0"/>
              </a:rPr>
              <a:t>self-monitoring tools </a:t>
            </a:r>
            <a:r>
              <a:rPr lang="en-CA" altLang="en-US" sz="2400" b="0" dirty="0">
                <a:latin typeface="Open Sans" pitchFamily="34" charset="0"/>
                <a:cs typeface="Open Sans" pitchFamily="34" charset="0"/>
              </a:rPr>
              <a:t>(pedometers or accelerometers), and developing </a:t>
            </a:r>
            <a:r>
              <a:rPr lang="en-CA" altLang="en-US" sz="2400" dirty="0">
                <a:latin typeface="Open Sans" pitchFamily="34" charset="0"/>
                <a:cs typeface="Open Sans" pitchFamily="34" charset="0"/>
              </a:rPr>
              <a:t>plans to overcome anticipated barriers</a:t>
            </a:r>
          </a:p>
          <a:p>
            <a:pPr>
              <a:lnSpc>
                <a:spcPct val="100000"/>
              </a:lnSpc>
            </a:pPr>
            <a:endParaRPr lang="en-CA" altLang="en-US" sz="1000" dirty="0">
              <a:latin typeface="Open Sans" pitchFamily="34" charset="0"/>
              <a:cs typeface="Open Sans" pitchFamily="34" charset="0"/>
            </a:endParaRPr>
          </a:p>
          <a:p>
            <a:pPr>
              <a:lnSpc>
                <a:spcPct val="100000"/>
              </a:lnSpc>
            </a:pPr>
            <a:r>
              <a:rPr lang="en-CA" altLang="en-US" sz="2400" dirty="0">
                <a:latin typeface="Open Sans" pitchFamily="34" charset="0"/>
                <a:cs typeface="Open Sans" pitchFamily="34" charset="0"/>
              </a:rPr>
              <a:t>Habitual, prolonged sitting </a:t>
            </a:r>
            <a:r>
              <a:rPr lang="en-CA" altLang="en-US" sz="2400" b="0" dirty="0">
                <a:latin typeface="Open Sans" pitchFamily="34" charset="0"/>
                <a:cs typeface="Open Sans" pitchFamily="34" charset="0"/>
              </a:rPr>
              <a:t>is associated with </a:t>
            </a:r>
            <a:r>
              <a:rPr lang="en-CA" altLang="en-US" sz="2400" dirty="0">
                <a:latin typeface="Open Sans" pitchFamily="34" charset="0"/>
                <a:cs typeface="Open Sans" pitchFamily="34" charset="0"/>
              </a:rPr>
              <a:t>increased risk of death </a:t>
            </a:r>
            <a:r>
              <a:rPr lang="en-CA" altLang="en-US" sz="2400" b="0" dirty="0">
                <a:latin typeface="Open Sans" pitchFamily="34" charset="0"/>
                <a:cs typeface="Open Sans" pitchFamily="34" charset="0"/>
              </a:rPr>
              <a:t>and major cardiovascular events.</a:t>
            </a:r>
            <a:br>
              <a:rPr lang="en-CA" altLang="en-US" sz="2400" b="0" dirty="0">
                <a:latin typeface="Open Sans" pitchFamily="34" charset="0"/>
                <a:cs typeface="Open Sans" pitchFamily="34" charset="0"/>
              </a:rPr>
            </a:br>
            <a:endParaRPr lang="en-CA" altLang="en-US" sz="2400" b="0" dirty="0">
              <a:latin typeface="Open Sans" pitchFamily="34" charset="0"/>
              <a:cs typeface="Open Sans" pitchFamily="34" charset="0"/>
            </a:endParaRPr>
          </a:p>
        </p:txBody>
      </p:sp>
      <p:sp>
        <p:nvSpPr>
          <p:cNvPr id="19460" name="Text Box 4">
            <a:extLst>
              <a:ext uri="{FF2B5EF4-FFF2-40B4-BE49-F238E27FC236}">
                <a16:creationId xmlns="" xmlns:a16="http://schemas.microsoft.com/office/drawing/2014/main" id="{6F40E1E3-22F9-4605-8356-EB349BEFB9B5}"/>
              </a:ext>
            </a:extLst>
          </p:cNvPr>
          <p:cNvSpPr txBox="1">
            <a:spLocks noChangeArrowheads="1"/>
          </p:cNvSpPr>
          <p:nvPr/>
        </p:nvSpPr>
        <p:spPr bwMode="auto">
          <a:xfrm>
            <a:off x="58614" y="39076"/>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4271364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 xmlns:a16="http://schemas.microsoft.com/office/drawing/2014/main" id="{4D71C7F2-C8B4-4F26-B0C1-6C2982225BDF}"/>
              </a:ext>
            </a:extLst>
          </p:cNvPr>
          <p:cNvSpPr>
            <a:spLocks noGrp="1"/>
          </p:cNvSpPr>
          <p:nvPr>
            <p:ph type="title" idx="4294967295"/>
          </p:nvPr>
        </p:nvSpPr>
        <p:spPr/>
        <p:txBody>
          <a:bodyPr/>
          <a:lstStyle/>
          <a:p>
            <a:pPr eaLnBrk="1" hangingPunct="1"/>
            <a:r>
              <a:rPr lang="en-CA" altLang="en-US" dirty="0">
                <a:latin typeface="Open Sans" pitchFamily="34" charset="0"/>
                <a:cs typeface="Open Sans" pitchFamily="34" charset="0"/>
              </a:rPr>
              <a:t>Key Changes</a:t>
            </a:r>
          </a:p>
        </p:txBody>
      </p:sp>
      <p:sp>
        <p:nvSpPr>
          <p:cNvPr id="17411" name="Content Placeholder 2">
            <a:extLst>
              <a:ext uri="{FF2B5EF4-FFF2-40B4-BE49-F238E27FC236}">
                <a16:creationId xmlns="" xmlns:a16="http://schemas.microsoft.com/office/drawing/2014/main" id="{78DB3EEC-8455-47DA-A158-A30DFE0BC37B}"/>
              </a:ext>
            </a:extLst>
          </p:cNvPr>
          <p:cNvSpPr>
            <a:spLocks noGrp="1"/>
          </p:cNvSpPr>
          <p:nvPr>
            <p:ph type="body" idx="4294967295"/>
          </p:nvPr>
        </p:nvSpPr>
        <p:spPr/>
        <p:txBody>
          <a:bodyPr/>
          <a:lstStyle/>
          <a:p>
            <a:pPr>
              <a:lnSpc>
                <a:spcPct val="100000"/>
              </a:lnSpc>
            </a:pPr>
            <a:r>
              <a:rPr lang="en-CA" altLang="en-US" sz="2400" b="0" dirty="0">
                <a:latin typeface="Open Sans" pitchFamily="34" charset="0"/>
                <a:cs typeface="Open Sans" pitchFamily="34" charset="0"/>
              </a:rPr>
              <a:t>New information on</a:t>
            </a:r>
          </a:p>
          <a:p>
            <a:pPr lvl="1">
              <a:lnSpc>
                <a:spcPct val="100000"/>
              </a:lnSpc>
            </a:pPr>
            <a:r>
              <a:rPr lang="en-CA" altLang="en-US" sz="2400" dirty="0">
                <a:latin typeface="Open Sans" pitchFamily="34" charset="0"/>
                <a:cs typeface="Open Sans Light" pitchFamily="34" charset="0"/>
              </a:rPr>
              <a:t>The importance of minimizing sedentary time activities</a:t>
            </a:r>
          </a:p>
          <a:p>
            <a:pPr lvl="1">
              <a:lnSpc>
                <a:spcPct val="100000"/>
              </a:lnSpc>
            </a:pPr>
            <a:r>
              <a:rPr lang="en-CA" altLang="en-US" sz="2400" dirty="0">
                <a:latin typeface="Open Sans" pitchFamily="34" charset="0"/>
                <a:cs typeface="Open Sans Light" pitchFamily="34" charset="0"/>
              </a:rPr>
              <a:t>Setting exercise goals and prescriptions </a:t>
            </a:r>
          </a:p>
          <a:p>
            <a:pPr lvl="1">
              <a:lnSpc>
                <a:spcPct val="100000"/>
              </a:lnSpc>
            </a:pPr>
            <a:r>
              <a:rPr lang="en-CA" altLang="en-US" sz="2400" dirty="0">
                <a:latin typeface="Open Sans" pitchFamily="34" charset="0"/>
                <a:cs typeface="Open Sans Light" pitchFamily="34" charset="0"/>
              </a:rPr>
              <a:t>Role of step count monitoring with a pedometer or accelerometer</a:t>
            </a:r>
          </a:p>
          <a:p>
            <a:pPr lvl="1">
              <a:lnSpc>
                <a:spcPct val="100000"/>
              </a:lnSpc>
            </a:pPr>
            <a:r>
              <a:rPr lang="en-CA" altLang="en-US" sz="2400" dirty="0">
                <a:latin typeface="Open Sans" pitchFamily="34" charset="0"/>
                <a:cs typeface="Open Sans Light" pitchFamily="34" charset="0"/>
              </a:rPr>
              <a:t>Strategies to reduce the risk of hypoglycemia during and after exercise</a:t>
            </a:r>
            <a:endParaRPr lang="en-US" altLang="en-US" sz="2400" dirty="0">
              <a:latin typeface="Open Sans" pitchFamily="34" charset="0"/>
              <a:cs typeface="Open Sans Light" pitchFamily="34" charset="0"/>
            </a:endParaRPr>
          </a:p>
        </p:txBody>
      </p:sp>
      <p:sp>
        <p:nvSpPr>
          <p:cNvPr id="17412" name="Wave 5">
            <a:extLst>
              <a:ext uri="{FF2B5EF4-FFF2-40B4-BE49-F238E27FC236}">
                <a16:creationId xmlns="" xmlns:a16="http://schemas.microsoft.com/office/drawing/2014/main" id="{4EB516A6-8851-41B4-B8D4-1D1683CF82D3}"/>
              </a:ext>
            </a:extLst>
          </p:cNvPr>
          <p:cNvSpPr>
            <a:spLocks noChangeArrowheads="1"/>
          </p:cNvSpPr>
          <p:nvPr/>
        </p:nvSpPr>
        <p:spPr bwMode="auto">
          <a:xfrm>
            <a:off x="6900863" y="365125"/>
            <a:ext cx="62865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742950" indent="-2857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143000" indent="-22860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6002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2057400" indent="-22860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5146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9718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4290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886200" indent="-22860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algn="ctr" eaLnBrk="0" fontAlgn="base" hangingPunct="0">
              <a:lnSpc>
                <a:spcPct val="100000"/>
              </a:lnSpc>
              <a:spcBef>
                <a:spcPct val="0"/>
              </a:spcBef>
              <a:spcAft>
                <a:spcPct val="0"/>
              </a:spcAft>
              <a:buNone/>
            </a:pPr>
            <a:r>
              <a:rPr lang="en-US" altLang="en-US" sz="2000">
                <a:solidFill>
                  <a:prstClr val="white"/>
                </a:solidFill>
                <a:latin typeface="Arial" panose="020B0604020202020204" pitchFamily="34" charset="0"/>
                <a:ea typeface="MS PGothic" panose="020B0600070205080204" pitchFamily="34" charset="-128"/>
                <a:cs typeface="Arial" panose="020B0604020202020204" pitchFamily="34" charset="0"/>
              </a:rPr>
              <a:t>2018</a:t>
            </a:r>
          </a:p>
        </p:txBody>
      </p:sp>
      <p:sp>
        <p:nvSpPr>
          <p:cNvPr id="17413" name="Text Box 6">
            <a:extLst>
              <a:ext uri="{FF2B5EF4-FFF2-40B4-BE49-F238E27FC236}">
                <a16:creationId xmlns="" xmlns:a16="http://schemas.microsoft.com/office/drawing/2014/main" id="{9603C3DB-6C88-43C8-89EA-8ECCD754E1D5}"/>
              </a:ext>
            </a:extLst>
          </p:cNvPr>
          <p:cNvSpPr txBox="1">
            <a:spLocks noChangeArrowheads="1"/>
          </p:cNvSpPr>
          <p:nvPr/>
        </p:nvSpPr>
        <p:spPr bwMode="auto">
          <a:xfrm>
            <a:off x="97690" y="58614"/>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291937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 xmlns:a16="http://schemas.microsoft.com/office/drawing/2014/main" id="{C7C7BA9A-3F98-4DF2-A01F-4ADC2D766A08}"/>
              </a:ext>
            </a:extLst>
          </p:cNvPr>
          <p:cNvSpPr>
            <a:spLocks noGrp="1"/>
          </p:cNvSpPr>
          <p:nvPr>
            <p:ph type="title" idx="4294967295"/>
          </p:nvPr>
        </p:nvSpPr>
        <p:spPr>
          <a:xfrm>
            <a:off x="832950" y="550621"/>
            <a:ext cx="7549050" cy="1325562"/>
          </a:xfrm>
        </p:spPr>
        <p:txBody>
          <a:bodyPr/>
          <a:lstStyle/>
          <a:p>
            <a:r>
              <a:rPr lang="en-US" altLang="en-US" dirty="0">
                <a:latin typeface="Open Sans" pitchFamily="34" charset="0"/>
                <a:cs typeface="Open Sans" pitchFamily="34" charset="0"/>
              </a:rPr>
              <a:t>Key Messages for People with Diabetes</a:t>
            </a:r>
            <a:endParaRPr lang="en-CA" altLang="en-US" dirty="0">
              <a:latin typeface="Open Sans" pitchFamily="34" charset="0"/>
              <a:cs typeface="Open Sans" pitchFamily="34" charset="0"/>
            </a:endParaRPr>
          </a:p>
        </p:txBody>
      </p:sp>
      <p:sp>
        <p:nvSpPr>
          <p:cNvPr id="20483" name="Rectangle 3">
            <a:extLst>
              <a:ext uri="{FF2B5EF4-FFF2-40B4-BE49-F238E27FC236}">
                <a16:creationId xmlns="" xmlns:a16="http://schemas.microsoft.com/office/drawing/2014/main" id="{DB268A61-C59D-4169-9B04-EC6F81451956}"/>
              </a:ext>
            </a:extLst>
          </p:cNvPr>
          <p:cNvSpPr>
            <a:spLocks noGrp="1"/>
          </p:cNvSpPr>
          <p:nvPr>
            <p:ph type="body" idx="4294967295"/>
          </p:nvPr>
        </p:nvSpPr>
        <p:spPr>
          <a:xfrm>
            <a:off x="911102" y="2033587"/>
            <a:ext cx="7509975" cy="4824413"/>
          </a:xfrm>
        </p:spPr>
        <p:txBody>
          <a:bodyPr/>
          <a:lstStyle/>
          <a:p>
            <a:pPr>
              <a:lnSpc>
                <a:spcPct val="100000"/>
              </a:lnSpc>
            </a:pPr>
            <a:r>
              <a:rPr lang="en-CA" altLang="en-US" sz="2400" b="0" dirty="0">
                <a:latin typeface="Open Sans" pitchFamily="34" charset="0"/>
                <a:cs typeface="Open Sans" pitchFamily="34" charset="0"/>
              </a:rPr>
              <a:t>Physical activity often improves glucose control, and has multiple other health benefits even if weight and glucose control do not change.</a:t>
            </a:r>
          </a:p>
          <a:p>
            <a:pPr>
              <a:lnSpc>
                <a:spcPct val="100000"/>
              </a:lnSpc>
            </a:pPr>
            <a:r>
              <a:rPr lang="en-CA" altLang="en-US" sz="2400" b="0" dirty="0">
                <a:latin typeface="Open Sans" pitchFamily="34" charset="0"/>
                <a:cs typeface="Open Sans" pitchFamily="34" charset="0"/>
              </a:rPr>
              <a:t>It is best to avoid prolonged sitting.  Try to interrupt sitting time by getting up briefly every 20 to 30 minutes.</a:t>
            </a:r>
          </a:p>
          <a:p>
            <a:pPr>
              <a:lnSpc>
                <a:spcPct val="100000"/>
              </a:lnSpc>
            </a:pPr>
            <a:r>
              <a:rPr lang="en-CA" altLang="en-US" sz="2400" b="0" dirty="0">
                <a:latin typeface="Open Sans" pitchFamily="34" charset="0"/>
                <a:cs typeface="Open Sans" pitchFamily="34" charset="0"/>
              </a:rPr>
              <a:t>Using a step monitor (pedometer or accelerometer) can be helpful in tracking your activity</a:t>
            </a:r>
          </a:p>
          <a:p>
            <a:pPr>
              <a:lnSpc>
                <a:spcPct val="100000"/>
              </a:lnSpc>
            </a:pPr>
            <a:endParaRPr lang="en-CA" altLang="en-US" sz="2400" b="0" dirty="0">
              <a:latin typeface="Open Sans" pitchFamily="34" charset="0"/>
              <a:cs typeface="Open Sans" pitchFamily="34" charset="0"/>
            </a:endParaRPr>
          </a:p>
        </p:txBody>
      </p:sp>
      <p:sp>
        <p:nvSpPr>
          <p:cNvPr id="20484" name="Text Box 4">
            <a:extLst>
              <a:ext uri="{FF2B5EF4-FFF2-40B4-BE49-F238E27FC236}">
                <a16:creationId xmlns="" xmlns:a16="http://schemas.microsoft.com/office/drawing/2014/main" id="{EA8D9C17-CD26-441C-B9C7-192C75578F64}"/>
              </a:ext>
            </a:extLst>
          </p:cNvPr>
          <p:cNvSpPr txBox="1">
            <a:spLocks noChangeArrowheads="1"/>
          </p:cNvSpPr>
          <p:nvPr/>
        </p:nvSpPr>
        <p:spPr bwMode="auto">
          <a:xfrm>
            <a:off x="68388" y="19542"/>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1993454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 xmlns:a16="http://schemas.microsoft.com/office/drawing/2014/main" id="{030DD0F5-44F5-4044-A7D3-990FCC8B0DC7}"/>
              </a:ext>
            </a:extLst>
          </p:cNvPr>
          <p:cNvSpPr>
            <a:spLocks noGrp="1"/>
          </p:cNvSpPr>
          <p:nvPr>
            <p:ph type="title" idx="4294967295"/>
          </p:nvPr>
        </p:nvSpPr>
        <p:spPr>
          <a:xfrm>
            <a:off x="578974" y="576263"/>
            <a:ext cx="8174257" cy="1325562"/>
          </a:xfrm>
        </p:spPr>
        <p:txBody>
          <a:bodyPr/>
          <a:lstStyle/>
          <a:p>
            <a:r>
              <a:rPr lang="en-US" altLang="en-US">
                <a:latin typeface="Open Sans" pitchFamily="34" charset="0"/>
                <a:cs typeface="Open Sans" pitchFamily="34" charset="0"/>
              </a:rPr>
              <a:t>Key Messages for People with Diabetes</a:t>
            </a:r>
            <a:endParaRPr lang="en-CA" altLang="en-US">
              <a:latin typeface="Open Sans" pitchFamily="34" charset="0"/>
              <a:cs typeface="Open Sans" pitchFamily="34" charset="0"/>
            </a:endParaRPr>
          </a:p>
        </p:txBody>
      </p:sp>
      <p:sp>
        <p:nvSpPr>
          <p:cNvPr id="21507" name="Rectangle 3">
            <a:extLst>
              <a:ext uri="{FF2B5EF4-FFF2-40B4-BE49-F238E27FC236}">
                <a16:creationId xmlns="" xmlns:a16="http://schemas.microsoft.com/office/drawing/2014/main" id="{657A981F-FC33-4768-BED2-F3DBF6D46C8C}"/>
              </a:ext>
            </a:extLst>
          </p:cNvPr>
          <p:cNvSpPr>
            <a:spLocks noGrp="1"/>
          </p:cNvSpPr>
          <p:nvPr>
            <p:ph type="body" idx="4294967295"/>
          </p:nvPr>
        </p:nvSpPr>
        <p:spPr>
          <a:xfrm>
            <a:off x="578974" y="2036763"/>
            <a:ext cx="8174257" cy="4824412"/>
          </a:xfrm>
        </p:spPr>
        <p:txBody>
          <a:bodyPr/>
          <a:lstStyle/>
          <a:p>
            <a:pPr>
              <a:lnSpc>
                <a:spcPct val="100000"/>
              </a:lnSpc>
            </a:pPr>
            <a:r>
              <a:rPr lang="en-CA" altLang="en-US" sz="2400" b="0" dirty="0">
                <a:latin typeface="Open Sans" pitchFamily="34" charset="0"/>
                <a:cs typeface="Open Sans" pitchFamily="34" charset="0"/>
              </a:rPr>
              <a:t>Try to do </a:t>
            </a:r>
            <a:r>
              <a:rPr lang="en-CA" altLang="en-US" sz="2400" dirty="0">
                <a:latin typeface="Open Sans" pitchFamily="34" charset="0"/>
                <a:cs typeface="Open Sans" pitchFamily="34" charset="0"/>
              </a:rPr>
              <a:t>at least two sessions per week </a:t>
            </a:r>
            <a:r>
              <a:rPr lang="en-CA" altLang="en-US" sz="2400" b="0" dirty="0">
                <a:latin typeface="Open Sans" pitchFamily="34" charset="0"/>
                <a:cs typeface="Open Sans" pitchFamily="34" charset="0"/>
              </a:rPr>
              <a:t>of strength training (like exercises with weights, or weight machines).</a:t>
            </a:r>
          </a:p>
          <a:p>
            <a:pPr>
              <a:lnSpc>
                <a:spcPct val="100000"/>
              </a:lnSpc>
            </a:pPr>
            <a:r>
              <a:rPr lang="en-CA" altLang="en-US" sz="2400" b="0" dirty="0">
                <a:latin typeface="Open Sans" pitchFamily="34" charset="0"/>
                <a:cs typeface="Open Sans" pitchFamily="34" charset="0"/>
              </a:rPr>
              <a:t>Try to get </a:t>
            </a:r>
            <a:r>
              <a:rPr lang="en-CA" altLang="en-US" sz="2400" dirty="0">
                <a:latin typeface="Open Sans" pitchFamily="34" charset="0"/>
                <a:cs typeface="Open Sans" pitchFamily="34" charset="0"/>
              </a:rPr>
              <a:t>at least 150 minutes per week of aerobic </a:t>
            </a:r>
            <a:r>
              <a:rPr lang="en-CA" altLang="en-US" sz="2400" b="0" dirty="0">
                <a:latin typeface="Open Sans" pitchFamily="34" charset="0"/>
                <a:cs typeface="Open Sans" pitchFamily="34" charset="0"/>
              </a:rPr>
              <a:t>exercise (like walking, bicycling or jogging).</a:t>
            </a:r>
          </a:p>
          <a:p>
            <a:pPr>
              <a:lnSpc>
                <a:spcPct val="100000"/>
              </a:lnSpc>
            </a:pPr>
            <a:r>
              <a:rPr lang="en-CA" altLang="en-US" sz="2400" b="0" dirty="0">
                <a:latin typeface="Open Sans" pitchFamily="34" charset="0"/>
                <a:cs typeface="Open Sans" pitchFamily="34" charset="0"/>
              </a:rPr>
              <a:t>If you cannot reach these levels of activity, doing smaller amounts of activity still has some health benefits.</a:t>
            </a:r>
          </a:p>
        </p:txBody>
      </p:sp>
      <p:sp>
        <p:nvSpPr>
          <p:cNvPr id="21508" name="Text Box 4">
            <a:extLst>
              <a:ext uri="{FF2B5EF4-FFF2-40B4-BE49-F238E27FC236}">
                <a16:creationId xmlns="" xmlns:a16="http://schemas.microsoft.com/office/drawing/2014/main" id="{8F8A9F38-3BF3-44CA-8532-2C92B4A48ACB}"/>
              </a:ext>
            </a:extLst>
          </p:cNvPr>
          <p:cNvSpPr txBox="1">
            <a:spLocks noChangeArrowheads="1"/>
          </p:cNvSpPr>
          <p:nvPr/>
        </p:nvSpPr>
        <p:spPr bwMode="auto">
          <a:xfrm>
            <a:off x="107486" y="60325"/>
            <a:ext cx="7957067"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799281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4"/>
          <p:cNvSpPr>
            <a:spLocks noGrp="1"/>
          </p:cNvSpPr>
          <p:nvPr>
            <p:ph type="title"/>
          </p:nvPr>
        </p:nvSpPr>
        <p:spPr>
          <a:xfrm>
            <a:off x="666750" y="147638"/>
            <a:ext cx="7886700" cy="1325562"/>
          </a:xfrm>
        </p:spPr>
        <p:txBody>
          <a:bodyPr/>
          <a:lstStyle/>
          <a:p>
            <a:pPr algn="ctr"/>
            <a:r>
              <a:rPr lang="en-US" sz="3600" b="0"/>
              <a:t>Visit </a:t>
            </a:r>
            <a:r>
              <a:rPr lang="en-US" sz="3600"/>
              <a:t>guidelines.diabetes.ca</a:t>
            </a:r>
            <a:r>
              <a:rPr lang="en-US" sz="3600" b="0"/>
              <a:t> </a:t>
            </a:r>
            <a:br>
              <a:rPr lang="en-US" sz="3600" b="0"/>
            </a:br>
            <a:endParaRPr lang="en-US" sz="3600" b="0"/>
          </a:p>
        </p:txBody>
      </p:sp>
      <p:pic>
        <p:nvPicPr>
          <p:cNvPr id="5529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3974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641350" y="0"/>
            <a:ext cx="7886700" cy="1325563"/>
          </a:xfrm>
        </p:spPr>
        <p:txBody>
          <a:bodyPr/>
          <a:lstStyle/>
          <a:p>
            <a:pPr algn="ctr"/>
            <a:r>
              <a:rPr lang="en-US"/>
              <a:t>Or download the App</a:t>
            </a:r>
          </a:p>
        </p:txBody>
      </p:sp>
      <p:pic>
        <p:nvPicPr>
          <p:cNvPr id="5632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632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3274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 xmlns:a16="http://schemas.microsoft.com/office/drawing/2014/main" id="{FCE4724A-17FA-499D-A012-CEC065EDB2F8}"/>
              </a:ext>
            </a:extLst>
          </p:cNvPr>
          <p:cNvSpPr>
            <a:spLocks noGrp="1"/>
          </p:cNvSpPr>
          <p:nvPr>
            <p:ph type="title" idx="4294967295"/>
          </p:nvPr>
        </p:nvSpPr>
        <p:spPr/>
        <p:txBody>
          <a:bodyPr vert="horz" wrap="square" lIns="91440" tIns="45720" rIns="91440" bIns="45720" numCol="1" anchor="ctr" anchorCtr="0" compatLnSpc="1">
            <a:prstTxWarp prst="textNoShape">
              <a:avLst/>
            </a:prstTxWarp>
          </a:bodyPr>
          <a:lstStyle/>
          <a:p>
            <a:r>
              <a:rPr lang="en-US" altLang="en-US">
                <a:latin typeface="Open Sans" pitchFamily="34" charset="0"/>
                <a:cs typeface="Open Sans" pitchFamily="34" charset="0"/>
              </a:rPr>
              <a:t>Diabetes Canada Clinical Practice Guidelines</a:t>
            </a:r>
          </a:p>
        </p:txBody>
      </p:sp>
      <p:sp>
        <p:nvSpPr>
          <p:cNvPr id="61443" name="Content Placeholder 2">
            <a:extLst>
              <a:ext uri="{FF2B5EF4-FFF2-40B4-BE49-F238E27FC236}">
                <a16:creationId xmlns="" xmlns:a16="http://schemas.microsoft.com/office/drawing/2014/main" id="{DE849B1E-FB60-42B8-94CA-F4E5A8F2866E}"/>
              </a:ext>
            </a:extLst>
          </p:cNvPr>
          <p:cNvSpPr>
            <a:spLocks noGrp="1"/>
          </p:cNvSpPr>
          <p:nvPr>
            <p:ph idx="4294967295"/>
          </p:nvPr>
        </p:nvSpPr>
        <p:spPr/>
        <p:txBody>
          <a:bodyPr vert="horz" wrap="square" lIns="91440" tIns="45720" rIns="91440" bIns="45720" numCol="1" anchor="t" anchorCtr="0" compatLnSpc="1">
            <a:prstTxWarp prst="textNoShape">
              <a:avLst/>
            </a:prstTxWarp>
          </a:bodyPr>
          <a:lstStyle/>
          <a:p>
            <a:pPr marL="0" indent="0" defTabSz="914400">
              <a:buNone/>
            </a:pPr>
            <a:endParaRPr lang="en-US" altLang="en-US">
              <a:latin typeface="Open Sans" pitchFamily="34" charset="0"/>
              <a:cs typeface="Open Sans" pitchFamily="34" charset="0"/>
              <a:hlinkClick r:id="rId2"/>
            </a:endParaRPr>
          </a:p>
          <a:p>
            <a:pPr marL="0" indent="0" defTabSz="914400">
              <a:buNone/>
            </a:pPr>
            <a:r>
              <a:rPr lang="en-US" altLang="en-US">
                <a:solidFill>
                  <a:srgbClr val="C00000"/>
                </a:solidFill>
                <a:latin typeface="Open Sans" pitchFamily="34" charset="0"/>
                <a:cs typeface="Open Sans" pitchFamily="34" charset="0"/>
                <a:hlinkClick r:id="rId2"/>
              </a:rPr>
              <a:t>http://guidelines.diabetes.ca</a:t>
            </a:r>
            <a:r>
              <a:rPr lang="en-US" altLang="en-US">
                <a:solidFill>
                  <a:srgbClr val="C00000"/>
                </a:solidFill>
                <a:latin typeface="Open Sans" pitchFamily="34" charset="0"/>
                <a:cs typeface="Open Sans" pitchFamily="34" charset="0"/>
              </a:rPr>
              <a:t> </a:t>
            </a:r>
            <a:r>
              <a:rPr lang="en-US" altLang="en-US">
                <a:solidFill>
                  <a:schemeClr val="accent1"/>
                </a:solidFill>
                <a:latin typeface="Open Sans" pitchFamily="34" charset="0"/>
                <a:cs typeface="Open Sans" pitchFamily="34" charset="0"/>
              </a:rPr>
              <a:t>– for health-care providers</a:t>
            </a:r>
          </a:p>
          <a:p>
            <a:pPr marL="0" indent="0" defTabSz="914400">
              <a:buNone/>
            </a:pPr>
            <a:endParaRPr lang="en-US" altLang="en-US">
              <a:solidFill>
                <a:schemeClr val="accent1"/>
              </a:solidFill>
              <a:latin typeface="Open Sans" pitchFamily="34" charset="0"/>
              <a:cs typeface="Open Sans" pitchFamily="34" charset="0"/>
            </a:endParaRPr>
          </a:p>
          <a:p>
            <a:pPr marL="0" indent="0" defTabSz="914400">
              <a:buNone/>
            </a:pPr>
            <a:r>
              <a:rPr lang="en-US" altLang="en-US">
                <a:latin typeface="Open Sans" pitchFamily="34" charset="0"/>
                <a:cs typeface="Open Sans" pitchFamily="34" charset="0"/>
              </a:rPr>
              <a:t>1-800-BANTING (226-8464)</a:t>
            </a:r>
          </a:p>
          <a:p>
            <a:pPr marL="0" indent="0" defTabSz="914400">
              <a:buNone/>
            </a:pPr>
            <a:endParaRPr lang="en-US" altLang="en-US">
              <a:latin typeface="Open Sans" pitchFamily="34" charset="0"/>
              <a:cs typeface="Open Sans" pitchFamily="34" charset="0"/>
            </a:endParaRPr>
          </a:p>
          <a:p>
            <a:pPr marL="0" indent="0" defTabSz="914400">
              <a:buNone/>
            </a:pPr>
            <a:r>
              <a:rPr lang="en-US" altLang="en-US">
                <a:latin typeface="Open Sans" pitchFamily="34" charset="0"/>
                <a:cs typeface="Open Sans" pitchFamily="34" charset="0"/>
                <a:hlinkClick r:id="rId3"/>
              </a:rPr>
              <a:t>http://diabetes.ca </a:t>
            </a:r>
            <a:r>
              <a:rPr lang="en-US" altLang="en-US">
                <a:solidFill>
                  <a:schemeClr val="accent1"/>
                </a:solidFill>
                <a:latin typeface="Open Sans" pitchFamily="34" charset="0"/>
                <a:cs typeface="Open Sans" pitchFamily="34" charset="0"/>
              </a:rPr>
              <a:t>– for people with diabetes</a:t>
            </a:r>
          </a:p>
          <a:p>
            <a:pPr marL="0" indent="0" defTabSz="914400">
              <a:buNone/>
            </a:pPr>
            <a:endParaRPr lang="en-US" altLang="en-US">
              <a:solidFill>
                <a:srgbClr val="C00000"/>
              </a:solidFill>
              <a:latin typeface="Open Sans" pitchFamily="34" charset="0"/>
              <a:cs typeface="Open Sans" pitchFamily="34" charset="0"/>
            </a:endParaRPr>
          </a:p>
          <a:p>
            <a:pPr marL="0" indent="0" defTabSz="914400"/>
            <a:endParaRPr lang="en-US" altLang="en-US">
              <a:latin typeface="Open Sans" pitchFamily="34" charset="0"/>
              <a:cs typeface="Open Sans" pitchFamily="34" charset="0"/>
            </a:endParaRPr>
          </a:p>
        </p:txBody>
      </p:sp>
    </p:spTree>
    <p:extLst>
      <p:ext uri="{BB962C8B-B14F-4D97-AF65-F5344CB8AC3E}">
        <p14:creationId xmlns:p14="http://schemas.microsoft.com/office/powerpoint/2010/main" val="2659467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 xmlns:a16="http://schemas.microsoft.com/office/drawing/2014/main" id="{568DAC92-565C-4E92-A041-B2F053EB50BC}"/>
              </a:ext>
            </a:extLst>
          </p:cNvPr>
          <p:cNvSpPr>
            <a:spLocks noGrp="1"/>
          </p:cNvSpPr>
          <p:nvPr>
            <p:ph type="title" idx="4294967295"/>
          </p:nvPr>
        </p:nvSpPr>
        <p:spPr>
          <a:xfrm>
            <a:off x="539898" y="363538"/>
            <a:ext cx="8151435" cy="1325562"/>
          </a:xfrm>
        </p:spPr>
        <p:txBody>
          <a:bodyPr vert="horz" wrap="square" lIns="91440" tIns="45720" rIns="91440" bIns="45720" numCol="1" anchor="ctr" anchorCtr="0" compatLnSpc="1">
            <a:prstTxWarp prst="textNoShape">
              <a:avLst/>
            </a:prstTxWarp>
          </a:bodyPr>
          <a:lstStyle/>
          <a:p>
            <a:r>
              <a:rPr lang="en-US" altLang="en-US" sz="4500">
                <a:latin typeface="Open Sans" pitchFamily="34" charset="0"/>
                <a:cs typeface="Open Sans" pitchFamily="34" charset="0"/>
              </a:rPr>
              <a:t>Physical Activity Checklist</a:t>
            </a:r>
          </a:p>
        </p:txBody>
      </p:sp>
      <p:sp>
        <p:nvSpPr>
          <p:cNvPr id="22531" name="Content Placeholder 2">
            <a:extLst>
              <a:ext uri="{FF2B5EF4-FFF2-40B4-BE49-F238E27FC236}">
                <a16:creationId xmlns="" xmlns:a16="http://schemas.microsoft.com/office/drawing/2014/main" id="{A5D98788-B5DB-441D-93A1-E5080C1C014A}"/>
              </a:ext>
            </a:extLst>
          </p:cNvPr>
          <p:cNvSpPr>
            <a:spLocks noGrp="1"/>
          </p:cNvSpPr>
          <p:nvPr>
            <p:ph idx="4294967295"/>
          </p:nvPr>
        </p:nvSpPr>
        <p:spPr>
          <a:xfrm>
            <a:off x="539899" y="1513013"/>
            <a:ext cx="8154716" cy="4329113"/>
          </a:xfrm>
        </p:spPr>
        <p:txBody>
          <a:bodyPr vert="horz" wrap="square" lIns="91440" tIns="45720" rIns="91440" bIns="45720" numCol="1" anchor="t" anchorCtr="0" compatLnSpc="1">
            <a:prstTxWarp prst="textNoShape">
              <a:avLst/>
            </a:prstTxWarp>
          </a:bodyPr>
          <a:lstStyle/>
          <a:p>
            <a:pPr marL="342900" indent="-342900" defTabSz="914400">
              <a:lnSpc>
                <a:spcPct val="150000"/>
              </a:lnSpc>
              <a:buClr>
                <a:srgbClr val="FF0000"/>
              </a:buClr>
              <a:buFont typeface="Wingdings" panose="05000000000000000000" pitchFamily="2" charset="2"/>
              <a:buChar char="ü"/>
            </a:pPr>
            <a:r>
              <a:rPr lang="en-US" altLang="en-US" sz="2400" dirty="0">
                <a:latin typeface="Open Sans" pitchFamily="34" charset="0"/>
                <a:cs typeface="Open Sans" pitchFamily="34" charset="0"/>
              </a:rPr>
              <a:t>TRY TO DO </a:t>
            </a:r>
            <a:r>
              <a:rPr lang="en-US" altLang="en-US" sz="2400" b="0" dirty="0">
                <a:latin typeface="Open Sans" pitchFamily="34" charset="0"/>
                <a:cs typeface="Open Sans" pitchFamily="34" charset="0"/>
              </a:rPr>
              <a:t>a minimum of 150 minutes of moderate-to vigorous-intensity aerobic exercise per week.</a:t>
            </a:r>
          </a:p>
          <a:p>
            <a:pPr marL="342900" indent="-342900" defTabSz="914400">
              <a:lnSpc>
                <a:spcPct val="150000"/>
              </a:lnSpc>
              <a:buClr>
                <a:srgbClr val="FF0000"/>
              </a:buClr>
              <a:buFont typeface="Wingdings" panose="05000000000000000000" pitchFamily="2" charset="2"/>
              <a:buChar char="ü"/>
            </a:pPr>
            <a:r>
              <a:rPr lang="en-US" altLang="en-US" sz="2400" dirty="0">
                <a:latin typeface="Open Sans" pitchFamily="34" charset="0"/>
                <a:cs typeface="Open Sans" pitchFamily="34" charset="0"/>
              </a:rPr>
              <a:t>INCLUDE</a:t>
            </a:r>
            <a:r>
              <a:rPr lang="en-US" altLang="en-US" sz="2400" b="0" dirty="0">
                <a:latin typeface="Open Sans" pitchFamily="34" charset="0"/>
                <a:cs typeface="Open Sans" pitchFamily="34" charset="0"/>
              </a:rPr>
              <a:t> resistance exercise (strength training) ≥ 2 times a week.</a:t>
            </a:r>
          </a:p>
          <a:p>
            <a:pPr marL="342900" indent="-342900" defTabSz="914400">
              <a:lnSpc>
                <a:spcPct val="150000"/>
              </a:lnSpc>
              <a:buClr>
                <a:srgbClr val="FF0000"/>
              </a:buClr>
              <a:buFont typeface="Wingdings" panose="05000000000000000000" pitchFamily="2" charset="2"/>
              <a:buChar char="ü"/>
            </a:pPr>
            <a:r>
              <a:rPr lang="en-US" altLang="en-US" sz="2400" dirty="0">
                <a:latin typeface="Open Sans" pitchFamily="34" charset="0"/>
                <a:cs typeface="Open Sans" pitchFamily="34" charset="0"/>
              </a:rPr>
              <a:t>SET</a:t>
            </a:r>
            <a:r>
              <a:rPr lang="en-US" altLang="en-US" sz="2400" b="0" dirty="0">
                <a:latin typeface="Open Sans" pitchFamily="34" charset="0"/>
                <a:cs typeface="Open Sans" pitchFamily="34" charset="0"/>
              </a:rPr>
              <a:t> physical activity goals and </a:t>
            </a:r>
            <a:r>
              <a:rPr lang="en-US" altLang="en-US" sz="2400" dirty="0">
                <a:latin typeface="Open Sans" pitchFamily="34" charset="0"/>
                <a:cs typeface="Open Sans" pitchFamily="34" charset="0"/>
              </a:rPr>
              <a:t>INVOLVE</a:t>
            </a:r>
            <a:r>
              <a:rPr lang="en-US" altLang="en-US" sz="2400" b="0" dirty="0">
                <a:latin typeface="Open Sans" pitchFamily="34" charset="0"/>
                <a:cs typeface="Open Sans" pitchFamily="34" charset="0"/>
              </a:rPr>
              <a:t> a multi-disciplinary team if available.</a:t>
            </a:r>
          </a:p>
          <a:p>
            <a:pPr marL="342900" indent="-342900" defTabSz="914400">
              <a:lnSpc>
                <a:spcPct val="150000"/>
              </a:lnSpc>
              <a:buClr>
                <a:srgbClr val="FF0000"/>
              </a:buClr>
              <a:buFont typeface="Wingdings" panose="05000000000000000000" pitchFamily="2" charset="2"/>
              <a:buChar char="ü"/>
            </a:pPr>
            <a:r>
              <a:rPr lang="en-US" altLang="en-US" sz="2400" dirty="0">
                <a:latin typeface="Open Sans" pitchFamily="34" charset="0"/>
                <a:cs typeface="Open Sans" pitchFamily="34" charset="0"/>
              </a:rPr>
              <a:t>MINIMIZE </a:t>
            </a:r>
            <a:r>
              <a:rPr lang="en-US" altLang="en-US" sz="2400" b="0" dirty="0">
                <a:latin typeface="Open Sans" pitchFamily="34" charset="0"/>
                <a:cs typeface="Open Sans" pitchFamily="34" charset="0"/>
              </a:rPr>
              <a:t>uninterrupted sedentary time.  </a:t>
            </a:r>
          </a:p>
          <a:p>
            <a:pPr marL="342900" indent="-342900" defTabSz="914400">
              <a:lnSpc>
                <a:spcPct val="150000"/>
              </a:lnSpc>
              <a:buClr>
                <a:srgbClr val="FF0000"/>
              </a:buClr>
              <a:buFont typeface="Wingdings" panose="05000000000000000000" pitchFamily="2" charset="2"/>
              <a:buChar char="ü"/>
            </a:pPr>
            <a:endParaRPr lang="en-US" altLang="en-US" sz="2400" b="0" dirty="0">
              <a:latin typeface="Open Sans" pitchFamily="34" charset="0"/>
              <a:cs typeface="Open Sans" pitchFamily="34" charset="0"/>
            </a:endParaRPr>
          </a:p>
          <a:p>
            <a:pPr marL="342900" indent="-342900" defTabSz="914400">
              <a:lnSpc>
                <a:spcPct val="150000"/>
              </a:lnSpc>
              <a:buClr>
                <a:srgbClr val="FF0000"/>
              </a:buClr>
              <a:buFont typeface="Wingdings" panose="05000000000000000000" pitchFamily="2" charset="2"/>
              <a:buChar char="ü"/>
            </a:pPr>
            <a:endParaRPr lang="en-US" altLang="en-US" sz="2400" b="0" dirty="0">
              <a:latin typeface="Open Sans" pitchFamily="34" charset="0"/>
              <a:cs typeface="Open Sans" pitchFamily="34" charset="0"/>
            </a:endParaRPr>
          </a:p>
        </p:txBody>
      </p:sp>
      <p:sp>
        <p:nvSpPr>
          <p:cNvPr id="22532" name="Text Box 5">
            <a:extLst>
              <a:ext uri="{FF2B5EF4-FFF2-40B4-BE49-F238E27FC236}">
                <a16:creationId xmlns="" xmlns:a16="http://schemas.microsoft.com/office/drawing/2014/main" id="{813A27FF-332E-4ED9-8E2C-F0C9207BDD57}"/>
              </a:ext>
            </a:extLst>
          </p:cNvPr>
          <p:cNvSpPr txBox="1">
            <a:spLocks noChangeArrowheads="1"/>
          </p:cNvSpPr>
          <p:nvPr/>
        </p:nvSpPr>
        <p:spPr bwMode="auto">
          <a:xfrm>
            <a:off x="68410" y="60325"/>
            <a:ext cx="7934851"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623979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a:extLst>
              <a:ext uri="{FF2B5EF4-FFF2-40B4-BE49-F238E27FC236}">
                <a16:creationId xmlns="" xmlns:a16="http://schemas.microsoft.com/office/drawing/2014/main" id="{55EF08D0-09E0-4FDF-8487-E902442483AB}"/>
              </a:ext>
            </a:extLst>
          </p:cNvPr>
          <p:cNvSpPr>
            <a:spLocks noGrp="1"/>
          </p:cNvSpPr>
          <p:nvPr>
            <p:ph type="title" idx="4294967295"/>
          </p:nvPr>
        </p:nvSpPr>
        <p:spPr>
          <a:xfrm>
            <a:off x="525848" y="340858"/>
            <a:ext cx="7964333" cy="1325562"/>
          </a:xfrm>
        </p:spPr>
        <p:txBody>
          <a:bodyPr vert="horz" wrap="square" lIns="91440" tIns="45720" rIns="91440" bIns="45720" numCol="1" anchor="ctr" anchorCtr="0" compatLnSpc="1">
            <a:prstTxWarp prst="textNoShape">
              <a:avLst/>
            </a:prstTxWarp>
          </a:bodyPr>
          <a:lstStyle/>
          <a:p>
            <a:r>
              <a:rPr lang="en-US" altLang="en-US">
                <a:latin typeface="Open Sans" pitchFamily="34" charset="0"/>
                <a:cs typeface="Open Sans" pitchFamily="34" charset="0"/>
              </a:rPr>
              <a:t>Pre-exercise Assessment </a:t>
            </a:r>
          </a:p>
        </p:txBody>
      </p:sp>
      <p:sp>
        <p:nvSpPr>
          <p:cNvPr id="28675" name="Content Placeholder 3">
            <a:extLst>
              <a:ext uri="{FF2B5EF4-FFF2-40B4-BE49-F238E27FC236}">
                <a16:creationId xmlns="" xmlns:a16="http://schemas.microsoft.com/office/drawing/2014/main" id="{8713F970-56A3-492E-B32F-CDDA4B91272D}"/>
              </a:ext>
            </a:extLst>
          </p:cNvPr>
          <p:cNvSpPr>
            <a:spLocks noGrp="1"/>
          </p:cNvSpPr>
          <p:nvPr>
            <p:ph idx="4294967295"/>
          </p:nvPr>
        </p:nvSpPr>
        <p:spPr>
          <a:xfrm>
            <a:off x="525848" y="1587487"/>
            <a:ext cx="7967539" cy="4329113"/>
          </a:xfrm>
        </p:spPr>
        <p:txBody>
          <a:bodyPr vert="horz" wrap="square" lIns="91440" tIns="45720" rIns="91440" bIns="45720" numCol="1" anchor="t" anchorCtr="0" compatLnSpc="1">
            <a:prstTxWarp prst="textNoShape">
              <a:avLst/>
            </a:prstTxWarp>
          </a:bodyPr>
          <a:lstStyle/>
          <a:p>
            <a:pPr marL="342900" indent="-342900" defTabSz="914400">
              <a:lnSpc>
                <a:spcPct val="120000"/>
              </a:lnSpc>
            </a:pPr>
            <a:r>
              <a:rPr lang="en-US" altLang="en-US" b="0" dirty="0">
                <a:latin typeface="Open Sans" pitchFamily="34" charset="0"/>
                <a:cs typeface="Open Sans" pitchFamily="34" charset="0"/>
              </a:rPr>
              <a:t>Assess for </a:t>
            </a:r>
            <a:r>
              <a:rPr lang="en-US" altLang="en-US" dirty="0">
                <a:latin typeface="Open Sans" pitchFamily="34" charset="0"/>
                <a:cs typeface="Open Sans" pitchFamily="34" charset="0"/>
              </a:rPr>
              <a:t>conditions that can predispose to injury</a:t>
            </a:r>
            <a:r>
              <a:rPr lang="en-US" altLang="en-US" b="0" dirty="0">
                <a:latin typeface="Open Sans" pitchFamily="34" charset="0"/>
                <a:cs typeface="Open Sans" pitchFamily="34" charset="0"/>
              </a:rPr>
              <a:t> before prescribing an exercise regimen:</a:t>
            </a:r>
          </a:p>
          <a:p>
            <a:pPr marL="742950" lvl="1" indent="-285750" defTabSz="914400">
              <a:lnSpc>
                <a:spcPct val="120000"/>
              </a:lnSpc>
            </a:pPr>
            <a:r>
              <a:rPr lang="en-US" altLang="en-US" sz="2400" dirty="0">
                <a:latin typeface="Open Sans" pitchFamily="34" charset="0"/>
                <a:cs typeface="Open Sans Light" pitchFamily="34" charset="0"/>
              </a:rPr>
              <a:t>Neuropathy (autonomic and peripheral)</a:t>
            </a:r>
          </a:p>
          <a:p>
            <a:pPr marL="742950" lvl="1" indent="-285750" defTabSz="914400">
              <a:lnSpc>
                <a:spcPct val="120000"/>
              </a:lnSpc>
            </a:pPr>
            <a:r>
              <a:rPr lang="en-US" altLang="en-US" sz="2400" dirty="0">
                <a:latin typeface="Open Sans" pitchFamily="34" charset="0"/>
                <a:cs typeface="Open Sans Light" pitchFamily="34" charset="0"/>
              </a:rPr>
              <a:t>Retinopathy</a:t>
            </a:r>
          </a:p>
          <a:p>
            <a:pPr marL="742950" lvl="1" indent="-285750" defTabSz="914400">
              <a:lnSpc>
                <a:spcPct val="120000"/>
              </a:lnSpc>
            </a:pPr>
            <a:r>
              <a:rPr lang="en-US" altLang="en-US" sz="2400" dirty="0">
                <a:latin typeface="Open Sans" pitchFamily="34" charset="0"/>
                <a:cs typeface="Open Sans Light" pitchFamily="34" charset="0"/>
              </a:rPr>
              <a:t>Coronary artery disease – resting ECG and possibly exercise stress test </a:t>
            </a:r>
          </a:p>
          <a:p>
            <a:pPr marL="742950" lvl="1" indent="-285750" defTabSz="914400">
              <a:lnSpc>
                <a:spcPct val="120000"/>
              </a:lnSpc>
            </a:pPr>
            <a:r>
              <a:rPr lang="en-US" altLang="en-US" sz="2400" dirty="0">
                <a:latin typeface="Open Sans" pitchFamily="34" charset="0"/>
                <a:cs typeface="Open Sans Light" pitchFamily="34" charset="0"/>
              </a:rPr>
              <a:t>Peripheral arterial disease</a:t>
            </a:r>
          </a:p>
          <a:p>
            <a:pPr marL="342900" indent="-342900" defTabSz="914400">
              <a:lnSpc>
                <a:spcPct val="120000"/>
              </a:lnSpc>
            </a:pPr>
            <a:endParaRPr lang="en-US" altLang="en-US" sz="2400" b="0" dirty="0">
              <a:latin typeface="Open Sans" pitchFamily="34" charset="0"/>
              <a:cs typeface="Open Sans" pitchFamily="34" charset="0"/>
            </a:endParaRPr>
          </a:p>
        </p:txBody>
      </p:sp>
      <p:sp>
        <p:nvSpPr>
          <p:cNvPr id="28676" name="Text Box 4">
            <a:extLst>
              <a:ext uri="{FF2B5EF4-FFF2-40B4-BE49-F238E27FC236}">
                <a16:creationId xmlns="" xmlns:a16="http://schemas.microsoft.com/office/drawing/2014/main" id="{21140A68-E34A-4F57-8F39-FD44BAF4F703}"/>
              </a:ext>
            </a:extLst>
          </p:cNvPr>
          <p:cNvSpPr txBox="1">
            <a:spLocks noChangeArrowheads="1"/>
          </p:cNvSpPr>
          <p:nvPr/>
        </p:nvSpPr>
        <p:spPr bwMode="auto">
          <a:xfrm>
            <a:off x="54360" y="37645"/>
            <a:ext cx="7752721"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949167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4">
            <a:extLst>
              <a:ext uri="{FF2B5EF4-FFF2-40B4-BE49-F238E27FC236}">
                <a16:creationId xmlns="" xmlns:a16="http://schemas.microsoft.com/office/drawing/2014/main" id="{90115370-1A07-4653-AF8A-5086250C2829}"/>
              </a:ext>
            </a:extLst>
          </p:cNvPr>
          <p:cNvSpPr txBox="1">
            <a:spLocks noChangeArrowheads="1"/>
          </p:cNvSpPr>
          <p:nvPr/>
        </p:nvSpPr>
        <p:spPr bwMode="auto">
          <a:xfrm>
            <a:off x="34020" y="34020"/>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dirty="0">
                <a:solidFill>
                  <a:prstClr val="black"/>
                </a:solidFill>
                <a:latin typeface="Calibri" panose="020F0502020204030204" pitchFamily="34" charset="0"/>
                <a:cs typeface="Arial" panose="020B0604020202020204" pitchFamily="34" charset="0"/>
              </a:rPr>
              <a:t>2018 Diabetes Canada CPG – Chapter 10.  Physical Activity</a:t>
            </a:r>
          </a:p>
        </p:txBody>
      </p:sp>
      <p:sp>
        <p:nvSpPr>
          <p:cNvPr id="2" name="Title 1"/>
          <p:cNvSpPr>
            <a:spLocks noGrp="1"/>
          </p:cNvSpPr>
          <p:nvPr>
            <p:ph type="title"/>
          </p:nvPr>
        </p:nvSpPr>
        <p:spPr>
          <a:xfrm>
            <a:off x="181434" y="328866"/>
            <a:ext cx="8799558" cy="724532"/>
          </a:xfrm>
        </p:spPr>
        <p:txBody>
          <a:bodyPr/>
          <a:lstStyle/>
          <a:p>
            <a:pPr algn="ctr"/>
            <a:r>
              <a:rPr lang="en-US" sz="3200" dirty="0"/>
              <a:t>Tools available at </a:t>
            </a:r>
            <a:r>
              <a:rPr lang="en-US" sz="3200" dirty="0" err="1"/>
              <a:t>guidelines.diabetes.ca</a:t>
            </a:r>
            <a:endParaRPr lang="en-US" sz="3200" dirty="0"/>
          </a:p>
        </p:txBody>
      </p:sp>
      <p:pic>
        <p:nvPicPr>
          <p:cNvPr id="6" name="Picture 5"/>
          <p:cNvPicPr>
            <a:picLocks noChangeAspect="1"/>
          </p:cNvPicPr>
          <p:nvPr/>
        </p:nvPicPr>
        <p:blipFill>
          <a:blip r:embed="rId3"/>
          <a:stretch>
            <a:fillRect/>
          </a:stretch>
        </p:blipFill>
        <p:spPr>
          <a:xfrm>
            <a:off x="0" y="1031800"/>
            <a:ext cx="9144000" cy="6087035"/>
          </a:xfrm>
          <a:prstGeom prst="rect">
            <a:avLst/>
          </a:prstGeom>
        </p:spPr>
      </p:pic>
    </p:spTree>
    <p:extLst>
      <p:ext uri="{BB962C8B-B14F-4D97-AF65-F5344CB8AC3E}">
        <p14:creationId xmlns:p14="http://schemas.microsoft.com/office/powerpoint/2010/main" val="993591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 xmlns:a16="http://schemas.microsoft.com/office/drawing/2014/main" id="{99F0159D-9C26-4FCB-B9DA-D8714AEB270C}"/>
              </a:ext>
            </a:extLst>
          </p:cNvPr>
          <p:cNvSpPr>
            <a:spLocks noGrp="1"/>
          </p:cNvSpPr>
          <p:nvPr>
            <p:ph type="title" idx="4294967295"/>
          </p:nvPr>
        </p:nvSpPr>
        <p:spPr>
          <a:xfrm>
            <a:off x="516847" y="219955"/>
            <a:ext cx="8089937" cy="1325563"/>
          </a:xfrm>
        </p:spPr>
        <p:txBody>
          <a:bodyPr/>
          <a:lstStyle/>
          <a:p>
            <a:r>
              <a:rPr lang="en-US" altLang="en-US" sz="3600" dirty="0">
                <a:latin typeface="Open Sans" pitchFamily="34" charset="0"/>
                <a:cs typeface="Open Sans" pitchFamily="34" charset="0"/>
              </a:rPr>
              <a:t>Exercise Advice: </a:t>
            </a:r>
            <a:endParaRPr lang="en-CA" altLang="en-US" sz="3600" dirty="0">
              <a:latin typeface="Open Sans" pitchFamily="34" charset="0"/>
              <a:cs typeface="Open Sans" pitchFamily="34" charset="0"/>
            </a:endParaRPr>
          </a:p>
        </p:txBody>
      </p:sp>
      <p:sp>
        <p:nvSpPr>
          <p:cNvPr id="32771" name="Rectangle 3">
            <a:extLst>
              <a:ext uri="{FF2B5EF4-FFF2-40B4-BE49-F238E27FC236}">
                <a16:creationId xmlns="" xmlns:a16="http://schemas.microsoft.com/office/drawing/2014/main" id="{0945048A-ACB4-4066-8E7A-1B426006B13D}"/>
              </a:ext>
            </a:extLst>
          </p:cNvPr>
          <p:cNvSpPr>
            <a:spLocks noGrp="1"/>
          </p:cNvSpPr>
          <p:nvPr>
            <p:ph type="body" idx="4294967295"/>
          </p:nvPr>
        </p:nvSpPr>
        <p:spPr>
          <a:xfrm>
            <a:off x="550866" y="1452513"/>
            <a:ext cx="8089937" cy="4329112"/>
          </a:xfrm>
        </p:spPr>
        <p:txBody>
          <a:bodyPr/>
          <a:lstStyle/>
          <a:p>
            <a:pPr>
              <a:lnSpc>
                <a:spcPct val="100000"/>
              </a:lnSpc>
              <a:spcBef>
                <a:spcPts val="900"/>
              </a:spcBef>
              <a:buNone/>
            </a:pPr>
            <a:r>
              <a:rPr lang="en-CA" altLang="en-US" sz="3600" i="1" dirty="0">
                <a:latin typeface="Open Sans" pitchFamily="34" charset="0"/>
                <a:cs typeface="Open Sans" pitchFamily="34" charset="0"/>
              </a:rPr>
              <a:t>Aerobic exercise</a:t>
            </a:r>
            <a:endParaRPr lang="en-CA" altLang="en-US" sz="3600" dirty="0">
              <a:latin typeface="Open Sans" pitchFamily="34" charset="0"/>
              <a:cs typeface="Open Sans" pitchFamily="34" charset="0"/>
            </a:endParaRPr>
          </a:p>
          <a:p>
            <a:pPr>
              <a:lnSpc>
                <a:spcPct val="100000"/>
              </a:lnSpc>
              <a:spcBef>
                <a:spcPts val="900"/>
              </a:spcBef>
              <a:buNone/>
            </a:pPr>
            <a:endParaRPr lang="en-CA" altLang="en-US" sz="700" dirty="0">
              <a:latin typeface="Open Sans" pitchFamily="34" charset="0"/>
              <a:cs typeface="Open Sans" pitchFamily="34" charset="0"/>
            </a:endParaRPr>
          </a:p>
          <a:p>
            <a:pPr>
              <a:lnSpc>
                <a:spcPct val="100000"/>
              </a:lnSpc>
              <a:spcBef>
                <a:spcPts val="900"/>
              </a:spcBef>
            </a:pPr>
            <a:r>
              <a:rPr lang="en-CA" altLang="en-US" sz="2400" b="0" dirty="0">
                <a:latin typeface="Open Sans" pitchFamily="34" charset="0"/>
                <a:cs typeface="Open Sans" pitchFamily="34" charset="0"/>
              </a:rPr>
              <a:t>Start by walking at a comfortable pace for as little as 5 to 15 minutes at one time</a:t>
            </a:r>
          </a:p>
          <a:p>
            <a:pPr>
              <a:lnSpc>
                <a:spcPct val="100000"/>
              </a:lnSpc>
              <a:spcBef>
                <a:spcPts val="900"/>
              </a:spcBef>
            </a:pPr>
            <a:r>
              <a:rPr lang="en-CA" altLang="en-US" sz="2400" b="0" dirty="0">
                <a:latin typeface="Open Sans" pitchFamily="34" charset="0"/>
                <a:cs typeface="Open Sans" pitchFamily="34" charset="0"/>
              </a:rPr>
              <a:t>Gradually progress over 12 weeks to up to 50 minutes per session (including warm-up and cool down) of brisk walking</a:t>
            </a:r>
          </a:p>
          <a:p>
            <a:pPr>
              <a:lnSpc>
                <a:spcPct val="100000"/>
              </a:lnSpc>
              <a:spcBef>
                <a:spcPts val="900"/>
              </a:spcBef>
            </a:pPr>
            <a:r>
              <a:rPr lang="en-CA" altLang="en-US" sz="2400" b="0" dirty="0">
                <a:latin typeface="Open Sans" pitchFamily="34" charset="0"/>
                <a:cs typeface="Open Sans" pitchFamily="34" charset="0"/>
              </a:rPr>
              <a:t>Alternatively, shorter exercise sessions in the course of a day, e.g., 10 minutes 3 times a day after meals, can replace a single longer session of equivalent length and intensity</a:t>
            </a:r>
            <a:br>
              <a:rPr lang="en-CA" altLang="en-US" sz="2400" b="0" dirty="0">
                <a:latin typeface="Open Sans" pitchFamily="34" charset="0"/>
                <a:cs typeface="Open Sans" pitchFamily="34" charset="0"/>
              </a:rPr>
            </a:br>
            <a:endParaRPr lang="en-CA" altLang="en-US" sz="2400" b="0" dirty="0">
              <a:latin typeface="Open Sans" pitchFamily="34" charset="0"/>
              <a:cs typeface="Open Sans" pitchFamily="34" charset="0"/>
            </a:endParaRPr>
          </a:p>
        </p:txBody>
      </p:sp>
      <p:sp>
        <p:nvSpPr>
          <p:cNvPr id="32772" name="Text Box 4">
            <a:extLst>
              <a:ext uri="{FF2B5EF4-FFF2-40B4-BE49-F238E27FC236}">
                <a16:creationId xmlns="" xmlns:a16="http://schemas.microsoft.com/office/drawing/2014/main" id="{00A4389D-C724-4515-8986-95711EA55CE2}"/>
              </a:ext>
            </a:extLst>
          </p:cNvPr>
          <p:cNvSpPr txBox="1">
            <a:spLocks noChangeArrowheads="1"/>
          </p:cNvSpPr>
          <p:nvPr/>
        </p:nvSpPr>
        <p:spPr bwMode="auto">
          <a:xfrm>
            <a:off x="34020" y="34020"/>
            <a:ext cx="7874988"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989542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 xmlns:a16="http://schemas.microsoft.com/office/drawing/2014/main" id="{36E05828-F7E6-4D04-96E5-E9EBDC315C46}"/>
              </a:ext>
            </a:extLst>
          </p:cNvPr>
          <p:cNvSpPr>
            <a:spLocks noGrp="1"/>
          </p:cNvSpPr>
          <p:nvPr>
            <p:ph type="title" idx="4294967295"/>
          </p:nvPr>
        </p:nvSpPr>
        <p:spPr>
          <a:xfrm>
            <a:off x="628650" y="263067"/>
            <a:ext cx="7886700" cy="1325563"/>
          </a:xfrm>
        </p:spPr>
        <p:txBody>
          <a:bodyPr/>
          <a:lstStyle/>
          <a:p>
            <a:r>
              <a:rPr lang="en-US" altLang="en-US" sz="3600" dirty="0">
                <a:latin typeface="Open Sans" pitchFamily="34" charset="0"/>
                <a:cs typeface="Open Sans" pitchFamily="34" charset="0"/>
              </a:rPr>
              <a:t>Exercise Advice (2)</a:t>
            </a:r>
            <a:endParaRPr lang="en-CA" altLang="en-US" sz="3600" dirty="0">
              <a:latin typeface="Open Sans" pitchFamily="34" charset="0"/>
              <a:cs typeface="Open Sans" pitchFamily="34" charset="0"/>
            </a:endParaRPr>
          </a:p>
        </p:txBody>
      </p:sp>
      <p:sp>
        <p:nvSpPr>
          <p:cNvPr id="33795" name="Rectangle 3">
            <a:extLst>
              <a:ext uri="{FF2B5EF4-FFF2-40B4-BE49-F238E27FC236}">
                <a16:creationId xmlns="" xmlns:a16="http://schemas.microsoft.com/office/drawing/2014/main" id="{43BE2BD8-4C6F-4B8B-B45E-7B4FFA6491C6}"/>
              </a:ext>
            </a:extLst>
          </p:cNvPr>
          <p:cNvSpPr>
            <a:spLocks noGrp="1"/>
          </p:cNvSpPr>
          <p:nvPr>
            <p:ph type="body" idx="4294967295"/>
          </p:nvPr>
        </p:nvSpPr>
        <p:spPr>
          <a:xfrm>
            <a:off x="628650" y="1440067"/>
            <a:ext cx="7886700" cy="4329113"/>
          </a:xfrm>
        </p:spPr>
        <p:txBody>
          <a:bodyPr/>
          <a:lstStyle/>
          <a:p>
            <a:pPr>
              <a:lnSpc>
                <a:spcPct val="100000"/>
              </a:lnSpc>
              <a:buFont typeface="Arial" panose="020B0604020202020204" pitchFamily="34" charset="0"/>
              <a:buNone/>
            </a:pPr>
            <a:r>
              <a:rPr lang="en-CA" altLang="en-US" sz="3600" i="1" dirty="0">
                <a:latin typeface="Open Sans" pitchFamily="34" charset="0"/>
                <a:cs typeface="Open Sans" pitchFamily="34" charset="0"/>
              </a:rPr>
              <a:t>Resistance exercise</a:t>
            </a:r>
            <a:endParaRPr lang="en-CA" altLang="en-US" sz="700" i="1" dirty="0">
              <a:latin typeface="Open Sans" pitchFamily="34" charset="0"/>
              <a:cs typeface="Open Sans" pitchFamily="34" charset="0"/>
            </a:endParaRPr>
          </a:p>
          <a:p>
            <a:pPr>
              <a:lnSpc>
                <a:spcPct val="100000"/>
              </a:lnSpc>
            </a:pPr>
            <a:r>
              <a:rPr lang="en-CA" altLang="en-US" sz="2400" b="0" dirty="0">
                <a:latin typeface="Open Sans" pitchFamily="34" charset="0"/>
                <a:cs typeface="Open Sans" pitchFamily="34" charset="0"/>
              </a:rPr>
              <a:t>Choose 6 to 8 exercises targeting the major muscle groups: arms, chest, back, legs, abdomen.</a:t>
            </a:r>
          </a:p>
          <a:p>
            <a:pPr>
              <a:lnSpc>
                <a:spcPct val="100000"/>
              </a:lnSpc>
            </a:pPr>
            <a:r>
              <a:rPr lang="en-CA" altLang="en-US" sz="2400" b="0" dirty="0">
                <a:latin typeface="Open Sans" pitchFamily="34" charset="0"/>
                <a:cs typeface="Open Sans" pitchFamily="34" charset="0"/>
              </a:rPr>
              <a:t>Gradually increase the resistance until you can only perform 3 sets of  8 to 12 repetitions for each exercise, with 1 to 2 minutes of rest between sets.</a:t>
            </a:r>
          </a:p>
          <a:p>
            <a:pPr>
              <a:lnSpc>
                <a:spcPct val="100000"/>
              </a:lnSpc>
            </a:pPr>
            <a:r>
              <a:rPr lang="en-CA" altLang="en-US" sz="2400" b="0" dirty="0">
                <a:latin typeface="Open Sans" pitchFamily="34" charset="0"/>
                <a:cs typeface="Open Sans" pitchFamily="34" charset="0"/>
              </a:rPr>
              <a:t>When beginning resistance exercise, it is best to receive initial instruction and periodic supervision by a qualified exercise specialist, to maximize benefits and minimize risk of injury.</a:t>
            </a:r>
            <a:endParaRPr lang="en-CA" altLang="en-US" sz="2400" b="0" i="1" dirty="0">
              <a:latin typeface="Open Sans" pitchFamily="34" charset="0"/>
              <a:cs typeface="Open Sans" pitchFamily="34" charset="0"/>
            </a:endParaRPr>
          </a:p>
        </p:txBody>
      </p:sp>
      <p:sp>
        <p:nvSpPr>
          <p:cNvPr id="33796" name="Text Box 4">
            <a:extLst>
              <a:ext uri="{FF2B5EF4-FFF2-40B4-BE49-F238E27FC236}">
                <a16:creationId xmlns="" xmlns:a16="http://schemas.microsoft.com/office/drawing/2014/main" id="{1DC468E5-6D25-4916-8860-EC46999EE046}"/>
              </a:ext>
            </a:extLst>
          </p:cNvPr>
          <p:cNvSpPr txBox="1">
            <a:spLocks noChangeArrowheads="1"/>
          </p:cNvSpPr>
          <p:nvPr/>
        </p:nvSpPr>
        <p:spPr bwMode="auto">
          <a:xfrm>
            <a:off x="1143000" y="60325"/>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463700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 xmlns:a16="http://schemas.microsoft.com/office/drawing/2014/main" id="{76CAFDFC-7CF4-49AF-97DC-C759AC376400}"/>
              </a:ext>
            </a:extLst>
          </p:cNvPr>
          <p:cNvSpPr>
            <a:spLocks noGrp="1"/>
          </p:cNvSpPr>
          <p:nvPr>
            <p:ph type="title" idx="4294967295"/>
          </p:nvPr>
        </p:nvSpPr>
        <p:spPr>
          <a:xfrm>
            <a:off x="628650" y="240387"/>
            <a:ext cx="7886700" cy="1325563"/>
          </a:xfrm>
        </p:spPr>
        <p:txBody>
          <a:bodyPr/>
          <a:lstStyle/>
          <a:p>
            <a:r>
              <a:rPr lang="en-US" altLang="en-US" sz="3600" dirty="0">
                <a:latin typeface="Open Sans" pitchFamily="34" charset="0"/>
                <a:cs typeface="Open Sans" pitchFamily="34" charset="0"/>
              </a:rPr>
              <a:t>Exercise Advice (3)</a:t>
            </a:r>
            <a:endParaRPr lang="en-CA" altLang="en-US" sz="3600" dirty="0">
              <a:latin typeface="Open Sans" pitchFamily="34" charset="0"/>
              <a:cs typeface="Open Sans" pitchFamily="34" charset="0"/>
            </a:endParaRPr>
          </a:p>
        </p:txBody>
      </p:sp>
      <p:sp>
        <p:nvSpPr>
          <p:cNvPr id="34819" name="Rectangle 3">
            <a:extLst>
              <a:ext uri="{FF2B5EF4-FFF2-40B4-BE49-F238E27FC236}">
                <a16:creationId xmlns="" xmlns:a16="http://schemas.microsoft.com/office/drawing/2014/main" id="{75704312-21AF-4D39-8C86-02F5EE154361}"/>
              </a:ext>
            </a:extLst>
          </p:cNvPr>
          <p:cNvSpPr>
            <a:spLocks noGrp="1"/>
          </p:cNvSpPr>
          <p:nvPr>
            <p:ph type="body" idx="4294967295"/>
          </p:nvPr>
        </p:nvSpPr>
        <p:spPr>
          <a:xfrm>
            <a:off x="662669" y="1474081"/>
            <a:ext cx="7886700" cy="4329113"/>
          </a:xfrm>
        </p:spPr>
        <p:txBody>
          <a:bodyPr/>
          <a:lstStyle/>
          <a:p>
            <a:pPr>
              <a:lnSpc>
                <a:spcPct val="100000"/>
              </a:lnSpc>
              <a:spcBef>
                <a:spcPts val="900"/>
              </a:spcBef>
              <a:buNone/>
            </a:pPr>
            <a:r>
              <a:rPr lang="en-CA" altLang="en-US" sz="3600" i="1" dirty="0">
                <a:latin typeface="Open Sans" pitchFamily="34" charset="0"/>
                <a:cs typeface="Open Sans" pitchFamily="34" charset="0"/>
              </a:rPr>
              <a:t>Interval exercise</a:t>
            </a:r>
          </a:p>
          <a:p>
            <a:pPr>
              <a:lnSpc>
                <a:spcPct val="100000"/>
              </a:lnSpc>
              <a:spcBef>
                <a:spcPts val="900"/>
              </a:spcBef>
              <a:buNone/>
            </a:pPr>
            <a:endParaRPr lang="en-CA" altLang="en-US" sz="800" dirty="0">
              <a:latin typeface="Open Sans" pitchFamily="34" charset="0"/>
              <a:cs typeface="Open Sans" pitchFamily="34" charset="0"/>
            </a:endParaRPr>
          </a:p>
          <a:p>
            <a:pPr>
              <a:lnSpc>
                <a:spcPct val="100000"/>
              </a:lnSpc>
              <a:spcBef>
                <a:spcPts val="900"/>
              </a:spcBef>
            </a:pPr>
            <a:r>
              <a:rPr lang="en-CA" altLang="en-US" sz="2000" b="0" dirty="0">
                <a:latin typeface="Open Sans" pitchFamily="34" charset="0"/>
                <a:cs typeface="Open Sans" pitchFamily="34" charset="0"/>
              </a:rPr>
              <a:t>Exercise performed in intervals, alternating between higher-intensity and lower-intensity, can shorten total exercise duration, increase fitness gains, and increase variety. </a:t>
            </a:r>
          </a:p>
          <a:p>
            <a:pPr lvl="1">
              <a:lnSpc>
                <a:spcPct val="100000"/>
              </a:lnSpc>
              <a:spcBef>
                <a:spcPts val="900"/>
              </a:spcBef>
            </a:pPr>
            <a:r>
              <a:rPr lang="en-CA" altLang="en-US" sz="2000" dirty="0">
                <a:latin typeface="Open Sans" pitchFamily="34" charset="0"/>
                <a:cs typeface="Open Sans Light" pitchFamily="34" charset="0"/>
              </a:rPr>
              <a:t>For example, try alternating between 3 minutes of faster walking and 3 minutes of slower walking. </a:t>
            </a:r>
          </a:p>
          <a:p>
            <a:pPr lvl="1">
              <a:lnSpc>
                <a:spcPct val="100000"/>
              </a:lnSpc>
              <a:spcBef>
                <a:spcPts val="900"/>
              </a:spcBef>
            </a:pPr>
            <a:endParaRPr lang="en-CA" altLang="en-US" sz="900" dirty="0">
              <a:latin typeface="Open Sans" pitchFamily="34" charset="0"/>
              <a:cs typeface="Open Sans Light" pitchFamily="34" charset="0"/>
            </a:endParaRPr>
          </a:p>
          <a:p>
            <a:pPr>
              <a:lnSpc>
                <a:spcPct val="100000"/>
              </a:lnSpc>
              <a:spcBef>
                <a:spcPts val="900"/>
              </a:spcBef>
            </a:pPr>
            <a:r>
              <a:rPr lang="en-CA" altLang="en-US" sz="2000" b="0" dirty="0">
                <a:latin typeface="Open Sans" pitchFamily="34" charset="0"/>
                <a:cs typeface="Open Sans" pitchFamily="34" charset="0"/>
              </a:rPr>
              <a:t>High intensity interval training is also an option.</a:t>
            </a:r>
          </a:p>
          <a:p>
            <a:pPr lvl="1">
              <a:lnSpc>
                <a:spcPct val="100000"/>
              </a:lnSpc>
              <a:spcBef>
                <a:spcPts val="900"/>
              </a:spcBef>
            </a:pPr>
            <a:r>
              <a:rPr lang="en-CA" altLang="en-US" sz="2000" dirty="0">
                <a:latin typeface="Open Sans" pitchFamily="34" charset="0"/>
                <a:cs typeface="Open Sans Light" pitchFamily="34" charset="0"/>
              </a:rPr>
              <a:t>For example, alternate between 30 seconds at very high intensity and 90 seconds at low intensity.</a:t>
            </a:r>
          </a:p>
          <a:p>
            <a:pPr>
              <a:lnSpc>
                <a:spcPct val="100000"/>
              </a:lnSpc>
              <a:spcBef>
                <a:spcPts val="900"/>
              </a:spcBef>
              <a:buNone/>
            </a:pPr>
            <a:r>
              <a:rPr lang="en-CA" altLang="en-US" sz="2000" b="0" i="1" dirty="0">
                <a:latin typeface="Open Sans" pitchFamily="34" charset="0"/>
                <a:cs typeface="Open Sans" pitchFamily="34" charset="0"/>
              </a:rPr>
              <a:t/>
            </a:r>
            <a:br>
              <a:rPr lang="en-CA" altLang="en-US" sz="2000" b="0" i="1" dirty="0">
                <a:latin typeface="Open Sans" pitchFamily="34" charset="0"/>
                <a:cs typeface="Open Sans" pitchFamily="34" charset="0"/>
              </a:rPr>
            </a:br>
            <a:endParaRPr lang="en-CA" altLang="en-US" sz="2000" b="0" dirty="0">
              <a:latin typeface="Open Sans" pitchFamily="34" charset="0"/>
              <a:cs typeface="Open Sans" pitchFamily="34" charset="0"/>
            </a:endParaRPr>
          </a:p>
        </p:txBody>
      </p:sp>
      <p:sp>
        <p:nvSpPr>
          <p:cNvPr id="34820" name="Text Box 4">
            <a:extLst>
              <a:ext uri="{FF2B5EF4-FFF2-40B4-BE49-F238E27FC236}">
                <a16:creationId xmlns="" xmlns:a16="http://schemas.microsoft.com/office/drawing/2014/main" id="{445A6052-21BD-4035-B7AB-7454178AC931}"/>
              </a:ext>
            </a:extLst>
          </p:cNvPr>
          <p:cNvSpPr txBox="1">
            <a:spLocks noChangeArrowheads="1"/>
          </p:cNvSpPr>
          <p:nvPr/>
        </p:nvSpPr>
        <p:spPr bwMode="auto">
          <a:xfrm>
            <a:off x="1143000" y="60325"/>
            <a:ext cx="57578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925"/>
              </a:spcBef>
              <a:buFont typeface="Arial" panose="020B0604020202020204" pitchFamily="34" charset="0"/>
              <a:buChar char="•"/>
              <a:defRPr sz="2600" b="1">
                <a:solidFill>
                  <a:srgbClr val="1E3268"/>
                </a:solidFill>
                <a:latin typeface="Open Sans" pitchFamily="34" charset="0"/>
                <a:cs typeface="Open Sans" pitchFamily="34" charset="0"/>
              </a:defRPr>
            </a:lvl1pPr>
            <a:lvl2pPr marL="630238" indent="-209550">
              <a:lnSpc>
                <a:spcPct val="90000"/>
              </a:lnSpc>
              <a:spcBef>
                <a:spcPts val="463"/>
              </a:spcBef>
              <a:buFont typeface="Arial" panose="020B0604020202020204" pitchFamily="34" charset="0"/>
              <a:buChar char="•"/>
              <a:defRPr sz="2200">
                <a:solidFill>
                  <a:srgbClr val="1E3268"/>
                </a:solidFill>
                <a:latin typeface="Open Sans Light" pitchFamily="34" charset="0"/>
                <a:cs typeface="Open Sans Light" pitchFamily="34" charset="0"/>
              </a:defRPr>
            </a:lvl2pPr>
            <a:lvl3pPr marL="1052513" indent="-209550">
              <a:lnSpc>
                <a:spcPct val="90000"/>
              </a:lnSpc>
              <a:spcBef>
                <a:spcPts val="463"/>
              </a:spcBef>
              <a:buFont typeface="Arial" panose="020B0604020202020204" pitchFamily="34" charset="0"/>
              <a:buChar char="•"/>
              <a:defRPr>
                <a:solidFill>
                  <a:srgbClr val="1E3268"/>
                </a:solidFill>
                <a:latin typeface="Open Sans Light" pitchFamily="34" charset="0"/>
                <a:cs typeface="Open Sans Light" pitchFamily="34" charset="0"/>
              </a:defRPr>
            </a:lvl3pPr>
            <a:lvl4pPr marL="1473200"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4pPr>
            <a:lvl5pPr marL="1893888" indent="-209550">
              <a:lnSpc>
                <a:spcPct val="90000"/>
              </a:lnSpc>
              <a:spcBef>
                <a:spcPts val="463"/>
              </a:spcBef>
              <a:buFont typeface="Arial" panose="020B0604020202020204" pitchFamily="34" charset="0"/>
              <a:buChar char="•"/>
              <a:defRPr sz="1700">
                <a:solidFill>
                  <a:srgbClr val="1E3268"/>
                </a:solidFill>
                <a:latin typeface="Open Sans Light" pitchFamily="34" charset="0"/>
                <a:cs typeface="Open Sans Light" pitchFamily="34" charset="0"/>
              </a:defRPr>
            </a:lvl5pPr>
            <a:lvl6pPr marL="23510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6pPr>
            <a:lvl7pPr marL="28082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7pPr>
            <a:lvl8pPr marL="32654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8pPr>
            <a:lvl9pPr marL="3722688" indent="-209550" eaLnBrk="0" fontAlgn="base" hangingPunct="0">
              <a:lnSpc>
                <a:spcPct val="90000"/>
              </a:lnSpc>
              <a:spcBef>
                <a:spcPts val="463"/>
              </a:spcBef>
              <a:spcAft>
                <a:spcPct val="0"/>
              </a:spcAft>
              <a:buFont typeface="Arial" panose="020B0604020202020204" pitchFamily="34" charset="0"/>
              <a:buChar char="•"/>
              <a:defRPr sz="1700">
                <a:solidFill>
                  <a:srgbClr val="1E3268"/>
                </a:solidFill>
                <a:latin typeface="Open Sans Light" pitchFamily="34" charset="0"/>
                <a:cs typeface="Open Sans Light" pitchFamily="34" charset="0"/>
              </a:defRPr>
            </a:lvl9pPr>
          </a:lstStyle>
          <a:p>
            <a:pPr fontAlgn="base">
              <a:lnSpc>
                <a:spcPct val="100000"/>
              </a:lnSpc>
              <a:spcBef>
                <a:spcPct val="50000"/>
              </a:spcBef>
              <a:spcAft>
                <a:spcPct val="0"/>
              </a:spcAft>
              <a:buNone/>
            </a:pPr>
            <a:r>
              <a:rPr lang="en-US" altLang="en-US" sz="1400" b="0" i="1">
                <a:solidFill>
                  <a:prstClr val="black"/>
                </a:solidFill>
                <a:latin typeface="Calibri" panose="020F0502020204030204" pitchFamily="34" charset="0"/>
                <a:cs typeface="Arial" panose="020B0604020202020204" pitchFamily="34" charset="0"/>
              </a:rPr>
              <a:t>2018 Diabetes Canada CPG – Chapter 10.  Physical Activity</a:t>
            </a:r>
          </a:p>
        </p:txBody>
      </p:sp>
    </p:spTree>
    <p:extLst>
      <p:ext uri="{BB962C8B-B14F-4D97-AF65-F5344CB8AC3E}">
        <p14:creationId xmlns:p14="http://schemas.microsoft.com/office/powerpoint/2010/main" val="391590993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TotalTime>
  <Words>2404</Words>
  <Application>Microsoft Macintosh PowerPoint</Application>
  <PresentationFormat>On-screen Show (4:3)</PresentationFormat>
  <Paragraphs>208</Paragraphs>
  <Slides>34</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34</vt:i4>
      </vt:variant>
    </vt:vector>
  </HeadingPairs>
  <TitlesOfParts>
    <vt:vector size="44" baseType="lpstr">
      <vt:lpstr>Calibri</vt:lpstr>
      <vt:lpstr>Calibri Light</vt:lpstr>
      <vt:lpstr>MS PGothic</vt:lpstr>
      <vt:lpstr>Open Sans</vt:lpstr>
      <vt:lpstr>Open Sans Light</vt:lpstr>
      <vt:lpstr>Times New Roman</vt:lpstr>
      <vt:lpstr>Wingdings</vt:lpstr>
      <vt:lpstr>Arial</vt:lpstr>
      <vt:lpstr>2_Office Theme</vt:lpstr>
      <vt:lpstr>1_Office Theme</vt:lpstr>
      <vt:lpstr>Physical Activity and Diabetes</vt:lpstr>
      <vt:lpstr>PowerPoint Presentation</vt:lpstr>
      <vt:lpstr>Key Changes</vt:lpstr>
      <vt:lpstr>Physical Activity Checklist</vt:lpstr>
      <vt:lpstr>Pre-exercise Assessment </vt:lpstr>
      <vt:lpstr>Tools available at guidelines.diabetes.ca</vt:lpstr>
      <vt:lpstr>Exercise Advice: </vt:lpstr>
      <vt:lpstr>Exercise Advice (2)</vt:lpstr>
      <vt:lpstr>Exercise Advice (3)</vt:lpstr>
      <vt:lpstr>Exercise Advice (4)</vt:lpstr>
      <vt:lpstr>Exercise Advice (5)</vt:lpstr>
      <vt:lpstr>PowerPoint Presentation</vt:lpstr>
      <vt:lpstr>Sample Step Count Prescription</vt:lpstr>
      <vt:lpstr>PowerPoint Presentation</vt:lpstr>
      <vt:lpstr>Physical Activity: Problems and Solutions</vt:lpstr>
      <vt:lpstr> Know your Community Resources </vt:lpstr>
      <vt:lpstr>Recommendation 1</vt:lpstr>
      <vt:lpstr>Recommendation 1 (continued)</vt:lpstr>
      <vt:lpstr>Recommendation 2</vt:lpstr>
      <vt:lpstr>Recommendation 3</vt:lpstr>
      <vt:lpstr>Recommendation 4</vt:lpstr>
      <vt:lpstr>Recommendation 5</vt:lpstr>
      <vt:lpstr>Recommendation 6</vt:lpstr>
      <vt:lpstr>Recommendation 7</vt:lpstr>
      <vt:lpstr>Recommendation 7 (continued)</vt:lpstr>
      <vt:lpstr>Recommendation 8</vt:lpstr>
      <vt:lpstr>Recommendation 9</vt:lpstr>
      <vt:lpstr>Key Messages</vt:lpstr>
      <vt:lpstr>Key Messages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Ronald Sigal</dc:creator>
  <cp:lastModifiedBy>Kate Campbell</cp:lastModifiedBy>
  <cp:revision>19</cp:revision>
  <dcterms:created xsi:type="dcterms:W3CDTF">2018-02-06T03:50:09Z</dcterms:created>
  <dcterms:modified xsi:type="dcterms:W3CDTF">2018-10-24T01:58:11Z</dcterms:modified>
</cp:coreProperties>
</file>