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 id="2147483796" r:id="rId3"/>
  </p:sldMasterIdLst>
  <p:notesMasterIdLst>
    <p:notesMasterId r:id="rId23"/>
  </p:notesMasterIdLst>
  <p:handoutMasterIdLst>
    <p:handoutMasterId r:id="rId24"/>
  </p:handoutMasterIdLst>
  <p:sldIdLst>
    <p:sldId id="308" r:id="rId4"/>
    <p:sldId id="317" r:id="rId5"/>
    <p:sldId id="289" r:id="rId6"/>
    <p:sldId id="316" r:id="rId7"/>
    <p:sldId id="306" r:id="rId8"/>
    <p:sldId id="300" r:id="rId9"/>
    <p:sldId id="302" r:id="rId10"/>
    <p:sldId id="307" r:id="rId11"/>
    <p:sldId id="292" r:id="rId12"/>
    <p:sldId id="293" r:id="rId13"/>
    <p:sldId id="294" r:id="rId14"/>
    <p:sldId id="309" r:id="rId15"/>
    <p:sldId id="310" r:id="rId16"/>
    <p:sldId id="311" r:id="rId17"/>
    <p:sldId id="312" r:id="rId18"/>
    <p:sldId id="313" r:id="rId19"/>
    <p:sldId id="314" r:id="rId20"/>
    <p:sldId id="315" r:id="rId21"/>
    <p:sldId id="304" r:id="rId22"/>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1pPr>
    <a:lvl2pPr marL="420688" indent="36513"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2pPr>
    <a:lvl3pPr marL="841375" indent="73025"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3pPr>
    <a:lvl4pPr marL="1262063" indent="109538"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4pPr>
    <a:lvl5pPr marL="1682750" indent="146050" algn="l" defTabSz="841375" rtl="0" fontAlgn="base">
      <a:spcBef>
        <a:spcPct val="0"/>
      </a:spcBef>
      <a:spcAft>
        <a:spcPct val="0"/>
      </a:spcAft>
      <a:defRPr sz="1700"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sz="1700"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sz="1700"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sz="1700"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sz="1700" kern="1200">
        <a:solidFill>
          <a:schemeClr val="tx1"/>
        </a:solidFill>
        <a:latin typeface="Calibri"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p:scale>
          <a:sx n="80" d="100"/>
          <a:sy n="80" d="100"/>
        </p:scale>
        <p:origin x="1136" y="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cs typeface="Arial" pitchFamily="34" charset="0"/>
              </a:defRPr>
            </a:lvl1pPr>
          </a:lstStyle>
          <a:p>
            <a:fld id="{8E787CB3-B9A8-4830-AECB-284D6289E2A0}"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cs typeface="Arial" pitchFamily="34" charset="0"/>
              </a:defRPr>
            </a:lvl1pPr>
          </a:lstStyle>
          <a:p>
            <a:fld id="{0F536AB8-D816-4496-BCF9-1644AD990B5D}" type="slidenum">
              <a:rPr lang="en-CA" altLang="en-US"/>
              <a:pPr/>
              <a:t>‹#›</a:t>
            </a:fld>
            <a:endParaRPr lang="en-CA" altLang="en-US"/>
          </a:p>
        </p:txBody>
      </p:sp>
    </p:spTree>
    <p:extLst>
      <p:ext uri="{BB962C8B-B14F-4D97-AF65-F5344CB8AC3E}">
        <p14:creationId xmlns:p14="http://schemas.microsoft.com/office/powerpoint/2010/main" val="38654803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cs typeface="Arial" pitchFamily="34" charset="0"/>
              </a:defRPr>
            </a:lvl1pPr>
          </a:lstStyle>
          <a:p>
            <a:fld id="{10E11A25-7C63-4A49-B5FC-362574C5BD7E}"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cs typeface="Arial" pitchFamily="34" charset="0"/>
              </a:defRPr>
            </a:lvl1pPr>
          </a:lstStyle>
          <a:p>
            <a:fld id="{34B125A9-1071-44B6-A0E7-74F5085E0697}" type="slidenum">
              <a:rPr lang="en-US" altLang="en-US"/>
              <a:pPr/>
              <a:t>‹#›</a:t>
            </a:fld>
            <a:endParaRPr lang="en-US" altLang="en-US"/>
          </a:p>
        </p:txBody>
      </p:sp>
    </p:spTree>
    <p:extLst>
      <p:ext uri="{BB962C8B-B14F-4D97-AF65-F5344CB8AC3E}">
        <p14:creationId xmlns:p14="http://schemas.microsoft.com/office/powerpoint/2010/main" val="2688552209"/>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ＭＳ Ｐゴシック" charset="0"/>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2pPr>
    <a:lvl3pPr marL="841375"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3pPr>
    <a:lvl4pPr marL="1262063"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4pPr>
    <a:lvl5pPr marL="1682750" algn="l" defTabSz="841375" rtl="0" eaLnBrk="0" fontAlgn="base" hangingPunct="0">
      <a:spcBef>
        <a:spcPct val="30000"/>
      </a:spcBef>
      <a:spcAft>
        <a:spcPct val="0"/>
      </a:spcAft>
      <a:defRPr sz="1100" kern="1200">
        <a:solidFill>
          <a:schemeClr val="tx1"/>
        </a:solidFill>
        <a:latin typeface="+mn-lt"/>
        <a:ea typeface="ＭＳ Ｐゴシック" charset="0"/>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spcBef>
                <a:spcPct val="0"/>
              </a:spcBef>
            </a:pPr>
            <a:endParaRPr lang="en-CA" altLang="en-US" smtClean="0">
              <a:ea typeface="ＭＳ Ｐゴシック" pitchFamily="34" charset="-128"/>
            </a:endParaRPr>
          </a:p>
        </p:txBody>
      </p:sp>
      <p:sp>
        <p:nvSpPr>
          <p:cNvPr id="55300"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463550" eaLnBrk="0" hangingPunct="0">
              <a:defRPr sz="1700">
                <a:solidFill>
                  <a:schemeClr val="tx1"/>
                </a:solidFill>
                <a:latin typeface="Calibri" pitchFamily="34" charset="0"/>
                <a:ea typeface="ＭＳ Ｐゴシック" pitchFamily="34" charset="-128"/>
              </a:defRPr>
            </a:lvl1pPr>
            <a:lvl2pPr marL="742950" indent="-285750" defTabSz="463550" eaLnBrk="0" hangingPunct="0">
              <a:defRPr sz="1700">
                <a:solidFill>
                  <a:schemeClr val="tx1"/>
                </a:solidFill>
                <a:latin typeface="Calibri" pitchFamily="34" charset="0"/>
                <a:ea typeface="ＭＳ Ｐゴシック" pitchFamily="34" charset="-128"/>
              </a:defRPr>
            </a:lvl2pPr>
            <a:lvl3pPr marL="1143000" indent="-228600" defTabSz="463550" eaLnBrk="0" hangingPunct="0">
              <a:defRPr sz="1700">
                <a:solidFill>
                  <a:schemeClr val="tx1"/>
                </a:solidFill>
                <a:latin typeface="Calibri" pitchFamily="34" charset="0"/>
                <a:ea typeface="ＭＳ Ｐゴシック" pitchFamily="34" charset="-128"/>
              </a:defRPr>
            </a:lvl3pPr>
            <a:lvl4pPr marL="1600200" indent="-228600" defTabSz="463550" eaLnBrk="0" hangingPunct="0">
              <a:defRPr sz="1700">
                <a:solidFill>
                  <a:schemeClr val="tx1"/>
                </a:solidFill>
                <a:latin typeface="Calibri" pitchFamily="34" charset="0"/>
                <a:ea typeface="ＭＳ Ｐゴシック" pitchFamily="34" charset="-128"/>
              </a:defRPr>
            </a:lvl4pPr>
            <a:lvl5pPr marL="2057400" indent="-228600" defTabSz="463550" eaLnBrk="0" hangingPunct="0">
              <a:defRPr sz="1700">
                <a:solidFill>
                  <a:schemeClr val="tx1"/>
                </a:solidFill>
                <a:latin typeface="Calibri" pitchFamily="34" charset="0"/>
                <a:ea typeface="ＭＳ Ｐゴシック" pitchFamily="34" charset="-128"/>
              </a:defRPr>
            </a:lvl5pPr>
            <a:lvl6pPr marL="25146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eaLnBrk="1" hangingPunct="1"/>
            <a:fld id="{93451D1D-1B39-454D-9931-A0130F3D116F}" type="slidenum">
              <a:rPr lang="en-US" altLang="en-US" sz="1200"/>
              <a:pPr algn="r" eaLnBrk="1" hangingPunct="1"/>
              <a:t>4</a:t>
            </a:fld>
            <a:endParaRPr lang="en-US" altLang="en-US" sz="1200"/>
          </a:p>
        </p:txBody>
      </p:sp>
    </p:spTree>
    <p:extLst>
      <p:ext uri="{BB962C8B-B14F-4D97-AF65-F5344CB8AC3E}">
        <p14:creationId xmlns:p14="http://schemas.microsoft.com/office/powerpoint/2010/main" val="221197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29" name="Shape 330"/>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indent="-114300" defTabSz="914400" eaLnBrk="1" hangingPunct="1">
              <a:spcBef>
                <a:spcPct val="0"/>
              </a:spcBef>
              <a:buClr>
                <a:srgbClr val="000000"/>
              </a:buClr>
            </a:pPr>
            <a:endParaRPr lang="en-CA" altLang="en-US" sz="1800" smtClean="0">
              <a:solidFill>
                <a:srgbClr val="000000"/>
              </a:solidFill>
              <a:ea typeface="ＭＳ Ｐゴシック" pitchFamily="34" charset="-128"/>
              <a:cs typeface="Arial" pitchFamily="34" charset="0"/>
              <a:sym typeface="Arial" pitchFamily="34" charset="0"/>
            </a:endParaRPr>
          </a:p>
        </p:txBody>
      </p:sp>
      <p:sp>
        <p:nvSpPr>
          <p:cNvPr id="22530" name="Shape 331"/>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sp>
    </p:spTree>
    <p:extLst>
      <p:ext uri="{BB962C8B-B14F-4D97-AF65-F5344CB8AC3E}">
        <p14:creationId xmlns:p14="http://schemas.microsoft.com/office/powerpoint/2010/main" val="365197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txBox="1">
            <a:spLocks noGrp="1" noChangeArrowheads="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463550" eaLnBrk="0" hangingPunct="0">
              <a:defRPr sz="1700">
                <a:solidFill>
                  <a:schemeClr val="tx1"/>
                </a:solidFill>
                <a:latin typeface="Calibri" pitchFamily="34" charset="0"/>
                <a:ea typeface="ＭＳ Ｐゴシック" pitchFamily="34" charset="-128"/>
              </a:defRPr>
            </a:lvl1pPr>
            <a:lvl2pPr marL="742950" indent="-285750" defTabSz="463550" eaLnBrk="0" hangingPunct="0">
              <a:defRPr sz="1700">
                <a:solidFill>
                  <a:schemeClr val="tx1"/>
                </a:solidFill>
                <a:latin typeface="Calibri" pitchFamily="34" charset="0"/>
                <a:ea typeface="ＭＳ Ｐゴシック" pitchFamily="34" charset="-128"/>
              </a:defRPr>
            </a:lvl2pPr>
            <a:lvl3pPr marL="1143000" indent="-228600" defTabSz="463550" eaLnBrk="0" hangingPunct="0">
              <a:defRPr sz="1700">
                <a:solidFill>
                  <a:schemeClr val="tx1"/>
                </a:solidFill>
                <a:latin typeface="Calibri" pitchFamily="34" charset="0"/>
                <a:ea typeface="ＭＳ Ｐゴシック" pitchFamily="34" charset="-128"/>
              </a:defRPr>
            </a:lvl3pPr>
            <a:lvl4pPr marL="1600200" indent="-228600" defTabSz="463550" eaLnBrk="0" hangingPunct="0">
              <a:defRPr sz="1700">
                <a:solidFill>
                  <a:schemeClr val="tx1"/>
                </a:solidFill>
                <a:latin typeface="Calibri" pitchFamily="34" charset="0"/>
                <a:ea typeface="ＭＳ Ｐゴシック" pitchFamily="34" charset="-128"/>
              </a:defRPr>
            </a:lvl4pPr>
            <a:lvl5pPr marL="2057400" indent="-228600" defTabSz="463550" eaLnBrk="0" hangingPunct="0">
              <a:defRPr sz="1700">
                <a:solidFill>
                  <a:schemeClr val="tx1"/>
                </a:solidFill>
                <a:latin typeface="Calibri" pitchFamily="34" charset="0"/>
                <a:ea typeface="ＭＳ Ｐゴシック" pitchFamily="34" charset="-128"/>
              </a:defRPr>
            </a:lvl5pPr>
            <a:lvl6pPr marL="25146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eaLnBrk="1" hangingPunct="1"/>
            <a:fld id="{2711A984-1EA6-40FE-851B-11E4E051FC91}" type="slidenum">
              <a:rPr lang="en-US" altLang="en-US" sz="1200">
                <a:solidFill>
                  <a:srgbClr val="000000"/>
                </a:solidFill>
              </a:rPr>
              <a:pPr algn="r" eaLnBrk="1" hangingPunct="1"/>
              <a:t>6</a:t>
            </a:fld>
            <a:endParaRPr lang="en-US" altLang="en-US" sz="1200">
              <a:solidFill>
                <a:srgbClr val="000000"/>
              </a:solidFill>
            </a:endParaRPr>
          </a:p>
        </p:txBody>
      </p:sp>
      <p:sp>
        <p:nvSpPr>
          <p:cNvPr id="24578" name="Rectangle 2"/>
          <p:cNvSpPr>
            <a:spLocks noGrp="1" noRot="1" noChangeAspect="1" noChangeArrowheads="1" noTextEdit="1"/>
          </p:cNvSpPr>
          <p:nvPr>
            <p:ph type="sldImg"/>
          </p:nvPr>
        </p:nvSpPr>
        <p:spPr bwMode="auto">
          <a:xfrm>
            <a:off x="1255713" y="534988"/>
            <a:ext cx="4484687" cy="33639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Rectangle 3"/>
          <p:cNvSpPr>
            <a:spLocks noGrp="1" noChangeArrowheads="1"/>
          </p:cNvSpPr>
          <p:nvPr>
            <p:ph type="body" idx="1"/>
          </p:nvPr>
        </p:nvSpPr>
        <p:spPr bwMode="auto">
          <a:xfrm>
            <a:off x="311150" y="4187825"/>
            <a:ext cx="6375400" cy="4113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spcBef>
                <a:spcPct val="0"/>
              </a:spcBef>
            </a:pPr>
            <a:r>
              <a:rPr lang="en-US" altLang="en-US" smtClean="0">
                <a:latin typeface="Arial" pitchFamily="34" charset="0"/>
                <a:ea typeface="ＭＳ Ｐゴシック" pitchFamily="34" charset="-128"/>
              </a:rPr>
              <a:t>In DPP, 3234 nondiabetic persons with elevated fasting and post-load plasma glucose concentrations were randomly assigned to placebo, metformin (850 mg twice daily), or a lifestyle-modification program with the goals of at least a 7% weight loss and at least 150 minutes of physical activity per week. The mean age of the participants was 51 years, and the mean body mass index (BMI) was 34; average follow-up was 2.8 years. </a:t>
            </a:r>
          </a:p>
          <a:p>
            <a:pPr defTabSz="457200" eaLnBrk="1" hangingPunct="1">
              <a:spcBef>
                <a:spcPct val="0"/>
              </a:spcBef>
            </a:pPr>
            <a:endParaRPr lang="en-US" altLang="en-US" smtClean="0">
              <a:latin typeface="Arial" pitchFamily="34" charset="0"/>
              <a:ea typeface="ＭＳ Ｐゴシック" pitchFamily="34" charset="-128"/>
            </a:endParaRPr>
          </a:p>
          <a:p>
            <a:pPr defTabSz="457200" eaLnBrk="1" hangingPunct="1">
              <a:spcBef>
                <a:spcPct val="0"/>
              </a:spcBef>
            </a:pPr>
            <a:r>
              <a:rPr lang="en-US" altLang="en-US" smtClean="0">
                <a:latin typeface="Arial" pitchFamily="34" charset="0"/>
                <a:ea typeface="ＭＳ Ｐゴシック" pitchFamily="34" charset="-128"/>
              </a:rPr>
              <a:t>Compared to placebo, the lifestyle intervention reduced the incidence of diabetes by 58% (95% CI, 48 to 66%) and metformin reduced the incidence by 31% (95% CI, 17 to 43%); the lifestyle intervention was significantly more effective than metformin. </a:t>
            </a:r>
          </a:p>
          <a:p>
            <a:pPr defTabSz="457200" eaLnBrk="1" hangingPunct="1">
              <a:spcBef>
                <a:spcPct val="0"/>
              </a:spcBef>
            </a:pPr>
            <a:endParaRPr lang="en-US" altLang="en-US" smtClean="0">
              <a:latin typeface="Arial" pitchFamily="34" charset="0"/>
              <a:ea typeface="ＭＳ Ｐゴシック" pitchFamily="34" charset="-128"/>
            </a:endParaRPr>
          </a:p>
          <a:p>
            <a:pPr defTabSz="457200" eaLnBrk="1" hangingPunct="1">
              <a:spcBef>
                <a:spcPct val="0"/>
              </a:spcBef>
            </a:pPr>
            <a:r>
              <a:rPr lang="en-GB" altLang="en-US" sz="1000" smtClean="0">
                <a:ea typeface="ＭＳ Ｐゴシック" pitchFamily="34" charset="-128"/>
              </a:rPr>
              <a:t>Knowler WC, Barrett-Connor E, Fowler SE, et al. </a:t>
            </a:r>
            <a:r>
              <a:rPr lang="en-US" altLang="en-US" sz="1000" smtClean="0">
                <a:ea typeface="ＭＳ Ｐゴシック" pitchFamily="34" charset="-128"/>
              </a:rPr>
              <a:t>Reduction in the incidence of type 2 diabetes with lifestyle intervention or metformin.</a:t>
            </a:r>
            <a:r>
              <a:rPr lang="en-GB" altLang="en-US" sz="1000" smtClean="0">
                <a:ea typeface="ＭＳ Ｐゴシック" pitchFamily="34" charset="-128"/>
              </a:rPr>
              <a:t> </a:t>
            </a:r>
            <a:r>
              <a:rPr lang="en-GB" altLang="en-US" sz="1000" i="1" smtClean="0">
                <a:ea typeface="ＭＳ Ｐゴシック" pitchFamily="34" charset="-128"/>
              </a:rPr>
              <a:t>N Engl J Med</a:t>
            </a:r>
            <a:r>
              <a:rPr lang="en-GB" altLang="en-US" sz="1000" smtClean="0">
                <a:ea typeface="ＭＳ Ｐゴシック" pitchFamily="34" charset="-128"/>
              </a:rPr>
              <a:t> 2002;346:393-403.</a:t>
            </a:r>
            <a:endParaRPr lang="en-GB" altLang="en-US" sz="1000" baseline="30000" smtClean="0">
              <a:ea typeface="ＭＳ Ｐゴシック" pitchFamily="34" charset="-128"/>
            </a:endParaRPr>
          </a:p>
          <a:p>
            <a:pPr defTabSz="457200" eaLnBrk="1" hangingPunct="1">
              <a:spcBef>
                <a:spcPct val="0"/>
              </a:spcBef>
            </a:pPr>
            <a:endParaRPr lang="en-US" altLang="en-US" sz="1000" smtClean="0">
              <a:ea typeface="ＭＳ Ｐゴシック" pitchFamily="34" charset="-128"/>
            </a:endParaRPr>
          </a:p>
        </p:txBody>
      </p:sp>
    </p:spTree>
    <p:extLst>
      <p:ext uri="{BB962C8B-B14F-4D97-AF65-F5344CB8AC3E}">
        <p14:creationId xmlns:p14="http://schemas.microsoft.com/office/powerpoint/2010/main" val="371682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spcBef>
                <a:spcPct val="0"/>
              </a:spcBef>
            </a:pPr>
            <a:endParaRPr lang="en-CA" altLang="en-US" smtClean="0">
              <a:ea typeface="ＭＳ Ｐゴシック" pitchFamily="34" charset="-128"/>
            </a:endParaRPr>
          </a:p>
        </p:txBody>
      </p:sp>
      <p:sp>
        <p:nvSpPr>
          <p:cNvPr id="2662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463550" eaLnBrk="0" hangingPunct="0">
              <a:defRPr sz="1700">
                <a:solidFill>
                  <a:schemeClr val="tx1"/>
                </a:solidFill>
                <a:latin typeface="Calibri" pitchFamily="34" charset="0"/>
                <a:ea typeface="ＭＳ Ｐゴシック" pitchFamily="34" charset="-128"/>
              </a:defRPr>
            </a:lvl1pPr>
            <a:lvl2pPr marL="742950" indent="-285750" defTabSz="463550" eaLnBrk="0" hangingPunct="0">
              <a:defRPr sz="1700">
                <a:solidFill>
                  <a:schemeClr val="tx1"/>
                </a:solidFill>
                <a:latin typeface="Calibri" pitchFamily="34" charset="0"/>
                <a:ea typeface="ＭＳ Ｐゴシック" pitchFamily="34" charset="-128"/>
              </a:defRPr>
            </a:lvl2pPr>
            <a:lvl3pPr marL="1143000" indent="-228600" defTabSz="463550" eaLnBrk="0" hangingPunct="0">
              <a:defRPr sz="1700">
                <a:solidFill>
                  <a:schemeClr val="tx1"/>
                </a:solidFill>
                <a:latin typeface="Calibri" pitchFamily="34" charset="0"/>
                <a:ea typeface="ＭＳ Ｐゴシック" pitchFamily="34" charset="-128"/>
              </a:defRPr>
            </a:lvl3pPr>
            <a:lvl4pPr marL="1600200" indent="-228600" defTabSz="463550" eaLnBrk="0" hangingPunct="0">
              <a:defRPr sz="1700">
                <a:solidFill>
                  <a:schemeClr val="tx1"/>
                </a:solidFill>
                <a:latin typeface="Calibri" pitchFamily="34" charset="0"/>
                <a:ea typeface="ＭＳ Ｐゴシック" pitchFamily="34" charset="-128"/>
              </a:defRPr>
            </a:lvl4pPr>
            <a:lvl5pPr marL="2057400" indent="-228600" defTabSz="463550" eaLnBrk="0" hangingPunct="0">
              <a:defRPr sz="1700">
                <a:solidFill>
                  <a:schemeClr val="tx1"/>
                </a:solidFill>
                <a:latin typeface="Calibri" pitchFamily="34" charset="0"/>
                <a:ea typeface="ＭＳ Ｐゴシック" pitchFamily="34" charset="-128"/>
              </a:defRPr>
            </a:lvl5pPr>
            <a:lvl6pPr marL="25146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4635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eaLnBrk="1" hangingPunct="1"/>
            <a:fld id="{78CBB09C-1AF6-4813-A15E-F6EC8574C87E}" type="slidenum">
              <a:rPr lang="en-US" altLang="en-US" sz="1200"/>
              <a:pPr algn="r" eaLnBrk="1" hangingPunct="1"/>
              <a:t>7</a:t>
            </a:fld>
            <a:endParaRPr lang="en-US" altLang="en-US" sz="1200"/>
          </a:p>
        </p:txBody>
      </p:sp>
    </p:spTree>
    <p:extLst>
      <p:ext uri="{BB962C8B-B14F-4D97-AF65-F5344CB8AC3E}">
        <p14:creationId xmlns:p14="http://schemas.microsoft.com/office/powerpoint/2010/main" val="1985180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3" name="Shape 339"/>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indent="-114300" defTabSz="914400" eaLnBrk="1" hangingPunct="1">
              <a:spcBef>
                <a:spcPct val="0"/>
              </a:spcBef>
              <a:buClr>
                <a:srgbClr val="000000"/>
              </a:buClr>
            </a:pPr>
            <a:endParaRPr lang="en-CA" altLang="en-US" sz="1800" smtClean="0">
              <a:solidFill>
                <a:srgbClr val="000000"/>
              </a:solidFill>
              <a:ea typeface="ＭＳ Ｐゴシック" pitchFamily="34" charset="-128"/>
              <a:cs typeface="Arial" pitchFamily="34" charset="0"/>
              <a:sym typeface="Arial" pitchFamily="34" charset="0"/>
            </a:endParaRPr>
          </a:p>
        </p:txBody>
      </p:sp>
      <p:sp>
        <p:nvSpPr>
          <p:cNvPr id="28674" name="Shape 340"/>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sp>
    </p:spTree>
    <p:extLst>
      <p:ext uri="{BB962C8B-B14F-4D97-AF65-F5344CB8AC3E}">
        <p14:creationId xmlns:p14="http://schemas.microsoft.com/office/powerpoint/2010/main" val="786639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A8D20198-1F45-48B9-A289-64AF068C8405}"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A16BDCA4-852E-4140-85A1-FB61A45F556A}" type="datetimeFigureOut">
              <a:rPr lang="en-US" altLang="en-US"/>
              <a:pPr/>
              <a:t>10/23/18</a:t>
            </a:fld>
            <a:endParaRPr lang="en-US" altLang="en-US"/>
          </a:p>
        </p:txBody>
      </p:sp>
    </p:spTree>
    <p:extLst>
      <p:ext uri="{BB962C8B-B14F-4D97-AF65-F5344CB8AC3E}">
        <p14:creationId xmlns:p14="http://schemas.microsoft.com/office/powerpoint/2010/main" val="2315235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99F0C896-1A5D-44D2-8D95-0BF75B1D1519}"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CEAAFD6-5C8E-4A15-A64A-DBF78B28A21C}" type="slidenum">
              <a:rPr lang="en-US" altLang="en-US"/>
              <a:pPr/>
              <a:t>‹#›</a:t>
            </a:fld>
            <a:endParaRPr lang="en-US" altLang="en-US"/>
          </a:p>
        </p:txBody>
      </p:sp>
    </p:spTree>
    <p:extLst>
      <p:ext uri="{BB962C8B-B14F-4D97-AF65-F5344CB8AC3E}">
        <p14:creationId xmlns:p14="http://schemas.microsoft.com/office/powerpoint/2010/main" val="214931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2BDF4BE9-F442-4063-84CB-B7486A37B630}"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2756C03-3CF5-410D-8EF8-9F93B6288A6F}" type="slidenum">
              <a:rPr lang="en-US" altLang="en-US"/>
              <a:pPr/>
              <a:t>‹#›</a:t>
            </a:fld>
            <a:endParaRPr lang="en-US" altLang="en-US"/>
          </a:p>
        </p:txBody>
      </p:sp>
    </p:spTree>
    <p:extLst>
      <p:ext uri="{BB962C8B-B14F-4D97-AF65-F5344CB8AC3E}">
        <p14:creationId xmlns:p14="http://schemas.microsoft.com/office/powerpoint/2010/main" val="260141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2834406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502720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1083062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627777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200934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1255085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87998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828963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ACF5EF3A-8C7A-4080-93E4-FAE5DE354B79}"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C148C798-AE3D-47EE-B1C0-C1B8CDC27E53}" type="datetimeFigureOut">
              <a:rPr lang="en-US" altLang="en-US"/>
              <a:pPr/>
              <a:t>10/23/18</a:t>
            </a:fld>
            <a:endParaRPr lang="en-US" altLang="en-US"/>
          </a:p>
        </p:txBody>
      </p:sp>
    </p:spTree>
    <p:extLst>
      <p:ext uri="{BB962C8B-B14F-4D97-AF65-F5344CB8AC3E}">
        <p14:creationId xmlns:p14="http://schemas.microsoft.com/office/powerpoint/2010/main" val="21273278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Arial"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078155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040324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042052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32470584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2098314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3687442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0390957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23862733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42037489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245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C7DAD94E-6BA7-4D6A-8804-EACB77F45D2F}"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767D3623-74AC-40F9-89A9-71C039943E4F}" type="datetimeFigureOut">
              <a:rPr lang="en-US" altLang="en-US"/>
              <a:pPr/>
              <a:t>10/23/18</a:t>
            </a:fld>
            <a:endParaRPr lang="en-US" altLang="en-US"/>
          </a:p>
        </p:txBody>
      </p:sp>
    </p:spTree>
    <p:extLst>
      <p:ext uri="{BB962C8B-B14F-4D97-AF65-F5344CB8AC3E}">
        <p14:creationId xmlns:p14="http://schemas.microsoft.com/office/powerpoint/2010/main" val="27701225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5120089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37404526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40417966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310031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4B6F97E7-1F04-4882-8504-021A9E5D791B}"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3AB21A2E-3C22-4AA4-8B8B-45C8D8B4DC4F}" type="datetimeFigureOut">
              <a:rPr lang="en-US" altLang="en-US"/>
              <a:pPr/>
              <a:t>10/23/18</a:t>
            </a:fld>
            <a:endParaRPr lang="en-US" altLang="en-US"/>
          </a:p>
        </p:txBody>
      </p:sp>
    </p:spTree>
    <p:extLst>
      <p:ext uri="{BB962C8B-B14F-4D97-AF65-F5344CB8AC3E}">
        <p14:creationId xmlns:p14="http://schemas.microsoft.com/office/powerpoint/2010/main" val="279740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09E8CDAC-E36C-4D36-BFEB-3C40581B0BEC}"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D952CD34-791E-48BD-8832-7171125D3321}" type="datetimeFigureOut">
              <a:rPr lang="en-US" altLang="en-US"/>
              <a:pPr/>
              <a:t>10/23/18</a:t>
            </a:fld>
            <a:endParaRPr lang="en-US" altLang="en-US"/>
          </a:p>
        </p:txBody>
      </p:sp>
    </p:spTree>
    <p:extLst>
      <p:ext uri="{BB962C8B-B14F-4D97-AF65-F5344CB8AC3E}">
        <p14:creationId xmlns:p14="http://schemas.microsoft.com/office/powerpoint/2010/main" val="449843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9BBE9F49-167B-454D-BF3D-4256F110486D}"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65AB78E6-8C9B-4ADF-A0C4-04BA7FD5A696}" type="datetimeFigureOut">
              <a:rPr lang="en-US" altLang="en-US"/>
              <a:pPr/>
              <a:t>10/23/18</a:t>
            </a:fld>
            <a:endParaRPr lang="en-US" altLang="en-US"/>
          </a:p>
        </p:txBody>
      </p:sp>
    </p:spTree>
    <p:extLst>
      <p:ext uri="{BB962C8B-B14F-4D97-AF65-F5344CB8AC3E}">
        <p14:creationId xmlns:p14="http://schemas.microsoft.com/office/powerpoint/2010/main" val="2058573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3BAE7144-DA99-4784-ABB0-9732B6B2EB2A}"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065FF4E9-5652-4346-BA46-F7D36511FC47}" type="datetimeFigureOut">
              <a:rPr lang="en-US" altLang="en-US"/>
              <a:pPr/>
              <a:t>10/23/18</a:t>
            </a:fld>
            <a:endParaRPr lang="en-US" altLang="en-US"/>
          </a:p>
        </p:txBody>
      </p:sp>
    </p:spTree>
    <p:extLst>
      <p:ext uri="{BB962C8B-B14F-4D97-AF65-F5344CB8AC3E}">
        <p14:creationId xmlns:p14="http://schemas.microsoft.com/office/powerpoint/2010/main" val="298863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D0D4EB9E-D9D9-4D3A-93C7-7D9D99739BEC}"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F909299-18A5-4198-B0BC-AE715FAA0D0C}" type="slidenum">
              <a:rPr lang="en-US" altLang="en-US"/>
              <a:pPr/>
              <a:t>‹#›</a:t>
            </a:fld>
            <a:endParaRPr lang="en-US" altLang="en-US"/>
          </a:p>
        </p:txBody>
      </p:sp>
    </p:spTree>
    <p:extLst>
      <p:ext uri="{BB962C8B-B14F-4D97-AF65-F5344CB8AC3E}">
        <p14:creationId xmlns:p14="http://schemas.microsoft.com/office/powerpoint/2010/main" val="1279646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cs typeface="Arial" pitchFamily="34" charset="0"/>
              </a:defRPr>
            </a:lvl1pPr>
          </a:lstStyle>
          <a:p>
            <a:fld id="{6F1087FC-2811-4284-A198-535FFAEA7256}"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EC70FAEF-3EC2-4534-9C90-3D3D211E63E6}" type="slidenum">
              <a:rPr lang="en-US" altLang="en-US"/>
              <a:pPr/>
              <a:t>‹#›</a:t>
            </a:fld>
            <a:endParaRPr lang="en-US" altLang="en-US"/>
          </a:p>
        </p:txBody>
      </p:sp>
    </p:spTree>
    <p:extLst>
      <p:ext uri="{BB962C8B-B14F-4D97-AF65-F5344CB8AC3E}">
        <p14:creationId xmlns:p14="http://schemas.microsoft.com/office/powerpoint/2010/main" val="224412439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cs typeface="Arial" pitchFamily="34" charset="0"/>
              </a:defRPr>
            </a:lvl1pPr>
          </a:lstStyle>
          <a:p>
            <a:fld id="{9DBA94A4-2A63-4B73-AF74-CAC991670C62}"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ＭＳ Ｐゴシック" charset="0"/>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ＭＳ Ｐゴシック" charset="0"/>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pitchFamily="34" charset="0"/>
        <a:buChar char="•"/>
        <a:defRPr sz="2600" b="1" kern="1200">
          <a:solidFill>
            <a:srgbClr val="1E3268"/>
          </a:solidFill>
          <a:latin typeface="Open Sans" charset="0"/>
          <a:ea typeface="ＭＳ Ｐゴシック" charset="0"/>
          <a:cs typeface="Open Sans" charset="0"/>
        </a:defRPr>
      </a:lvl1pPr>
      <a:lvl2pPr marL="630238" indent="-209550" algn="l" defTabSz="841375" rtl="0" eaLnBrk="0" fontAlgn="base" hangingPunct="0">
        <a:lnSpc>
          <a:spcPct val="90000"/>
        </a:lnSpc>
        <a:spcBef>
          <a:spcPts val="463"/>
        </a:spcBef>
        <a:spcAft>
          <a:spcPct val="0"/>
        </a:spcAft>
        <a:buFont typeface="Arial" pitchFamily="34" charset="0"/>
        <a:buChar char="•"/>
        <a:defRPr sz="2200" kern="1200">
          <a:solidFill>
            <a:srgbClr val="1E3268"/>
          </a:solidFill>
          <a:latin typeface="Open Sans Light" charset="0"/>
          <a:ea typeface="ＭＳ Ｐゴシック" charset="0"/>
          <a:cs typeface="Open Sans Light" charset="0"/>
        </a:defRPr>
      </a:lvl2pPr>
      <a:lvl3pPr marL="1052513" indent="-209550" algn="l" defTabSz="841375" rtl="0" eaLnBrk="0" fontAlgn="base" hangingPunct="0">
        <a:lnSpc>
          <a:spcPct val="90000"/>
        </a:lnSpc>
        <a:spcBef>
          <a:spcPts val="463"/>
        </a:spcBef>
        <a:spcAft>
          <a:spcPct val="0"/>
        </a:spcAft>
        <a:buFont typeface="Arial" pitchFamily="34" charset="0"/>
        <a:buChar char="•"/>
        <a:defRPr kern="1200">
          <a:solidFill>
            <a:srgbClr val="1E3268"/>
          </a:solidFill>
          <a:latin typeface="Open Sans Light" charset="0"/>
          <a:ea typeface="ＭＳ Ｐゴシック"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pitchFamily="34" charset="0"/>
        <a:buChar char="•"/>
        <a:defRPr sz="1700" kern="1200">
          <a:solidFill>
            <a:srgbClr val="1E3268"/>
          </a:solidFill>
          <a:latin typeface="Open Sans Light" charset="0"/>
          <a:ea typeface="ＭＳ Ｐゴシック"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pitchFamily="34" charset="0"/>
        <a:buChar char="•"/>
        <a:defRPr sz="1700" kern="1200">
          <a:solidFill>
            <a:srgbClr val="1E3268"/>
          </a:solidFill>
          <a:latin typeface="Open Sans Light" charset="0"/>
          <a:ea typeface="ＭＳ Ｐゴシック"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Shape 153"/>
          <p:cNvSpPr txBox="1">
            <a:spLocks noChangeArrowheads="1"/>
          </p:cNvSpPr>
          <p:nvPr/>
        </p:nvSpPr>
        <p:spPr bwMode="auto">
          <a:xfrm rot="10800000" flipH="1">
            <a:off x="0" y="6154738"/>
            <a:ext cx="9144000" cy="44450"/>
          </a:xfrm>
          <a:prstGeom prst="rect">
            <a:avLst/>
          </a:prstGeom>
          <a:solidFill>
            <a:srgbClr val="00B2E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4200" tIns="42100" rIns="84200" bIns="42100" anchor="ctr"/>
          <a:lstStyle>
            <a:lvl1pPr indent="-107950"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eaLnBrk="0" fontAlgn="base" hangingPunct="0">
              <a:spcBef>
                <a:spcPct val="0"/>
              </a:spcBef>
              <a:spcAft>
                <a:spcPct val="0"/>
              </a:spcAft>
              <a:defRPr sz="1700">
                <a:solidFill>
                  <a:schemeClr val="tx1"/>
                </a:solidFill>
                <a:latin typeface="Calibri" charset="0"/>
                <a:ea typeface="ＭＳ Ｐゴシック" charset="0"/>
              </a:defRPr>
            </a:lvl6pPr>
            <a:lvl7pPr marL="2971800" indent="-228600" eaLnBrk="0" fontAlgn="base" hangingPunct="0">
              <a:spcBef>
                <a:spcPct val="0"/>
              </a:spcBef>
              <a:spcAft>
                <a:spcPct val="0"/>
              </a:spcAft>
              <a:defRPr sz="1700">
                <a:solidFill>
                  <a:schemeClr val="tx1"/>
                </a:solidFill>
                <a:latin typeface="Calibri" charset="0"/>
                <a:ea typeface="ＭＳ Ｐゴシック" charset="0"/>
              </a:defRPr>
            </a:lvl7pPr>
            <a:lvl8pPr marL="3429000" indent="-228600" eaLnBrk="0" fontAlgn="base" hangingPunct="0">
              <a:spcBef>
                <a:spcPct val="0"/>
              </a:spcBef>
              <a:spcAft>
                <a:spcPct val="0"/>
              </a:spcAft>
              <a:defRPr sz="1700">
                <a:solidFill>
                  <a:schemeClr val="tx1"/>
                </a:solidFill>
                <a:latin typeface="Calibri" charset="0"/>
                <a:ea typeface="ＭＳ Ｐゴシック" charset="0"/>
              </a:defRPr>
            </a:lvl8pPr>
            <a:lvl9pPr marL="3886200" indent="-228600" eaLnBrk="0" fontAlgn="base" hangingPunct="0">
              <a:spcBef>
                <a:spcPct val="0"/>
              </a:spcBef>
              <a:spcAft>
                <a:spcPct val="0"/>
              </a:spcAft>
              <a:defRPr sz="1700">
                <a:solidFill>
                  <a:schemeClr val="tx1"/>
                </a:solidFill>
                <a:latin typeface="Calibri" charset="0"/>
                <a:ea typeface="ＭＳ Ｐゴシック" charset="0"/>
              </a:defRPr>
            </a:lvl9pPr>
          </a:lstStyle>
          <a:p>
            <a:pPr defTabSz="914400" eaLnBrk="1" hangingPunct="1">
              <a:buClr>
                <a:srgbClr val="000000"/>
              </a:buClr>
              <a:buSzPct val="100000"/>
              <a:buFont typeface="Arial" charset="0"/>
              <a:buNone/>
              <a:defRPr/>
            </a:pPr>
            <a:endParaRPr lang="en-CA" smtClean="0">
              <a:solidFill>
                <a:srgbClr val="000000"/>
              </a:solidFill>
              <a:sym typeface="Calibri" charset="0"/>
            </a:endParaRPr>
          </a:p>
        </p:txBody>
      </p:sp>
      <p:sp>
        <p:nvSpPr>
          <p:cNvPr id="13316" name="Shape 155"/>
          <p:cNvSpPr txBox="1">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CA" altLang="en-US" smtClean="0">
              <a:sym typeface="Arial" pitchFamily="34" charset="0"/>
            </a:endParaRPr>
          </a:p>
        </p:txBody>
      </p:sp>
      <p:sp>
        <p:nvSpPr>
          <p:cNvPr id="13317" name="Shape 156"/>
          <p:cNvSpPr txBox="1">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p>
            <a:pPr lvl="0"/>
            <a:endParaRPr lang="en-CA" altLang="en-US" smtClean="0">
              <a:sym typeface="Arial" pitchFamily="34" charset="0"/>
            </a:endParaRPr>
          </a:p>
        </p:txBody>
      </p:sp>
      <p:sp>
        <p:nvSpPr>
          <p:cNvPr id="13318" name="Shape 157"/>
          <p:cNvSpPr txBox="1">
            <a:spLocks noChangeArrowheads="1"/>
          </p:cNvSpPr>
          <p:nvPr/>
        </p:nvSpPr>
        <p:spPr bwMode="auto">
          <a:xfrm>
            <a:off x="3028950" y="6356350"/>
            <a:ext cx="30861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indent="-107950"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eaLnBrk="0" fontAlgn="base" hangingPunct="0">
              <a:spcBef>
                <a:spcPct val="0"/>
              </a:spcBef>
              <a:spcAft>
                <a:spcPct val="0"/>
              </a:spcAft>
              <a:defRPr sz="1700">
                <a:solidFill>
                  <a:schemeClr val="tx1"/>
                </a:solidFill>
                <a:latin typeface="Calibri" charset="0"/>
                <a:ea typeface="ＭＳ Ｐゴシック" charset="0"/>
              </a:defRPr>
            </a:lvl6pPr>
            <a:lvl7pPr marL="2971800" indent="-228600" eaLnBrk="0" fontAlgn="base" hangingPunct="0">
              <a:spcBef>
                <a:spcPct val="0"/>
              </a:spcBef>
              <a:spcAft>
                <a:spcPct val="0"/>
              </a:spcAft>
              <a:defRPr sz="1700">
                <a:solidFill>
                  <a:schemeClr val="tx1"/>
                </a:solidFill>
                <a:latin typeface="Calibri" charset="0"/>
                <a:ea typeface="ＭＳ Ｐゴシック" charset="0"/>
              </a:defRPr>
            </a:lvl7pPr>
            <a:lvl8pPr marL="3429000" indent="-228600" eaLnBrk="0" fontAlgn="base" hangingPunct="0">
              <a:spcBef>
                <a:spcPct val="0"/>
              </a:spcBef>
              <a:spcAft>
                <a:spcPct val="0"/>
              </a:spcAft>
              <a:defRPr sz="1700">
                <a:solidFill>
                  <a:schemeClr val="tx1"/>
                </a:solidFill>
                <a:latin typeface="Calibri" charset="0"/>
                <a:ea typeface="ＭＳ Ｐゴシック" charset="0"/>
              </a:defRPr>
            </a:lvl8pPr>
            <a:lvl9pPr marL="3886200" indent="-228600" eaLnBrk="0" fontAlgn="base" hangingPunct="0">
              <a:spcBef>
                <a:spcPct val="0"/>
              </a:spcBef>
              <a:spcAft>
                <a:spcPct val="0"/>
              </a:spcAft>
              <a:defRPr sz="1700">
                <a:solidFill>
                  <a:schemeClr val="tx1"/>
                </a:solidFill>
                <a:latin typeface="Calibri" charset="0"/>
                <a:ea typeface="ＭＳ Ｐゴシック" charset="0"/>
              </a:defRPr>
            </a:lvl9pPr>
          </a:lstStyle>
          <a:p>
            <a:pPr defTabSz="914400" eaLnBrk="1" hangingPunct="1">
              <a:buClr>
                <a:srgbClr val="000000"/>
              </a:buClr>
              <a:buSzPct val="100000"/>
              <a:buFont typeface="Arial" charset="0"/>
              <a:buNone/>
              <a:defRPr/>
            </a:pPr>
            <a:endParaRPr lang="en-CA" smtClean="0">
              <a:solidFill>
                <a:srgbClr val="000000"/>
              </a:solidFill>
              <a:sym typeface="Calibri" charset="0"/>
            </a:endParaRPr>
          </a:p>
        </p:txBody>
      </p:sp>
      <p:sp>
        <p:nvSpPr>
          <p:cNvPr id="27655" name="Shape 158"/>
          <p:cNvSpPr txBox="1">
            <a:spLocks noChangeArrowheads="1"/>
          </p:cNvSpPr>
          <p:nvPr/>
        </p:nvSpPr>
        <p:spPr bwMode="auto">
          <a:xfrm>
            <a:off x="196850" y="6356350"/>
            <a:ext cx="2057400" cy="365125"/>
          </a:xfrm>
          <a:prstGeom prst="rect">
            <a:avLst/>
          </a:prstGeom>
          <a:noFill/>
          <a:ln w="9525">
            <a:noFill/>
            <a:miter lim="800000"/>
            <a:headEnd/>
            <a:tailEnd/>
          </a:ln>
        </p:spPr>
        <p:txBody>
          <a:bodyPr lIns="84200" tIns="42100" rIns="84200" bIns="42100" anchor="ctr"/>
          <a:lstStyle>
            <a:lvl1pPr indent="-69850"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buClr>
                <a:srgbClr val="00B2EB"/>
              </a:buClr>
              <a:buSzPct val="100000"/>
              <a:buFont typeface="Open Sans"/>
              <a:buNone/>
            </a:pPr>
            <a:fld id="{9ED52A18-32B1-4F18-83DC-F5C931BC3673}" type="slidenum">
              <a:rPr lang="en-US" altLang="en-US" sz="1100" b="1">
                <a:solidFill>
                  <a:srgbClr val="00B2EB"/>
                </a:solidFill>
                <a:latin typeface="Open Sans"/>
                <a:sym typeface="Open Sans"/>
              </a:rPr>
              <a:pPr defTabSz="914400" eaLnBrk="1" hangingPunct="1">
                <a:buClr>
                  <a:srgbClr val="00B2EB"/>
                </a:buClr>
                <a:buSzPct val="100000"/>
                <a:buFont typeface="Open Sans"/>
                <a:buNone/>
              </a:pPr>
              <a:t>‹#›</a:t>
            </a:fld>
            <a:endParaRPr lang="en-US" altLang="en-US" sz="1100" b="1">
              <a:solidFill>
                <a:srgbClr val="00B2EB"/>
              </a:solidFill>
              <a:latin typeface="Open Sans"/>
              <a:sym typeface="Open Sans"/>
            </a:endParaRPr>
          </a:p>
        </p:txBody>
      </p:sp>
      <p:sp>
        <p:nvSpPr>
          <p:cNvPr id="13320" name="Shape 159"/>
          <p:cNvSpPr txBox="1">
            <a:spLocks noChangeArrowheads="1"/>
          </p:cNvSpPr>
          <p:nvPr/>
        </p:nvSpPr>
        <p:spPr bwMode="auto">
          <a:xfrm>
            <a:off x="628650" y="6356350"/>
            <a:ext cx="20574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indent="-107950" eaLnBrk="0" hangingPunct="0">
              <a:defRPr sz="1700">
                <a:solidFill>
                  <a:schemeClr val="tx1"/>
                </a:solidFill>
                <a:latin typeface="Calibri" charset="0"/>
                <a:ea typeface="ＭＳ Ｐゴシック" charset="0"/>
                <a:cs typeface="ＭＳ Ｐゴシック" charset="0"/>
              </a:defRPr>
            </a:lvl1pPr>
            <a:lvl2pPr marL="742950" indent="-285750" eaLnBrk="0" hangingPunct="0">
              <a:defRPr sz="1700">
                <a:solidFill>
                  <a:schemeClr val="tx1"/>
                </a:solidFill>
                <a:latin typeface="Calibri" charset="0"/>
                <a:ea typeface="ＭＳ Ｐゴシック" charset="0"/>
              </a:defRPr>
            </a:lvl2pPr>
            <a:lvl3pPr marL="1143000" indent="-228600" eaLnBrk="0" hangingPunct="0">
              <a:defRPr sz="1700">
                <a:solidFill>
                  <a:schemeClr val="tx1"/>
                </a:solidFill>
                <a:latin typeface="Calibri" charset="0"/>
                <a:ea typeface="ＭＳ Ｐゴシック" charset="0"/>
              </a:defRPr>
            </a:lvl3pPr>
            <a:lvl4pPr marL="1600200" indent="-228600" eaLnBrk="0" hangingPunct="0">
              <a:defRPr sz="1700">
                <a:solidFill>
                  <a:schemeClr val="tx1"/>
                </a:solidFill>
                <a:latin typeface="Calibri" charset="0"/>
                <a:ea typeface="ＭＳ Ｐゴシック" charset="0"/>
              </a:defRPr>
            </a:lvl4pPr>
            <a:lvl5pPr marL="2057400" indent="-228600" eaLnBrk="0" hangingPunct="0">
              <a:defRPr sz="1700">
                <a:solidFill>
                  <a:schemeClr val="tx1"/>
                </a:solidFill>
                <a:latin typeface="Calibri" charset="0"/>
                <a:ea typeface="ＭＳ Ｐゴシック" charset="0"/>
              </a:defRPr>
            </a:lvl5pPr>
            <a:lvl6pPr marL="2514600" indent="-228600" eaLnBrk="0" fontAlgn="base" hangingPunct="0">
              <a:spcBef>
                <a:spcPct val="0"/>
              </a:spcBef>
              <a:spcAft>
                <a:spcPct val="0"/>
              </a:spcAft>
              <a:defRPr sz="1700">
                <a:solidFill>
                  <a:schemeClr val="tx1"/>
                </a:solidFill>
                <a:latin typeface="Calibri" charset="0"/>
                <a:ea typeface="ＭＳ Ｐゴシック" charset="0"/>
              </a:defRPr>
            </a:lvl6pPr>
            <a:lvl7pPr marL="2971800" indent="-228600" eaLnBrk="0" fontAlgn="base" hangingPunct="0">
              <a:spcBef>
                <a:spcPct val="0"/>
              </a:spcBef>
              <a:spcAft>
                <a:spcPct val="0"/>
              </a:spcAft>
              <a:defRPr sz="1700">
                <a:solidFill>
                  <a:schemeClr val="tx1"/>
                </a:solidFill>
                <a:latin typeface="Calibri" charset="0"/>
                <a:ea typeface="ＭＳ Ｐゴシック" charset="0"/>
              </a:defRPr>
            </a:lvl7pPr>
            <a:lvl8pPr marL="3429000" indent="-228600" eaLnBrk="0" fontAlgn="base" hangingPunct="0">
              <a:spcBef>
                <a:spcPct val="0"/>
              </a:spcBef>
              <a:spcAft>
                <a:spcPct val="0"/>
              </a:spcAft>
              <a:defRPr sz="1700">
                <a:solidFill>
                  <a:schemeClr val="tx1"/>
                </a:solidFill>
                <a:latin typeface="Calibri" charset="0"/>
                <a:ea typeface="ＭＳ Ｐゴシック" charset="0"/>
              </a:defRPr>
            </a:lvl8pPr>
            <a:lvl9pPr marL="3886200" indent="-228600" eaLnBrk="0" fontAlgn="base" hangingPunct="0">
              <a:spcBef>
                <a:spcPct val="0"/>
              </a:spcBef>
              <a:spcAft>
                <a:spcPct val="0"/>
              </a:spcAft>
              <a:defRPr sz="1700">
                <a:solidFill>
                  <a:schemeClr val="tx1"/>
                </a:solidFill>
                <a:latin typeface="Calibri" charset="0"/>
                <a:ea typeface="ＭＳ Ｐゴシック" charset="0"/>
              </a:defRPr>
            </a:lvl9pPr>
          </a:lstStyle>
          <a:p>
            <a:pPr defTabSz="914400" eaLnBrk="1" hangingPunct="1">
              <a:buClr>
                <a:srgbClr val="000000"/>
              </a:buClr>
              <a:buSzPct val="100000"/>
              <a:buFont typeface="Arial" charset="0"/>
              <a:buNone/>
              <a:defRPr/>
            </a:pPr>
            <a:endParaRPr lang="en-CA" smtClean="0">
              <a:solidFill>
                <a:srgbClr val="000000"/>
              </a:solidFill>
              <a:sym typeface="Calibri" charset="0"/>
            </a:endParaRPr>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2" name="TextBox 11"/>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3" name="TextBox 12"/>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95" r:id="rId1"/>
    <p:sldLayoutId id="2147483894" r:id="rId2"/>
    <p:sldLayoutId id="2147483893" r:id="rId3"/>
    <p:sldLayoutId id="2147483892" r:id="rId4"/>
    <p:sldLayoutId id="2147483891" r:id="rId5"/>
    <p:sldLayoutId id="2147483890" r:id="rId6"/>
    <p:sldLayoutId id="2147483889" r:id="rId7"/>
    <p:sldLayoutId id="2147483888" r:id="rId8"/>
    <p:sldLayoutId id="2147483887" r:id="rId9"/>
    <p:sldLayoutId id="2147483886" r:id="rId10"/>
    <p:sldLayoutId id="2147483885" r:id="rId11"/>
  </p:sldLayoutIdLst>
  <p:hf sldNum="0" hdr="0" ftr="0" dt="0"/>
  <p:txStyles>
    <p:titleStyle>
      <a:lvl1pPr algn="l" rtl="0" eaLnBrk="0" fontAlgn="base" hangingPunct="0">
        <a:spcBef>
          <a:spcPct val="0"/>
        </a:spcBef>
        <a:spcAft>
          <a:spcPct val="0"/>
        </a:spcAft>
        <a:defRPr sz="1400">
          <a:solidFill>
            <a:srgbClr val="000000"/>
          </a:solidFill>
          <a:latin typeface="+mj-lt"/>
          <a:ea typeface="+mj-ea"/>
          <a:cs typeface="+mj-cs"/>
          <a:sym typeface="Arial" pitchFamily="34" charset="0"/>
        </a:defRPr>
      </a:lvl1pPr>
      <a:lvl2pPr algn="l" rtl="0" eaLnBrk="0" fontAlgn="base" hangingPunct="0">
        <a:spcBef>
          <a:spcPct val="0"/>
        </a:spcBef>
        <a:spcAft>
          <a:spcPct val="0"/>
        </a:spcAft>
        <a:defRPr sz="1400">
          <a:solidFill>
            <a:srgbClr val="000000"/>
          </a:solidFill>
          <a:latin typeface="Arial" charset="0"/>
          <a:ea typeface="ＭＳ Ｐゴシック" charset="0"/>
          <a:cs typeface="Arial" charset="0"/>
          <a:sym typeface="Arial" pitchFamily="34" charset="0"/>
        </a:defRPr>
      </a:lvl2pPr>
      <a:lvl3pPr algn="l" rtl="0" eaLnBrk="0" fontAlgn="base" hangingPunct="0">
        <a:spcBef>
          <a:spcPct val="0"/>
        </a:spcBef>
        <a:spcAft>
          <a:spcPct val="0"/>
        </a:spcAft>
        <a:defRPr sz="1400">
          <a:solidFill>
            <a:srgbClr val="000000"/>
          </a:solidFill>
          <a:latin typeface="Arial" charset="0"/>
          <a:ea typeface="ＭＳ Ｐゴシック" charset="0"/>
          <a:cs typeface="Arial" charset="0"/>
          <a:sym typeface="Arial" pitchFamily="34" charset="0"/>
        </a:defRPr>
      </a:lvl3pPr>
      <a:lvl4pPr algn="l" rtl="0" eaLnBrk="0" fontAlgn="base" hangingPunct="0">
        <a:spcBef>
          <a:spcPct val="0"/>
        </a:spcBef>
        <a:spcAft>
          <a:spcPct val="0"/>
        </a:spcAft>
        <a:defRPr sz="1400">
          <a:solidFill>
            <a:srgbClr val="000000"/>
          </a:solidFill>
          <a:latin typeface="Arial" charset="0"/>
          <a:ea typeface="ＭＳ Ｐゴシック" charset="0"/>
          <a:cs typeface="Arial" charset="0"/>
          <a:sym typeface="Arial" pitchFamily="34" charset="0"/>
        </a:defRPr>
      </a:lvl4pPr>
      <a:lvl5pPr algn="l" rtl="0" eaLnBrk="0" fontAlgn="base" hangingPunct="0">
        <a:spcBef>
          <a:spcPct val="0"/>
        </a:spcBef>
        <a:spcAft>
          <a:spcPct val="0"/>
        </a:spcAft>
        <a:defRPr sz="1400">
          <a:solidFill>
            <a:srgbClr val="000000"/>
          </a:solidFill>
          <a:latin typeface="Arial" charset="0"/>
          <a:ea typeface="ＭＳ Ｐゴシック" charset="0"/>
          <a:cs typeface="Arial" charset="0"/>
          <a:sym typeface="Arial" pitchFamily="34" charset="0"/>
        </a:defRPr>
      </a:lvl5pPr>
      <a:lvl6pPr marL="457200" algn="l" rtl="0" eaLnBrk="0" fontAlgn="base" hangingPunct="0">
        <a:spcBef>
          <a:spcPct val="0"/>
        </a:spcBef>
        <a:spcAft>
          <a:spcPct val="0"/>
        </a:spcAft>
        <a:defRPr sz="1400">
          <a:solidFill>
            <a:srgbClr val="000000"/>
          </a:solidFill>
          <a:latin typeface="Arial" charset="0"/>
          <a:ea typeface="ＭＳ Ｐゴシック"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ea typeface="ＭＳ Ｐゴシック"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ea typeface="ＭＳ Ｐゴシック"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ea typeface="ＭＳ Ｐゴシック" charset="0"/>
          <a:cs typeface="Arial" charset="0"/>
          <a:sym typeface="Arial" charset="0"/>
        </a:defRPr>
      </a:lvl9pPr>
    </p:titleStyle>
    <p:bodyStyle>
      <a:lvl1pPr marL="342900" indent="-342900" algn="l" rtl="0" eaLnBrk="0" fontAlgn="base" hangingPunct="0">
        <a:spcBef>
          <a:spcPct val="0"/>
        </a:spcBef>
        <a:spcAft>
          <a:spcPct val="0"/>
        </a:spcAft>
        <a:defRPr sz="1400">
          <a:solidFill>
            <a:srgbClr val="000000"/>
          </a:solidFill>
          <a:latin typeface="+mn-lt"/>
          <a:ea typeface="+mn-ea"/>
          <a:cs typeface="+mn-cs"/>
          <a:sym typeface="Arial" pitchFamily="34" charset="0"/>
        </a:defRPr>
      </a:lvl1pPr>
      <a:lvl2pPr marL="742950" indent="-285750" algn="l" rtl="0" eaLnBrk="0" fontAlgn="base" hangingPunct="0">
        <a:spcBef>
          <a:spcPct val="0"/>
        </a:spcBef>
        <a:spcAft>
          <a:spcPct val="0"/>
        </a:spcAft>
        <a:defRPr sz="1400">
          <a:solidFill>
            <a:srgbClr val="000000"/>
          </a:solidFill>
          <a:latin typeface="+mn-lt"/>
          <a:ea typeface="ＭＳ Ｐゴシック" pitchFamily="34" charset="-128"/>
          <a:cs typeface="+mn-cs"/>
          <a:sym typeface="Arial" pitchFamily="34" charset="0"/>
        </a:defRPr>
      </a:lvl2pPr>
      <a:lvl3pPr marL="1143000" indent="-228600" algn="l" rtl="0" eaLnBrk="0" fontAlgn="base" hangingPunct="0">
        <a:spcBef>
          <a:spcPct val="0"/>
        </a:spcBef>
        <a:spcAft>
          <a:spcPct val="0"/>
        </a:spcAft>
        <a:defRPr sz="1400">
          <a:solidFill>
            <a:srgbClr val="000000"/>
          </a:solidFill>
          <a:latin typeface="+mn-lt"/>
          <a:ea typeface="ＭＳ Ｐゴシック" pitchFamily="34" charset="-128"/>
          <a:cs typeface="+mn-cs"/>
          <a:sym typeface="Arial" pitchFamily="34" charset="0"/>
        </a:defRPr>
      </a:lvl3pPr>
      <a:lvl4pPr marL="1600200" indent="-228600" algn="l" rtl="0" eaLnBrk="0" fontAlgn="base" hangingPunct="0">
        <a:spcBef>
          <a:spcPct val="0"/>
        </a:spcBef>
        <a:spcAft>
          <a:spcPct val="0"/>
        </a:spcAft>
        <a:defRPr sz="1400">
          <a:solidFill>
            <a:srgbClr val="000000"/>
          </a:solidFill>
          <a:latin typeface="+mn-lt"/>
          <a:ea typeface="ＭＳ Ｐゴシック" pitchFamily="34" charset="-128"/>
          <a:cs typeface="+mn-cs"/>
          <a:sym typeface="Arial" pitchFamily="34" charset="0"/>
        </a:defRPr>
      </a:lvl4pPr>
      <a:lvl5pPr marL="2057400" indent="-228600" algn="l" rtl="0" eaLnBrk="0" fontAlgn="base" hangingPunct="0">
        <a:spcBef>
          <a:spcPct val="0"/>
        </a:spcBef>
        <a:spcAft>
          <a:spcPct val="0"/>
        </a:spcAft>
        <a:defRPr sz="1400">
          <a:solidFill>
            <a:srgbClr val="000000"/>
          </a:solidFill>
          <a:latin typeface="+mn-lt"/>
          <a:ea typeface="ＭＳ Ｐゴシック" pitchFamily="34" charset="-128"/>
          <a:cs typeface="+mn-cs"/>
          <a:sym typeface="Arial" pitchFamily="34" charset="0"/>
        </a:defRPr>
      </a:lvl5pPr>
      <a:lvl6pPr marL="457200" algn="l" rtl="0" eaLnBrk="0" fontAlgn="base" hangingPunct="0">
        <a:spcBef>
          <a:spcPct val="0"/>
        </a:spcBef>
        <a:spcAft>
          <a:spcPct val="0"/>
        </a:spcAft>
        <a:defRPr sz="1400">
          <a:solidFill>
            <a:srgbClr val="000000"/>
          </a:solidFill>
          <a:latin typeface="+mn-lt"/>
          <a:ea typeface="Arial" charset="0"/>
          <a:cs typeface="+mn-cs"/>
          <a:sym typeface="Arial" charset="0"/>
        </a:defRPr>
      </a:lvl6pPr>
      <a:lvl7pPr marL="914400" algn="l" rtl="0" eaLnBrk="0" fontAlgn="base" hangingPunct="0">
        <a:spcBef>
          <a:spcPct val="0"/>
        </a:spcBef>
        <a:spcAft>
          <a:spcPct val="0"/>
        </a:spcAft>
        <a:defRPr sz="1400">
          <a:solidFill>
            <a:srgbClr val="000000"/>
          </a:solidFill>
          <a:latin typeface="+mn-lt"/>
          <a:ea typeface="Arial" charset="0"/>
          <a:cs typeface="+mn-cs"/>
          <a:sym typeface="Arial" charset="0"/>
        </a:defRPr>
      </a:lvl7pPr>
      <a:lvl8pPr marL="1371600" algn="l" rtl="0" eaLnBrk="0" fontAlgn="base" hangingPunct="0">
        <a:spcBef>
          <a:spcPct val="0"/>
        </a:spcBef>
        <a:spcAft>
          <a:spcPct val="0"/>
        </a:spcAft>
        <a:defRPr sz="1400">
          <a:solidFill>
            <a:srgbClr val="000000"/>
          </a:solidFill>
          <a:latin typeface="+mn-lt"/>
          <a:ea typeface="Arial" charset="0"/>
          <a:cs typeface="+mn-cs"/>
          <a:sym typeface="Arial" charset="0"/>
        </a:defRPr>
      </a:lvl8pPr>
      <a:lvl9pPr marL="1828800" algn="l" rtl="0" eaLnBrk="0" fontAlgn="base" hangingPunct="0">
        <a:spcBef>
          <a:spcPct val="0"/>
        </a:spcBef>
        <a:spcAft>
          <a:spcPct val="0"/>
        </a:spcAft>
        <a:defRPr sz="1400">
          <a:solidFill>
            <a:srgbClr val="000000"/>
          </a:solidFill>
          <a:latin typeface="+mn-lt"/>
          <a:ea typeface="Arial" charset="0"/>
          <a:cs typeface="+mn-cs"/>
          <a:sym typeface="Arial"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06499"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06501"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4342"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343"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906" r:id="rId1"/>
    <p:sldLayoutId id="2147483905" r:id="rId2"/>
    <p:sldLayoutId id="2147483904" r:id="rId3"/>
    <p:sldLayoutId id="2147483903" r:id="rId4"/>
    <p:sldLayoutId id="2147483902" r:id="rId5"/>
    <p:sldLayoutId id="2147483901" r:id="rId6"/>
    <p:sldLayoutId id="2147483900" r:id="rId7"/>
    <p:sldLayoutId id="2147483899" r:id="rId8"/>
    <p:sldLayoutId id="2147483898" r:id="rId9"/>
    <p:sldLayoutId id="2147483897" r:id="rId10"/>
    <p:sldLayoutId id="2147483896"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j-ea"/>
          <a:cs typeface="ＭＳ Ｐゴシック"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cs typeface="ＭＳ Ｐゴシック"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pitchFamily="34" charset="0"/>
        <a:buChar char="•"/>
        <a:defRPr sz="2600" b="1">
          <a:solidFill>
            <a:srgbClr val="1E3268"/>
          </a:solidFill>
          <a:latin typeface="+mn-lt"/>
          <a:ea typeface="+mn-ea"/>
          <a:cs typeface="ＭＳ Ｐゴシック" charset="0"/>
        </a:defRPr>
      </a:lvl1pPr>
      <a:lvl2pPr marL="630238" indent="-209550" algn="l" defTabSz="841375" rtl="0" eaLnBrk="0" fontAlgn="base" hangingPunct="0">
        <a:lnSpc>
          <a:spcPct val="90000"/>
        </a:lnSpc>
        <a:spcBef>
          <a:spcPts val="463"/>
        </a:spcBef>
        <a:spcAft>
          <a:spcPct val="0"/>
        </a:spcAft>
        <a:buFont typeface="Arial" pitchFamily="34" charset="0"/>
        <a:buChar char="•"/>
        <a:defRPr sz="2200">
          <a:solidFill>
            <a:srgbClr val="1E3268"/>
          </a:solidFill>
          <a:latin typeface="Open Sans Light" charset="0"/>
          <a:ea typeface="+mn-ea"/>
          <a:cs typeface="Open Sans Light" charset="0"/>
        </a:defRPr>
      </a:lvl2pPr>
      <a:lvl3pPr marL="1052513" indent="-209550" algn="l" defTabSz="841375" rtl="0" eaLnBrk="0" fontAlgn="base" hangingPunct="0">
        <a:lnSpc>
          <a:spcPct val="90000"/>
        </a:lnSpc>
        <a:spcBef>
          <a:spcPts val="463"/>
        </a:spcBef>
        <a:spcAft>
          <a:spcPct val="0"/>
        </a:spcAft>
        <a:buFont typeface="Arial" pitchFamily="34" charset="0"/>
        <a:buChar char="•"/>
        <a:defRPr>
          <a:solidFill>
            <a:srgbClr val="1E3268"/>
          </a:solidFill>
          <a:latin typeface="Open Sans Light" charset="0"/>
          <a:ea typeface="ＭＳ Ｐゴシック"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pitchFamily="34" charset="0"/>
        <a:buChar char="•"/>
        <a:defRPr sz="1700">
          <a:solidFill>
            <a:srgbClr val="1E3268"/>
          </a:solidFill>
          <a:latin typeface="Open Sans Light" charset="0"/>
          <a:ea typeface="ＭＳ Ｐゴシック"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pitchFamily="34" charset="0"/>
        <a:buChar char="•"/>
        <a:defRPr sz="1700">
          <a:solidFill>
            <a:srgbClr val="1E3268"/>
          </a:solidFill>
          <a:latin typeface="Open Sans Light" charset="0"/>
          <a:ea typeface="ＭＳ Ｐゴシック" pitchFamily="34"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hyperlink" Target="mailto:guidelines@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ctrTitle" idx="4294967295"/>
          </p:nvPr>
        </p:nvSpPr>
        <p:spPr>
          <a:xfrm>
            <a:off x="573088" y="3108325"/>
            <a:ext cx="7142162" cy="814388"/>
          </a:xfrm>
        </p:spPr>
        <p:txBody>
          <a:bodyPr/>
          <a:lstStyle/>
          <a:p>
            <a:r>
              <a:rPr lang="en-US" altLang="en-US" sz="3700" smtClean="0">
                <a:latin typeface="Arial" pitchFamily="34" charset="0"/>
              </a:rPr>
              <a:t>Reducing the Risk of Developing Diabetes </a:t>
            </a:r>
          </a:p>
        </p:txBody>
      </p:sp>
      <p:sp>
        <p:nvSpPr>
          <p:cNvPr id="17410" name="Content Placeholder 2"/>
          <p:cNvSpPr>
            <a:spLocks noGrp="1"/>
          </p:cNvSpPr>
          <p:nvPr>
            <p:ph type="subTitle" idx="4294967295"/>
          </p:nvPr>
        </p:nvSpPr>
        <p:spPr>
          <a:xfrm>
            <a:off x="573088" y="4164013"/>
            <a:ext cx="6400800" cy="1752600"/>
          </a:xfrm>
        </p:spPr>
        <p:txBody>
          <a:bodyPr/>
          <a:lstStyle/>
          <a:p>
            <a:pPr marL="0" indent="0">
              <a:lnSpc>
                <a:spcPct val="70000"/>
              </a:lnSpc>
              <a:spcBef>
                <a:spcPts val="900"/>
              </a:spcBef>
              <a:buFont typeface="Arial" pitchFamily="34" charset="0"/>
              <a:buNone/>
            </a:pPr>
            <a:r>
              <a:rPr lang="en-US" altLang="en-US" sz="2400" smtClean="0">
                <a:solidFill>
                  <a:srgbClr val="00B2EB"/>
                </a:solidFill>
              </a:rPr>
              <a:t>Chapter 5</a:t>
            </a:r>
          </a:p>
          <a:p>
            <a:pPr marL="0" indent="0">
              <a:lnSpc>
                <a:spcPct val="70000"/>
              </a:lnSpc>
              <a:spcBef>
                <a:spcPts val="900"/>
              </a:spcBef>
              <a:buFont typeface="Arial" pitchFamily="34" charset="0"/>
              <a:buNone/>
            </a:pPr>
            <a:r>
              <a:rPr lang="en-CA" altLang="en-US" sz="2400" smtClean="0"/>
              <a:t>Ally P.H. Prebtani</a:t>
            </a:r>
            <a:r>
              <a:rPr lang="en-CA" altLang="en-US" sz="2800" smtClean="0"/>
              <a:t> </a:t>
            </a:r>
            <a:r>
              <a:rPr lang="en-CA" altLang="en-US" sz="2000" smtClean="0"/>
              <a:t>MD BScPhm, FRCPC, </a:t>
            </a:r>
          </a:p>
          <a:p>
            <a:pPr marL="0" indent="0">
              <a:lnSpc>
                <a:spcPct val="70000"/>
              </a:lnSpc>
              <a:spcBef>
                <a:spcPts val="900"/>
              </a:spcBef>
              <a:buFont typeface="Arial" pitchFamily="34" charset="0"/>
              <a:buNone/>
            </a:pPr>
            <a:r>
              <a:rPr lang="en-CA" altLang="en-US" sz="2400" smtClean="0"/>
              <a:t>Harpreet S. Bajaj</a:t>
            </a:r>
            <a:r>
              <a:rPr lang="en-CA" altLang="en-US" sz="2800" smtClean="0"/>
              <a:t> </a:t>
            </a:r>
            <a:r>
              <a:rPr lang="en-CA" altLang="en-US" sz="2000" smtClean="0"/>
              <a:t>MD MPH ECNU FACE, </a:t>
            </a:r>
          </a:p>
          <a:p>
            <a:pPr marL="0" indent="0">
              <a:lnSpc>
                <a:spcPct val="70000"/>
              </a:lnSpc>
              <a:spcBef>
                <a:spcPts val="900"/>
              </a:spcBef>
              <a:buFont typeface="Arial" pitchFamily="34" charset="0"/>
              <a:buNone/>
            </a:pPr>
            <a:r>
              <a:rPr lang="en-CA" altLang="en-US" sz="2400" smtClean="0"/>
              <a:t>Ronald Goldenberg</a:t>
            </a:r>
            <a:r>
              <a:rPr lang="en-CA" altLang="en-US" sz="2800" smtClean="0"/>
              <a:t> </a:t>
            </a:r>
            <a:r>
              <a:rPr lang="en-CA" altLang="en-US" sz="2000" smtClean="0"/>
              <a:t>MD FRCPC FACE, </a:t>
            </a:r>
          </a:p>
          <a:p>
            <a:pPr marL="0" indent="0">
              <a:lnSpc>
                <a:spcPct val="70000"/>
              </a:lnSpc>
              <a:spcBef>
                <a:spcPts val="900"/>
              </a:spcBef>
              <a:buFont typeface="Arial" pitchFamily="34" charset="0"/>
              <a:buNone/>
            </a:pPr>
            <a:r>
              <a:rPr lang="en-CA" altLang="en-US" sz="2400" smtClean="0"/>
              <a:t>Yvonne Mullan</a:t>
            </a:r>
            <a:r>
              <a:rPr lang="en-CA" altLang="en-US" sz="2800" smtClean="0"/>
              <a:t> </a:t>
            </a:r>
            <a:r>
              <a:rPr lang="en-CA" altLang="en-US" sz="2000" smtClean="0"/>
              <a:t>MSc RD CDE</a:t>
            </a:r>
            <a:endParaRPr lang="en-US" altLang="en-US" sz="2400" smtClean="0"/>
          </a:p>
        </p:txBody>
      </p:sp>
      <p:sp>
        <p:nvSpPr>
          <p:cNvPr id="17411"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eaLnBrk="1" hangingPunct="1"/>
            <a:r>
              <a:rPr lang="en-US" altLang="en-US" sz="3600">
                <a:latin typeface="Arial" pitchFamily="34"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2</a:t>
            </a:r>
            <a:endParaRPr lang="en-CA" altLang="en-US" smtClean="0">
              <a:latin typeface="Open Sans"/>
              <a:ea typeface="ＭＳ Ｐゴシック" pitchFamily="34" charset="-128"/>
            </a:endParaRPr>
          </a:p>
        </p:txBody>
      </p:sp>
      <p:sp>
        <p:nvSpPr>
          <p:cNvPr id="30722" name="Rectangle 3"/>
          <p:cNvSpPr>
            <a:spLocks noGrp="1"/>
          </p:cNvSpPr>
          <p:nvPr>
            <p:ph type="body" idx="4294967295"/>
          </p:nvPr>
        </p:nvSpPr>
        <p:spPr>
          <a:xfrm>
            <a:off x="628650" y="1714500"/>
            <a:ext cx="7886700" cy="4329113"/>
          </a:xfrm>
        </p:spPr>
        <p:txBody>
          <a:bodyPr/>
          <a:lstStyle/>
          <a:p>
            <a:pPr marL="495300" indent="-495300">
              <a:lnSpc>
                <a:spcPct val="110000"/>
              </a:lnSpc>
              <a:buFont typeface="Arial" pitchFamily="34" charset="0"/>
              <a:buNone/>
            </a:pPr>
            <a:r>
              <a:rPr lang="en-CA" altLang="en-US" b="0" smtClean="0">
                <a:latin typeface="Open Sans"/>
                <a:ea typeface="ＭＳ Ｐゴシック" pitchFamily="34" charset="-128"/>
              </a:rPr>
              <a:t>2.  </a:t>
            </a:r>
            <a:r>
              <a:rPr lang="en-CA" altLang="en-US" sz="2400" b="0" smtClean="0">
                <a:latin typeface="Open Sans"/>
                <a:ea typeface="ＭＳ Ｐゴシック" pitchFamily="34" charset="-128"/>
              </a:rPr>
              <a:t>In individuals at risk for type 2 diabetes, dietary patterns may be used to reduce the risk of diabetes, specifically:</a:t>
            </a:r>
          </a:p>
          <a:p>
            <a:pPr marL="839788" lvl="1" indent="-419100">
              <a:lnSpc>
                <a:spcPct val="110000"/>
              </a:lnSpc>
            </a:pPr>
            <a:endParaRPr lang="en-CA" altLang="en-US" sz="2400" smtClean="0">
              <a:latin typeface="Open Sans"/>
              <a:ea typeface="ＭＳ Ｐゴシック" pitchFamily="34" charset="-128"/>
            </a:endParaRPr>
          </a:p>
          <a:p>
            <a:pPr marL="839788" lvl="1" indent="-419100">
              <a:lnSpc>
                <a:spcPct val="110000"/>
              </a:lnSpc>
            </a:pPr>
            <a:r>
              <a:rPr lang="en-CA" altLang="en-US" sz="2400" b="1" smtClean="0">
                <a:latin typeface="Open Sans"/>
                <a:ea typeface="ＭＳ Ｐゴシック" pitchFamily="34" charset="-128"/>
              </a:rPr>
              <a:t>Mediterranean-style </a:t>
            </a:r>
            <a:r>
              <a:rPr lang="en-CA" altLang="en-US" sz="2000" smtClean="0">
                <a:latin typeface="Open Sans"/>
                <a:ea typeface="ＭＳ Ｐゴシック" pitchFamily="34" charset="-128"/>
              </a:rPr>
              <a:t>[Grade C, Level 3]</a:t>
            </a:r>
          </a:p>
          <a:p>
            <a:pPr marL="839788" lvl="1" indent="-419100">
              <a:lnSpc>
                <a:spcPct val="110000"/>
              </a:lnSpc>
            </a:pPr>
            <a:r>
              <a:rPr lang="en-CA" altLang="en-US" sz="2400" b="1" smtClean="0">
                <a:latin typeface="Open Sans"/>
                <a:ea typeface="ＭＳ Ｐゴシック" pitchFamily="34" charset="-128"/>
              </a:rPr>
              <a:t>DASH (Dietary Approaches to Stop Hypertension) </a:t>
            </a:r>
            <a:r>
              <a:rPr lang="en-CA" altLang="en-US" sz="2000" smtClean="0">
                <a:latin typeface="Open Sans"/>
                <a:ea typeface="ＭＳ Ｐゴシック" pitchFamily="34" charset="-128"/>
              </a:rPr>
              <a:t>[Grade C, Level 3]</a:t>
            </a:r>
          </a:p>
          <a:p>
            <a:pPr marL="839788" lvl="1" indent="-419100">
              <a:lnSpc>
                <a:spcPct val="110000"/>
              </a:lnSpc>
            </a:pPr>
            <a:r>
              <a:rPr lang="en-CA" altLang="en-US" sz="2400" b="1" smtClean="0">
                <a:latin typeface="Open Sans"/>
                <a:ea typeface="ＭＳ Ｐゴシック" pitchFamily="34" charset="-128"/>
              </a:rPr>
              <a:t>AHEI (Alternate Healthy Eating Index) diet </a:t>
            </a:r>
            <a:r>
              <a:rPr lang="en-CA" altLang="en-US" sz="2000" smtClean="0">
                <a:latin typeface="Open Sans"/>
                <a:ea typeface="ＭＳ Ｐゴシック" pitchFamily="34" charset="-128"/>
              </a:rPr>
              <a:t>[Grade C, Level 3]</a:t>
            </a:r>
          </a:p>
        </p:txBody>
      </p:sp>
      <p:sp>
        <p:nvSpPr>
          <p:cNvPr id="30723"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7782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5.  Reducing the Risk of Developing Diabetes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3</a:t>
            </a:r>
            <a:endParaRPr lang="en-CA" altLang="en-US" smtClean="0">
              <a:latin typeface="Open Sans"/>
              <a:ea typeface="ＭＳ Ｐゴシック" pitchFamily="34" charset="-128"/>
            </a:endParaRPr>
          </a:p>
        </p:txBody>
      </p:sp>
      <p:sp>
        <p:nvSpPr>
          <p:cNvPr id="31746" name="Rectangle 3"/>
          <p:cNvSpPr>
            <a:spLocks noGrp="1"/>
          </p:cNvSpPr>
          <p:nvPr>
            <p:ph type="body" idx="4294967295"/>
          </p:nvPr>
        </p:nvSpPr>
        <p:spPr/>
        <p:txBody>
          <a:bodyPr/>
          <a:lstStyle/>
          <a:p>
            <a:pPr marL="495300" indent="-495300">
              <a:lnSpc>
                <a:spcPct val="110000"/>
              </a:lnSpc>
              <a:buFont typeface="Arial" pitchFamily="34" charset="0"/>
              <a:buNone/>
            </a:pPr>
            <a:r>
              <a:rPr lang="en-CA" altLang="en-US" b="0" smtClean="0">
                <a:latin typeface="Open Sans"/>
                <a:ea typeface="ＭＳ Ｐゴシック" pitchFamily="34" charset="-128"/>
              </a:rPr>
              <a:t>3.   </a:t>
            </a:r>
            <a:r>
              <a:rPr lang="en-CA" altLang="en-US" sz="2400" b="0" smtClean="0">
                <a:latin typeface="Open Sans"/>
                <a:ea typeface="ＭＳ Ｐゴシック" pitchFamily="34" charset="-128"/>
              </a:rPr>
              <a:t>In individuals with prediabetes, pharmacologic therapy with </a:t>
            </a:r>
            <a:r>
              <a:rPr lang="en-CA" altLang="en-US" sz="2400" smtClean="0">
                <a:latin typeface="Open Sans"/>
                <a:ea typeface="ＭＳ Ｐゴシック" pitchFamily="34" charset="-128"/>
              </a:rPr>
              <a:t>metformin</a:t>
            </a:r>
            <a:r>
              <a:rPr lang="en-CA" altLang="en-US" sz="2400" b="0" smtClean="0">
                <a:latin typeface="Open Sans"/>
                <a:ea typeface="ＭＳ Ｐゴシック" pitchFamily="34" charset="-128"/>
              </a:rPr>
              <a:t> may be used to reduce the risk of type 2 diabetes </a:t>
            </a:r>
            <a:r>
              <a:rPr lang="en-CA" altLang="en-US" sz="2000" b="0" smtClean="0">
                <a:latin typeface="Open Sans"/>
                <a:ea typeface="ＭＳ Ｐゴシック" pitchFamily="34" charset="-128"/>
              </a:rPr>
              <a:t>[Grade A, Level 1A for individuals with IGT; Grade D, Consensus for individuals with IFG or A1C 6.0%-6.4%]</a:t>
            </a:r>
          </a:p>
        </p:txBody>
      </p:sp>
      <p:sp>
        <p:nvSpPr>
          <p:cNvPr id="7885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5.  Reducing the Risk of Developing Diabetes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idx="4294967295"/>
          </p:nvPr>
        </p:nvSpPr>
        <p:spPr/>
        <p:txBody>
          <a:bodyPr/>
          <a:lstStyle/>
          <a:p>
            <a:r>
              <a:rPr lang="en-US" altLang="en-US" smtClean="0">
                <a:latin typeface="Open Sans"/>
                <a:ea typeface="ＭＳ Ｐゴシック" pitchFamily="34" charset="-128"/>
              </a:rPr>
              <a:t>Key Messages</a:t>
            </a:r>
            <a:endParaRPr lang="en-CA" altLang="en-US" smtClean="0">
              <a:latin typeface="Open Sans"/>
              <a:ea typeface="ＭＳ Ｐゴシック" pitchFamily="34" charset="-128"/>
            </a:endParaRPr>
          </a:p>
        </p:txBody>
      </p:sp>
      <p:sp>
        <p:nvSpPr>
          <p:cNvPr id="32770" name="Rectangle 3"/>
          <p:cNvSpPr>
            <a:spLocks noGrp="1"/>
          </p:cNvSpPr>
          <p:nvPr>
            <p:ph type="body" idx="4294967295"/>
          </p:nvPr>
        </p:nvSpPr>
        <p:spPr/>
        <p:txBody>
          <a:bodyPr/>
          <a:lstStyle/>
          <a:p>
            <a:pPr>
              <a:lnSpc>
                <a:spcPct val="100000"/>
              </a:lnSpc>
              <a:spcBef>
                <a:spcPts val="900"/>
              </a:spcBef>
            </a:pPr>
            <a:r>
              <a:rPr lang="en-CA" altLang="en-US" sz="2400" b="0" smtClean="0">
                <a:latin typeface="Open Sans"/>
                <a:ea typeface="ＭＳ Ｐゴシック" pitchFamily="34" charset="-128"/>
              </a:rPr>
              <a:t>As safe and effective preventive therapies for type 1 diabetes have not yet been  identified, any attempts to prevent type 1 diabetes should be undertaken only within the confines of formal research protocols</a:t>
            </a:r>
          </a:p>
        </p:txBody>
      </p:sp>
      <p:sp>
        <p:nvSpPr>
          <p:cNvPr id="7475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5.  Reducing the Risk of Developing Diabetes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p:cNvSpPr>
          <p:nvPr>
            <p:ph type="title" idx="4294967295"/>
          </p:nvPr>
        </p:nvSpPr>
        <p:spPr>
          <a:xfrm>
            <a:off x="628650" y="282575"/>
            <a:ext cx="7886700" cy="1325563"/>
          </a:xfrm>
        </p:spPr>
        <p:txBody>
          <a:bodyPr/>
          <a:lstStyle/>
          <a:p>
            <a:r>
              <a:rPr lang="en-US" altLang="en-US" smtClean="0">
                <a:latin typeface="Open Sans"/>
                <a:ea typeface="ＭＳ Ｐゴシック" pitchFamily="34" charset="-128"/>
              </a:rPr>
              <a:t>Key Messages</a:t>
            </a:r>
            <a:endParaRPr lang="en-CA" altLang="en-US" smtClean="0">
              <a:latin typeface="Open Sans"/>
              <a:ea typeface="ＭＳ Ｐゴシック" pitchFamily="34" charset="-128"/>
            </a:endParaRPr>
          </a:p>
        </p:txBody>
      </p:sp>
      <p:sp>
        <p:nvSpPr>
          <p:cNvPr id="33794" name="Rectangle 3"/>
          <p:cNvSpPr>
            <a:spLocks noGrp="1"/>
          </p:cNvSpPr>
          <p:nvPr>
            <p:ph type="body" idx="4294967295"/>
          </p:nvPr>
        </p:nvSpPr>
        <p:spPr>
          <a:xfrm>
            <a:off x="628650" y="1682750"/>
            <a:ext cx="7886700" cy="4329113"/>
          </a:xfrm>
        </p:spPr>
        <p:txBody>
          <a:bodyPr/>
          <a:lstStyle/>
          <a:p>
            <a:pPr>
              <a:lnSpc>
                <a:spcPct val="100000"/>
              </a:lnSpc>
              <a:spcBef>
                <a:spcPts val="900"/>
              </a:spcBef>
            </a:pPr>
            <a:r>
              <a:rPr lang="en-CA" altLang="en-US" sz="2400" b="0" smtClean="0">
                <a:latin typeface="Open Sans"/>
                <a:ea typeface="ＭＳ Ｐゴシック" pitchFamily="34" charset="-128"/>
              </a:rPr>
              <a:t>Intensive and structured healthy behaviour interventions, ideally resulting in loss of approximately 5% of initial body weight, can reduce the risk of progression from IFG or IGT to type 2 diabetes by almost 60%. When initiated early, the effects of healthy behaviour interventions are long lasting (more than 20 years)</a:t>
            </a:r>
          </a:p>
        </p:txBody>
      </p:sp>
      <p:sp>
        <p:nvSpPr>
          <p:cNvPr id="9830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5.  Reducing the Risk of Developing Diabetes</a:t>
            </a:r>
          </a:p>
        </p:txBody>
      </p:sp>
      <p:sp>
        <p:nvSpPr>
          <p:cNvPr id="33797" name="Text Box 5"/>
          <p:cNvSpPr txBox="1">
            <a:spLocks noChangeArrowheads="1"/>
          </p:cNvSpPr>
          <p:nvPr/>
        </p:nvSpPr>
        <p:spPr bwMode="auto">
          <a:xfrm>
            <a:off x="628650" y="6256338"/>
            <a:ext cx="6627813" cy="350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eaLnBrk="0" hangingPunct="0">
              <a:defRPr sz="1700">
                <a:solidFill>
                  <a:schemeClr val="tx1"/>
                </a:solidFill>
                <a:latin typeface="Calibri" pitchFamily="34" charset="0"/>
                <a:ea typeface="ＭＳ Ｐゴシック" pitchFamily="34" charset="-128"/>
              </a:defRPr>
            </a:lvl2pPr>
            <a:lvl3pPr eaLnBrk="0" hangingPunct="0">
              <a:defRPr sz="1700">
                <a:solidFill>
                  <a:schemeClr val="tx1"/>
                </a:solidFill>
                <a:latin typeface="Calibri" pitchFamily="34" charset="0"/>
                <a:ea typeface="ＭＳ Ｐゴシック" pitchFamily="34" charset="-128"/>
              </a:defRPr>
            </a:lvl3pPr>
            <a:lvl4pPr eaLnBrk="0" hangingPunct="0">
              <a:defRPr sz="1700">
                <a:solidFill>
                  <a:schemeClr val="tx1"/>
                </a:solidFill>
                <a:latin typeface="Calibri" pitchFamily="34" charset="0"/>
                <a:ea typeface="ＭＳ Ｐゴシック" pitchFamily="34" charset="-128"/>
              </a:defRPr>
            </a:lvl4pPr>
            <a:lvl5pPr eaLnBrk="0" hangingPunct="0">
              <a:defRPr sz="17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a:t>IFG, impaired fasting glucose; IGT, impaired glucose tolerance</a:t>
            </a:r>
            <a:endParaRPr lang="en-CA"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p:txBody>
          <a:bodyPr/>
          <a:lstStyle/>
          <a:p>
            <a:r>
              <a:rPr lang="en-US" altLang="en-US" smtClean="0">
                <a:latin typeface="Open Sans"/>
                <a:ea typeface="ＭＳ Ｐゴシック" pitchFamily="34" charset="-128"/>
              </a:rPr>
              <a:t>Key Messages</a:t>
            </a:r>
            <a:endParaRPr lang="en-CA" altLang="en-US" smtClean="0">
              <a:latin typeface="Open Sans"/>
              <a:ea typeface="ＭＳ Ｐゴシック" pitchFamily="34" charset="-128"/>
            </a:endParaRPr>
          </a:p>
        </p:txBody>
      </p:sp>
      <p:sp>
        <p:nvSpPr>
          <p:cNvPr id="34818" name="Rectangle 3"/>
          <p:cNvSpPr>
            <a:spLocks noGrp="1"/>
          </p:cNvSpPr>
          <p:nvPr>
            <p:ph type="body" idx="4294967295"/>
          </p:nvPr>
        </p:nvSpPr>
        <p:spPr/>
        <p:txBody>
          <a:bodyPr/>
          <a:lstStyle/>
          <a:p>
            <a:pPr>
              <a:lnSpc>
                <a:spcPct val="100000"/>
              </a:lnSpc>
              <a:spcBef>
                <a:spcPts val="900"/>
              </a:spcBef>
            </a:pPr>
            <a:r>
              <a:rPr lang="en-CA" altLang="en-US" sz="2400" b="0" smtClean="0">
                <a:latin typeface="Open Sans"/>
                <a:ea typeface="ＭＳ Ｐゴシック" pitchFamily="34" charset="-128"/>
              </a:rPr>
              <a:t>Progression from prediabetes to type 2 diabetes can also be reduced by pharmacologic therapy with metformin (~30% reduction), with persistent benefits observed after more than 10 years of stopping treatment in the Diabetes Prevention Program</a:t>
            </a:r>
          </a:p>
        </p:txBody>
      </p:sp>
      <p:sp>
        <p:nvSpPr>
          <p:cNvPr id="8192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5.  Reducing the Risk of Developing Diabetes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idx="4294967295"/>
          </p:nvPr>
        </p:nvSpPr>
        <p:spPr/>
        <p:txBody>
          <a:bodyPr/>
          <a:lstStyle/>
          <a:p>
            <a:r>
              <a:rPr lang="en-US" altLang="en-US" sz="3600" smtClean="0">
                <a:latin typeface="Open Sans"/>
                <a:ea typeface="ＭＳ Ｐゴシック" pitchFamily="34" charset="-128"/>
              </a:rPr>
              <a:t>Key Messages for People with Diabetes</a:t>
            </a:r>
            <a:endParaRPr lang="en-CA" altLang="en-US" sz="3600" smtClean="0">
              <a:latin typeface="Open Sans"/>
              <a:ea typeface="ＭＳ Ｐゴシック" pitchFamily="34" charset="-128"/>
            </a:endParaRPr>
          </a:p>
        </p:txBody>
      </p:sp>
      <p:sp>
        <p:nvSpPr>
          <p:cNvPr id="35842" name="Rectangle 3"/>
          <p:cNvSpPr>
            <a:spLocks noGrp="1"/>
          </p:cNvSpPr>
          <p:nvPr>
            <p:ph type="body" idx="4294967295"/>
          </p:nvPr>
        </p:nvSpPr>
        <p:spPr>
          <a:xfrm>
            <a:off x="628650" y="1825625"/>
            <a:ext cx="8064500" cy="4824413"/>
          </a:xfrm>
        </p:spPr>
        <p:txBody>
          <a:bodyPr/>
          <a:lstStyle/>
          <a:p>
            <a:pPr>
              <a:lnSpc>
                <a:spcPct val="100000"/>
              </a:lnSpc>
              <a:spcBef>
                <a:spcPts val="900"/>
              </a:spcBef>
            </a:pPr>
            <a:r>
              <a:rPr lang="en-CA" altLang="en-US" sz="2400" b="0" smtClean="0">
                <a:latin typeface="Open Sans"/>
                <a:ea typeface="ＭＳ Ｐゴシック" pitchFamily="34" charset="-128"/>
              </a:rPr>
              <a:t>If you have prediabetes, healthy behaviour changes that result in a loss of 5% of your initial body weight can delay or prevent type 2 diabetes from developing</a:t>
            </a:r>
          </a:p>
          <a:p>
            <a:pPr>
              <a:lnSpc>
                <a:spcPct val="100000"/>
              </a:lnSpc>
              <a:spcBef>
                <a:spcPts val="900"/>
              </a:spcBef>
            </a:pPr>
            <a:r>
              <a:rPr lang="en-CA" altLang="en-US" sz="2400" b="0" smtClean="0">
                <a:latin typeface="Open Sans"/>
                <a:ea typeface="ＭＳ Ｐゴシック" pitchFamily="34" charset="-128"/>
              </a:rPr>
              <a:t>A registered dietitian can educate you about dietary changes that may help reduce  your risk for developing diabetes</a:t>
            </a:r>
          </a:p>
          <a:p>
            <a:pPr>
              <a:lnSpc>
                <a:spcPct val="100000"/>
              </a:lnSpc>
              <a:spcBef>
                <a:spcPts val="900"/>
              </a:spcBef>
              <a:buFont typeface="Arial" pitchFamily="34" charset="0"/>
              <a:buNone/>
            </a:pPr>
            <a:r>
              <a:rPr lang="en-CA" altLang="en-US" sz="2400" b="0" smtClean="0">
                <a:latin typeface="Open Sans"/>
                <a:ea typeface="ＭＳ Ｐゴシック" pitchFamily="34" charset="-128"/>
              </a:rPr>
              <a:t/>
            </a:r>
            <a:br>
              <a:rPr lang="en-CA" altLang="en-US" sz="2400" b="0" smtClean="0">
                <a:latin typeface="Open Sans"/>
                <a:ea typeface="ＭＳ Ｐゴシック" pitchFamily="34" charset="-128"/>
              </a:rPr>
            </a:br>
            <a:r>
              <a:rPr lang="en-CA" altLang="en-US" sz="1400" b="0" smtClean="0">
                <a:latin typeface="Open Sans"/>
                <a:ea typeface="ＭＳ Ｐゴシック" pitchFamily="34" charset="-128"/>
              </a:rPr>
              <a:t/>
            </a:r>
            <a:br>
              <a:rPr lang="en-CA" altLang="en-US" sz="1400" b="0" smtClean="0">
                <a:latin typeface="Open Sans"/>
                <a:ea typeface="ＭＳ Ｐゴシック" pitchFamily="34" charset="-128"/>
              </a:rPr>
            </a:br>
            <a:endParaRPr lang="en-CA" altLang="en-US" sz="1400" b="0" smtClean="0">
              <a:latin typeface="Open Sans"/>
              <a:ea typeface="ＭＳ Ｐゴシック" pitchFamily="34" charset="-128"/>
            </a:endParaRPr>
          </a:p>
        </p:txBody>
      </p:sp>
      <p:sp>
        <p:nvSpPr>
          <p:cNvPr id="7578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5.  Reducing the Risk of Developing Diabetes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Content Placeholder 2"/>
          <p:cNvSpPr>
            <a:spLocks noGrp="1"/>
          </p:cNvSpPr>
          <p:nvPr>
            <p:ph sz="half" idx="2"/>
          </p:nvPr>
        </p:nvSpPr>
        <p:spPr>
          <a:xfrm>
            <a:off x="457200" y="1866900"/>
            <a:ext cx="7766050" cy="3951288"/>
          </a:xfrm>
        </p:spPr>
        <p:txBody>
          <a:bodyPr/>
          <a:lstStyle/>
          <a:p>
            <a:pPr>
              <a:lnSpc>
                <a:spcPct val="100000"/>
              </a:lnSpc>
              <a:spcBef>
                <a:spcPts val="900"/>
              </a:spcBef>
            </a:pPr>
            <a:r>
              <a:rPr lang="en-CA" altLang="en-US" b="0" smtClean="0">
                <a:latin typeface="Open Sans"/>
                <a:ea typeface="ＭＳ Ｐゴシック" pitchFamily="34" charset="-128"/>
              </a:rPr>
              <a:t>Regular physical activity is also important to reduce your risk of diabetes</a:t>
            </a:r>
          </a:p>
          <a:p>
            <a:pPr>
              <a:lnSpc>
                <a:spcPct val="100000"/>
              </a:lnSpc>
              <a:spcBef>
                <a:spcPts val="900"/>
              </a:spcBef>
            </a:pPr>
            <a:r>
              <a:rPr lang="en-CA" altLang="en-US" b="0" smtClean="0">
                <a:latin typeface="Open Sans"/>
                <a:ea typeface="ＭＳ Ｐゴシック" pitchFamily="34" charset="-128"/>
              </a:rPr>
              <a:t>If healthy behaviour changes are not enough to normalize your blood glucose, your healthcare provider may recommend that you use medication in addition to ongoing healthy behaviour changes to manage your prediabetes  </a:t>
            </a:r>
          </a:p>
          <a:p>
            <a:endParaRPr lang="en-US" altLang="en-US" smtClean="0">
              <a:latin typeface="Open Sans"/>
              <a:ea typeface="ＭＳ Ｐゴシック" pitchFamily="34" charset="-128"/>
            </a:endParaRPr>
          </a:p>
        </p:txBody>
      </p:sp>
      <p:sp>
        <p:nvSpPr>
          <p:cNvPr id="36866" name="Rectangle 2"/>
          <p:cNvSpPr>
            <a:spLocks noGrp="1"/>
          </p:cNvSpPr>
          <p:nvPr>
            <p:ph type="title" idx="4294967295"/>
          </p:nvPr>
        </p:nvSpPr>
        <p:spPr/>
        <p:txBody>
          <a:bodyPr/>
          <a:lstStyle/>
          <a:p>
            <a:r>
              <a:rPr lang="en-US" altLang="en-US" sz="3600" smtClean="0">
                <a:latin typeface="Open Sans"/>
                <a:ea typeface="ＭＳ Ｐゴシック" pitchFamily="34" charset="-128"/>
              </a:rPr>
              <a:t>Key Messages for People with Diabetes</a:t>
            </a:r>
            <a:endParaRPr lang="en-CA" altLang="en-US" sz="3600" smtClean="0">
              <a:latin typeface="Open Sans"/>
              <a:ea typeface="ＭＳ Ｐゴシック"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4"/>
          <p:cNvSpPr>
            <a:spLocks noGrp="1"/>
          </p:cNvSpPr>
          <p:nvPr>
            <p:ph type="title"/>
          </p:nvPr>
        </p:nvSpPr>
        <p:spPr>
          <a:xfrm>
            <a:off x="666750" y="147638"/>
            <a:ext cx="7886700" cy="1325562"/>
          </a:xfrm>
        </p:spPr>
        <p:txBody>
          <a:bodyPr/>
          <a:lstStyle/>
          <a:p>
            <a:pPr algn="ctr"/>
            <a:r>
              <a:rPr lang="en-US" altLang="en-US" sz="3600" b="0" smtClean="0">
                <a:latin typeface="Open Sans"/>
                <a:ea typeface="ＭＳ Ｐゴシック" pitchFamily="34" charset="-128"/>
              </a:rPr>
              <a:t>Visit </a:t>
            </a:r>
            <a:r>
              <a:rPr lang="en-US" altLang="en-US" sz="3600" smtClean="0">
                <a:latin typeface="Open Sans"/>
                <a:ea typeface="ＭＳ Ｐゴシック" pitchFamily="34" charset="-128"/>
              </a:rPr>
              <a:t>guidelines.diabetes.ca</a:t>
            </a:r>
            <a:r>
              <a:rPr lang="en-US" altLang="en-US" sz="3600" b="0" smtClean="0">
                <a:latin typeface="Open Sans"/>
                <a:ea typeface="ＭＳ Ｐゴシック" pitchFamily="34" charset="-128"/>
              </a:rPr>
              <a:t> </a:t>
            </a:r>
            <a:br>
              <a:rPr lang="en-US" altLang="en-US" sz="3600" b="0" smtClean="0">
                <a:latin typeface="Open Sans"/>
                <a:ea typeface="ＭＳ Ｐゴシック" pitchFamily="34" charset="-128"/>
              </a:rPr>
            </a:br>
            <a:endParaRPr lang="en-US" altLang="en-US" sz="3600" b="0" smtClean="0">
              <a:latin typeface="Open Sans"/>
              <a:ea typeface="ＭＳ Ｐゴシック" pitchFamily="34" charset="-128"/>
            </a:endParaRPr>
          </a:p>
        </p:txBody>
      </p:sp>
      <p:pic>
        <p:nvPicPr>
          <p:cNvPr id="3789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a:xfrm>
            <a:off x="641350" y="0"/>
            <a:ext cx="7886700" cy="1325563"/>
          </a:xfrm>
        </p:spPr>
        <p:txBody>
          <a:bodyPr/>
          <a:lstStyle/>
          <a:p>
            <a:pPr algn="ctr"/>
            <a:r>
              <a:rPr lang="en-US" altLang="en-US" smtClean="0">
                <a:latin typeface="Open Sans"/>
                <a:ea typeface="ＭＳ Ｐゴシック" pitchFamily="34" charset="-128"/>
              </a:rPr>
              <a:t>Or download the App</a:t>
            </a:r>
          </a:p>
        </p:txBody>
      </p:sp>
      <p:pic>
        <p:nvPicPr>
          <p:cNvPr id="3891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idx="4294967295"/>
          </p:nvPr>
        </p:nvSpPr>
        <p:spPr/>
        <p:txBody>
          <a:bodyPr lIns="91440" tIns="45720" rIns="91440" bIns="45720"/>
          <a:lstStyle/>
          <a:p>
            <a:r>
              <a:rPr lang="en-US" altLang="en-US" smtClean="0">
                <a:latin typeface="Open Sans"/>
                <a:ea typeface="ＭＳ Ｐゴシック" pitchFamily="34" charset="-128"/>
              </a:rPr>
              <a:t>Diabetes Canada Clinical Practice Guidelines</a:t>
            </a:r>
          </a:p>
        </p:txBody>
      </p:sp>
      <p:sp>
        <p:nvSpPr>
          <p:cNvPr id="39938" name="Content Placeholder 2"/>
          <p:cNvSpPr>
            <a:spLocks noGrp="1"/>
          </p:cNvSpPr>
          <p:nvPr>
            <p:ph idx="4294967295"/>
          </p:nvPr>
        </p:nvSpPr>
        <p:spPr/>
        <p:txBody>
          <a:bodyPr lIns="91440" tIns="45720" rIns="91440" bIns="45720"/>
          <a:lstStyle/>
          <a:p>
            <a:pPr marL="0" indent="0" defTabSz="914400">
              <a:buFont typeface="Arial" pitchFamily="34" charset="0"/>
              <a:buNone/>
            </a:pPr>
            <a:endParaRPr lang="en-US" altLang="en-US" smtClean="0">
              <a:latin typeface="Open Sans"/>
              <a:ea typeface="ＭＳ Ｐゴシック" pitchFamily="34" charset="-128"/>
              <a:hlinkClick r:id="rId2"/>
            </a:endParaRPr>
          </a:p>
          <a:p>
            <a:pPr marL="0" indent="0" defTabSz="914400">
              <a:buFont typeface="Arial" pitchFamily="34" charset="0"/>
              <a:buNone/>
            </a:pPr>
            <a:r>
              <a:rPr lang="en-US" altLang="en-US" smtClean="0">
                <a:solidFill>
                  <a:srgbClr val="C00000"/>
                </a:solidFill>
                <a:latin typeface="Open Sans"/>
                <a:ea typeface="ＭＳ Ｐゴシック" pitchFamily="34" charset="-128"/>
                <a:hlinkClick r:id="rId2"/>
              </a:rPr>
              <a:t>http://guidelines.diabetes.ca</a:t>
            </a:r>
            <a:r>
              <a:rPr lang="en-US" altLang="en-US" smtClean="0">
                <a:solidFill>
                  <a:srgbClr val="C00000"/>
                </a:solidFill>
                <a:latin typeface="Open Sans"/>
                <a:ea typeface="ＭＳ Ｐゴシック" pitchFamily="34" charset="-128"/>
              </a:rPr>
              <a:t> </a:t>
            </a:r>
            <a:r>
              <a:rPr lang="en-US" altLang="en-US" smtClean="0">
                <a:solidFill>
                  <a:schemeClr val="accent1"/>
                </a:solidFill>
                <a:latin typeface="Open Sans"/>
                <a:ea typeface="ＭＳ Ｐゴシック" pitchFamily="34" charset="-128"/>
              </a:rPr>
              <a:t>– for health-care providers</a:t>
            </a:r>
          </a:p>
          <a:p>
            <a:pPr marL="0" indent="0" defTabSz="914400">
              <a:buFont typeface="Arial" pitchFamily="34" charset="0"/>
              <a:buNone/>
            </a:pPr>
            <a:endParaRPr lang="en-US" altLang="en-US" smtClean="0">
              <a:solidFill>
                <a:schemeClr val="accent1"/>
              </a:solidFill>
              <a:latin typeface="Open Sans"/>
              <a:ea typeface="ＭＳ Ｐゴシック" pitchFamily="34" charset="-128"/>
            </a:endParaRPr>
          </a:p>
          <a:p>
            <a:pPr marL="0" indent="0" defTabSz="914400">
              <a:buFont typeface="Arial" pitchFamily="34" charset="0"/>
              <a:buNone/>
            </a:pPr>
            <a:r>
              <a:rPr lang="en-US" altLang="en-US" smtClean="0">
                <a:latin typeface="Open Sans"/>
                <a:ea typeface="ＭＳ Ｐゴシック" pitchFamily="34" charset="-128"/>
              </a:rPr>
              <a:t>1-800-BANTING (226-8464)</a:t>
            </a:r>
          </a:p>
          <a:p>
            <a:pPr marL="0" indent="0" defTabSz="914400">
              <a:buFont typeface="Arial" pitchFamily="34" charset="0"/>
              <a:buNone/>
            </a:pPr>
            <a:endParaRPr lang="en-US" altLang="en-US" smtClean="0">
              <a:latin typeface="Open Sans"/>
              <a:ea typeface="ＭＳ Ｐゴシック" pitchFamily="34" charset="-128"/>
            </a:endParaRPr>
          </a:p>
          <a:p>
            <a:pPr marL="0" indent="0" defTabSz="914400">
              <a:buFont typeface="Arial" pitchFamily="34" charset="0"/>
              <a:buNone/>
            </a:pPr>
            <a:r>
              <a:rPr lang="en-US" altLang="en-US" smtClean="0">
                <a:latin typeface="Open Sans"/>
                <a:ea typeface="ＭＳ Ｐゴシック" pitchFamily="34" charset="-128"/>
                <a:hlinkClick r:id="rId3"/>
              </a:rPr>
              <a:t>http://diabetes.ca </a:t>
            </a:r>
            <a:r>
              <a:rPr lang="en-US" altLang="en-US" smtClean="0">
                <a:solidFill>
                  <a:schemeClr val="accent1"/>
                </a:solidFill>
                <a:latin typeface="Open Sans"/>
                <a:ea typeface="ＭＳ Ｐゴシック" pitchFamily="34" charset="-128"/>
              </a:rPr>
              <a:t>– for people with diabetes</a:t>
            </a:r>
          </a:p>
          <a:p>
            <a:pPr marL="0" indent="0" defTabSz="914400"/>
            <a:endParaRPr lang="en-US" altLang="en-US" smtClean="0">
              <a:latin typeface="Open Sans"/>
              <a:ea typeface="ＭＳ Ｐゴシック" pitchFamily="34" charset="-12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66956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a:lstStyle/>
          <a:p>
            <a:pPr eaLnBrk="1" hangingPunct="1"/>
            <a:r>
              <a:rPr lang="en-CA" altLang="en-US" smtClean="0">
                <a:latin typeface="Open Sans"/>
                <a:ea typeface="ＭＳ Ｐゴシック" pitchFamily="34" charset="-128"/>
              </a:rPr>
              <a:t>Key Changes</a:t>
            </a:r>
          </a:p>
        </p:txBody>
      </p:sp>
      <p:sp>
        <p:nvSpPr>
          <p:cNvPr id="18434" name="Content Placeholder 2"/>
          <p:cNvSpPr>
            <a:spLocks noGrp="1"/>
          </p:cNvSpPr>
          <p:nvPr>
            <p:ph type="body" idx="4294967295"/>
          </p:nvPr>
        </p:nvSpPr>
        <p:spPr/>
        <p:txBody>
          <a:bodyPr/>
          <a:lstStyle/>
          <a:p>
            <a:pPr>
              <a:lnSpc>
                <a:spcPct val="100000"/>
              </a:lnSpc>
            </a:pPr>
            <a:r>
              <a:rPr lang="en-US" altLang="en-US" sz="2400" b="0" smtClean="0">
                <a:latin typeface="Open Sans"/>
                <a:ea typeface="ＭＳ Ｐゴシック" pitchFamily="34" charset="-128"/>
              </a:rPr>
              <a:t>Reinforcement of the role of healthy behaviour interventions (moderate weight loss and regular physical activity) in reducing the risk of type 2 diabetes in individuals with prediabetes</a:t>
            </a:r>
            <a:endParaRPr lang="en-CA" altLang="en-US" sz="2400" b="0" smtClean="0">
              <a:latin typeface="Open Sans"/>
              <a:ea typeface="ＭＳ Ｐゴシック" pitchFamily="34" charset="-128"/>
            </a:endParaRPr>
          </a:p>
          <a:p>
            <a:r>
              <a:rPr lang="en-US" altLang="en-US" sz="2400" b="0" smtClean="0">
                <a:latin typeface="Open Sans"/>
                <a:ea typeface="ＭＳ Ｐゴシック" pitchFamily="34" charset="-128"/>
              </a:rPr>
              <a:t>New information on the role of certain dietary patterns in reducing the risk of type 2 diabetes </a:t>
            </a:r>
            <a:endParaRPr lang="en-CA" altLang="en-US" sz="2400" b="0" smtClean="0">
              <a:latin typeface="Open Sans"/>
              <a:ea typeface="ＭＳ Ｐゴシック" pitchFamily="34" charset="-128"/>
            </a:endParaRPr>
          </a:p>
        </p:txBody>
      </p:sp>
      <p:sp>
        <p:nvSpPr>
          <p:cNvPr id="1843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defTabSz="914400"/>
            <a:r>
              <a:rPr lang="en-US" altLang="en-US" sz="2000" b="1">
                <a:solidFill>
                  <a:schemeClr val="bg1"/>
                </a:solidFill>
                <a:latin typeface="Arial" pitchFamily="34" charset="0"/>
              </a:rPr>
              <a:t>2018</a:t>
            </a:r>
          </a:p>
        </p:txBody>
      </p:sp>
      <p:sp>
        <p:nvSpPr>
          <p:cNvPr id="5735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5.  Reducing the Risk of Developing Diabetes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1238"/>
            <a:ext cx="9144000" cy="677862"/>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4275" name="Title 1"/>
          <p:cNvSpPr>
            <a:spLocks noGrp="1"/>
          </p:cNvSpPr>
          <p:nvPr>
            <p:ph type="title" idx="4294967295"/>
          </p:nvPr>
        </p:nvSpPr>
        <p:spPr/>
        <p:txBody>
          <a:bodyPr lIns="91440" tIns="45720" rIns="91440" bIns="45720"/>
          <a:lstStyle/>
          <a:p>
            <a:r>
              <a:rPr lang="en-US" altLang="en-US" sz="3200" smtClean="0">
                <a:latin typeface="Open Sans"/>
                <a:ea typeface="ＭＳ Ｐゴシック" pitchFamily="34" charset="-128"/>
              </a:rPr>
              <a:t>No Safe and Effective Strategies to Prevent Type 1 diabetes at this time</a:t>
            </a:r>
          </a:p>
        </p:txBody>
      </p:sp>
      <p:sp>
        <p:nvSpPr>
          <p:cNvPr id="54276" name="Content Placeholder 2"/>
          <p:cNvSpPr>
            <a:spLocks noGrp="1"/>
          </p:cNvSpPr>
          <p:nvPr>
            <p:ph idx="4294967295"/>
          </p:nvPr>
        </p:nvSpPr>
        <p:spPr>
          <a:xfrm>
            <a:off x="628650" y="1762125"/>
            <a:ext cx="7886700" cy="4329113"/>
          </a:xfrm>
        </p:spPr>
        <p:txBody>
          <a:bodyPr lIns="91440" tIns="45720" rIns="91440" bIns="45720"/>
          <a:lstStyle/>
          <a:p>
            <a:pPr marL="342900" indent="-342900" defTabSz="914400">
              <a:lnSpc>
                <a:spcPct val="110000"/>
              </a:lnSpc>
            </a:pPr>
            <a:r>
              <a:rPr lang="en-US" altLang="en-US" sz="2000" b="0" smtClean="0">
                <a:latin typeface="Open Sans"/>
                <a:ea typeface="ＭＳ Ｐゴシック" pitchFamily="34" charset="-128"/>
              </a:rPr>
              <a:t>Type 1 diabetes is a chronic autoimmune condition with destruction of pancreatic beta cells</a:t>
            </a:r>
          </a:p>
          <a:p>
            <a:pPr marL="342900" indent="-342900" defTabSz="914400">
              <a:lnSpc>
                <a:spcPct val="110000"/>
              </a:lnSpc>
            </a:pPr>
            <a:r>
              <a:rPr lang="en-US" altLang="en-US" sz="2000" b="0" smtClean="0">
                <a:latin typeface="Open Sans"/>
                <a:ea typeface="ＭＳ Ｐゴシック" pitchFamily="34" charset="-128"/>
              </a:rPr>
              <a:t>Ongoing or completed trials</a:t>
            </a:r>
          </a:p>
          <a:p>
            <a:pPr marL="1085850" lvl="2" indent="-228600" defTabSz="914400">
              <a:lnSpc>
                <a:spcPct val="110000"/>
              </a:lnSpc>
              <a:buFont typeface="Arial" pitchFamily="34" charset="0"/>
              <a:buChar char="–"/>
            </a:pPr>
            <a:r>
              <a:rPr lang="en-US" altLang="en-US" sz="2000" smtClean="0">
                <a:latin typeface="Open Sans Light"/>
              </a:rPr>
              <a:t>ENDIT</a:t>
            </a:r>
            <a:r>
              <a:rPr lang="en-US" altLang="en-US" sz="2000" baseline="30000" smtClean="0">
                <a:latin typeface="Open Sans Light"/>
              </a:rPr>
              <a:t>1</a:t>
            </a:r>
            <a:r>
              <a:rPr lang="en-US" altLang="en-US" sz="2000" smtClean="0">
                <a:latin typeface="Open Sans Light"/>
              </a:rPr>
              <a:t>:  High-dose nicotinamide – Not effective </a:t>
            </a:r>
          </a:p>
          <a:p>
            <a:pPr marL="1085850" lvl="2" indent="-228600" defTabSz="914400">
              <a:lnSpc>
                <a:spcPct val="110000"/>
              </a:lnSpc>
              <a:buFont typeface="Arial" pitchFamily="34" charset="0"/>
              <a:buChar char="–"/>
            </a:pPr>
            <a:r>
              <a:rPr lang="en-US" altLang="en-US" sz="2000" smtClean="0">
                <a:latin typeface="Open Sans Light"/>
              </a:rPr>
              <a:t>DPT-1</a:t>
            </a:r>
            <a:r>
              <a:rPr lang="en-US" altLang="en-US" sz="2000" baseline="30000" smtClean="0">
                <a:latin typeface="Open Sans Light"/>
              </a:rPr>
              <a:t>2</a:t>
            </a:r>
            <a:r>
              <a:rPr lang="en-US" altLang="en-US" sz="2000" smtClean="0">
                <a:latin typeface="Open Sans Light"/>
              </a:rPr>
              <a:t>:  Low-dose insulin in high risk relatives – Not effective overall</a:t>
            </a:r>
          </a:p>
          <a:p>
            <a:pPr marL="1085850" lvl="2" indent="-228600" defTabSz="914400">
              <a:lnSpc>
                <a:spcPct val="110000"/>
              </a:lnSpc>
              <a:buFont typeface="Arial" pitchFamily="34" charset="0"/>
              <a:buChar char="–"/>
            </a:pPr>
            <a:r>
              <a:rPr lang="en-US" altLang="en-US" sz="2000" smtClean="0">
                <a:latin typeface="Open Sans Light"/>
              </a:rPr>
              <a:t>TRIGR</a:t>
            </a:r>
            <a:r>
              <a:rPr lang="en-US" altLang="en-US" sz="2000" baseline="30000" smtClean="0">
                <a:latin typeface="Open Sans Light"/>
              </a:rPr>
              <a:t>3</a:t>
            </a:r>
            <a:r>
              <a:rPr lang="en-US" altLang="en-US" sz="2000" smtClean="0">
                <a:latin typeface="Open Sans Light"/>
              </a:rPr>
              <a:t>:  Exclusion of cow</a:t>
            </a:r>
            <a:r>
              <a:rPr lang="ja-JP" altLang="en-US" sz="2000" smtClean="0">
                <a:latin typeface="Open Sans Light"/>
              </a:rPr>
              <a:t>’</a:t>
            </a:r>
            <a:r>
              <a:rPr lang="en-US" altLang="ja-JP" sz="2000" smtClean="0">
                <a:latin typeface="Open Sans Light"/>
              </a:rPr>
              <a:t>s milk protein to infants until 6-8 months of age – Not effective</a:t>
            </a:r>
          </a:p>
          <a:p>
            <a:pPr marL="342900" indent="-342900" defTabSz="914400">
              <a:lnSpc>
                <a:spcPct val="110000"/>
              </a:lnSpc>
            </a:pPr>
            <a:r>
              <a:rPr lang="en-US" altLang="en-US" sz="2000" b="0" smtClean="0">
                <a:latin typeface="Open Sans"/>
                <a:ea typeface="ＭＳ Ｐゴシック" pitchFamily="34" charset="-128"/>
              </a:rPr>
              <a:t>Alternate strategy to use immunosuppression / modulation at the time of diagnosis but significant side effects and ethical considerations</a:t>
            </a:r>
          </a:p>
          <a:p>
            <a:pPr marL="342900" indent="-342900" defTabSz="914400">
              <a:lnSpc>
                <a:spcPct val="110000"/>
              </a:lnSpc>
              <a:buClr>
                <a:srgbClr val="000000"/>
              </a:buClr>
            </a:pPr>
            <a:endParaRPr lang="en-US" altLang="en-US" sz="2000" b="0" smtClean="0">
              <a:latin typeface="Open Sans"/>
              <a:ea typeface="ＭＳ Ｐゴシック" pitchFamily="34" charset="-128"/>
            </a:endParaRPr>
          </a:p>
        </p:txBody>
      </p:sp>
      <p:sp>
        <p:nvSpPr>
          <p:cNvPr id="54277" name="Rectangle 3"/>
          <p:cNvSpPr>
            <a:spLocks noChangeArrowheads="1"/>
          </p:cNvSpPr>
          <p:nvPr/>
        </p:nvSpPr>
        <p:spPr bwMode="auto">
          <a:xfrm>
            <a:off x="569913" y="6061075"/>
            <a:ext cx="8372475" cy="419100"/>
          </a:xfrm>
          <a:prstGeom prst="rect">
            <a:avLst/>
          </a:prstGeom>
          <a:solidFill>
            <a:srgbClr val="FFFFFF"/>
          </a:solidFill>
          <a:ln w="9525">
            <a:solidFill>
              <a:srgbClr val="FFFFFF"/>
            </a:solidFill>
            <a:round/>
            <a:headEnd/>
            <a:tailEnd/>
          </a:ln>
        </p:spPr>
        <p:txBody>
          <a:bodyPr/>
          <a:lstStyle>
            <a:lvl1pPr marL="323850" indent="-323850" eaLnBrk="0" hangingPunct="0">
              <a:defRPr sz="1700">
                <a:solidFill>
                  <a:schemeClr val="tx1"/>
                </a:solidFill>
                <a:latin typeface="Calibri" pitchFamily="34" charset="0"/>
                <a:ea typeface="ＭＳ Ｐゴシック" pitchFamily="34" charset="-128"/>
              </a:defRPr>
            </a:lvl1pPr>
            <a:lvl2pPr marL="781050" indent="-323850" eaLnBrk="0" hangingPunct="0">
              <a:defRPr sz="1700">
                <a:solidFill>
                  <a:schemeClr val="tx1"/>
                </a:solidFill>
                <a:latin typeface="Calibri" pitchFamily="34" charset="0"/>
                <a:ea typeface="ＭＳ Ｐゴシック" pitchFamily="34" charset="-128"/>
              </a:defRPr>
            </a:lvl2pPr>
            <a:lvl3pPr marL="1238250" indent="-323850" eaLnBrk="0" hangingPunct="0">
              <a:defRPr sz="1700">
                <a:solidFill>
                  <a:schemeClr val="tx1"/>
                </a:solidFill>
                <a:latin typeface="Calibri" pitchFamily="34" charset="0"/>
                <a:ea typeface="ＭＳ Ｐゴシック" pitchFamily="34" charset="-128"/>
              </a:defRPr>
            </a:lvl3pPr>
            <a:lvl4pPr marL="1695450" indent="-323850" eaLnBrk="0" hangingPunct="0">
              <a:defRPr sz="1700">
                <a:solidFill>
                  <a:schemeClr val="tx1"/>
                </a:solidFill>
                <a:latin typeface="Calibri" pitchFamily="34" charset="0"/>
                <a:ea typeface="ＭＳ Ｐゴシック" pitchFamily="34" charset="-128"/>
              </a:defRPr>
            </a:lvl4pPr>
            <a:lvl5pPr marL="2152650" indent="-323850" eaLnBrk="0" hangingPunct="0">
              <a:defRPr sz="1700">
                <a:solidFill>
                  <a:schemeClr val="tx1"/>
                </a:solidFill>
                <a:latin typeface="Calibri" pitchFamily="34" charset="0"/>
                <a:ea typeface="ＭＳ Ｐゴシック" pitchFamily="34" charset="-128"/>
              </a:defRPr>
            </a:lvl5pPr>
            <a:lvl6pPr marL="2609850" indent="-3238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3067050" indent="-3238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524250" indent="-3238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981450" indent="-3238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buFontTx/>
              <a:buAutoNum type="arabicPeriod"/>
            </a:pPr>
            <a:r>
              <a:rPr lang="en-US" altLang="en-US" sz="1400">
                <a:latin typeface="Arial" pitchFamily="34" charset="0"/>
              </a:rPr>
              <a:t>Lancet 2004;363:925</a:t>
            </a:r>
          </a:p>
          <a:p>
            <a:pPr defTabSz="914400">
              <a:buFontTx/>
              <a:buAutoNum type="arabicPeriod"/>
            </a:pPr>
            <a:r>
              <a:rPr lang="en-US" altLang="en-US" sz="1400">
                <a:latin typeface="Arial" pitchFamily="34" charset="0"/>
              </a:rPr>
              <a:t>NEJM 2002;346:1685, Diabetes Care 2005;28:1068</a:t>
            </a:r>
          </a:p>
          <a:p>
            <a:pPr defTabSz="914400">
              <a:buFontTx/>
              <a:buAutoNum type="arabicPeriod"/>
            </a:pPr>
            <a:r>
              <a:rPr lang="en-US" altLang="en-US" sz="1400">
                <a:latin typeface="Arial" pitchFamily="34" charset="0"/>
              </a:rPr>
              <a:t>JAMA 2014;311:2279</a:t>
            </a:r>
          </a:p>
          <a:p>
            <a:pPr defTabSz="914400">
              <a:buFontTx/>
              <a:buAutoNum type="arabicPeriod"/>
            </a:pPr>
            <a:endParaRPr lang="en-CA" altLang="en-US" sz="1400">
              <a:latin typeface="Arial" pitchFamily="34" charset="0"/>
            </a:endParaRPr>
          </a:p>
        </p:txBody>
      </p:sp>
      <p:sp>
        <p:nvSpPr>
          <p:cNvPr id="87045"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5.  Reducing the Risk of Developing Diabetes</a:t>
            </a:r>
          </a:p>
        </p:txBody>
      </p:sp>
      <p:sp>
        <p:nvSpPr>
          <p:cNvPr id="87046" name="Rectangle 6"/>
          <p:cNvSpPr>
            <a:spLocks noChangeArrowheads="1"/>
          </p:cNvSpPr>
          <p:nvPr/>
        </p:nvSpPr>
        <p:spPr bwMode="auto">
          <a:xfrm>
            <a:off x="4456113" y="3124200"/>
            <a:ext cx="233362"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r>
              <a:rPr lang="en-US" altLang="en-US">
                <a:cs typeface="Arial" pitchFamily="34" charset="0"/>
              </a:rPr>
              <a:t> </a:t>
            </a:r>
            <a:br>
              <a:rPr lang="en-US" altLang="en-US">
                <a:cs typeface="Arial" pitchFamily="34" charset="0"/>
              </a:rPr>
            </a:br>
            <a:endParaRPr lang="en-US" altLang="en-US">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1506" name="Shape 333"/>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792163"/>
            <a:ext cx="7796212"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Shape 334"/>
          <p:cNvSpPr txBox="1">
            <a:spLocks noGrp="1"/>
          </p:cNvSpPr>
          <p:nvPr>
            <p:ph type="title" idx="4294967295"/>
          </p:nvPr>
        </p:nvSpPr>
        <p:spPr>
          <a:xfrm>
            <a:off x="628650" y="-212725"/>
            <a:ext cx="7886700" cy="1325563"/>
          </a:xfrm>
        </p:spPr>
        <p:txBody>
          <a:bodyPr lIns="84200" tIns="42100" rIns="84200" bIns="42100"/>
          <a:lstStyle/>
          <a:p>
            <a:pPr indent="-177800" eaLnBrk="1" hangingPunct="1">
              <a:lnSpc>
                <a:spcPct val="90000"/>
              </a:lnSpc>
              <a:buClr>
                <a:srgbClr val="1E3268"/>
              </a:buClr>
              <a:buFont typeface="Open Sans"/>
              <a:buNone/>
            </a:pPr>
            <a:r>
              <a:rPr lang="en-US" altLang="en-US" sz="2800" b="1" smtClean="0">
                <a:solidFill>
                  <a:srgbClr val="1E3268"/>
                </a:solidFill>
                <a:latin typeface="Open Sans"/>
                <a:ea typeface="Open Sans"/>
                <a:cs typeface="Open Sans"/>
                <a:sym typeface="Open Sans"/>
              </a:rPr>
              <a:t>Meta-analysis of healthy dietary patterns and reduced risk of type 2 diabetes </a:t>
            </a:r>
          </a:p>
        </p:txBody>
      </p:sp>
      <p:sp>
        <p:nvSpPr>
          <p:cNvPr id="21508" name="Shape 335"/>
          <p:cNvSpPr txBox="1">
            <a:spLocks noChangeArrowheads="1"/>
          </p:cNvSpPr>
          <p:nvPr/>
        </p:nvSpPr>
        <p:spPr bwMode="auto">
          <a:xfrm>
            <a:off x="628650" y="5668963"/>
            <a:ext cx="7721600" cy="36512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indent="-107950"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buClr>
                <a:srgbClr val="000000"/>
              </a:buClr>
              <a:buSzPct val="100000"/>
              <a:buFont typeface="Arial" pitchFamily="34" charset="0"/>
              <a:buNone/>
            </a:pPr>
            <a:endParaRPr lang="en-CA" altLang="en-US">
              <a:solidFill>
                <a:srgbClr val="000000"/>
              </a:solidFill>
              <a:latin typeface="Open Sans"/>
              <a:ea typeface="Open Sans"/>
              <a:cs typeface="Open Sans"/>
              <a:sym typeface="Calibri" pitchFamily="34" charset="0"/>
            </a:endParaRPr>
          </a:p>
        </p:txBody>
      </p:sp>
      <p:sp>
        <p:nvSpPr>
          <p:cNvPr id="336" name="Shape 336"/>
          <p:cNvSpPr txBox="1">
            <a:spLocks noChangeArrowheads="1"/>
          </p:cNvSpPr>
          <p:nvPr/>
        </p:nvSpPr>
        <p:spPr bwMode="auto">
          <a:xfrm>
            <a:off x="608013" y="4625975"/>
            <a:ext cx="7907337" cy="1662113"/>
          </a:xfrm>
          <a:prstGeom prst="rect">
            <a:avLst/>
          </a:prstGeom>
          <a:solidFill>
            <a:srgbClr val="00009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indent="-203200"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ctr" defTabSz="914400" eaLnBrk="1" hangingPunct="1">
              <a:buClr>
                <a:srgbClr val="FFFFFF"/>
              </a:buClr>
              <a:buSzPct val="100000"/>
              <a:buFont typeface="Calibri" pitchFamily="34" charset="0"/>
              <a:buNone/>
            </a:pPr>
            <a:r>
              <a:rPr lang="en-US" altLang="en-US" sz="3200">
                <a:solidFill>
                  <a:srgbClr val="FFFFFF"/>
                </a:solidFill>
                <a:latin typeface="Open Sans"/>
                <a:ea typeface="Open Sans"/>
                <a:cs typeface="Open Sans"/>
                <a:sym typeface="Calibri" pitchFamily="34" charset="0"/>
              </a:rPr>
              <a:t>Several healthy diets ( Mediterranean, DASH, AHEI) were associated with a 20% reduced risk of future type 2 diabetes</a:t>
            </a:r>
          </a:p>
        </p:txBody>
      </p:sp>
      <p:sp>
        <p:nvSpPr>
          <p:cNvPr id="21510" name="Shape 337"/>
          <p:cNvSpPr txBox="1">
            <a:spLocks noChangeArrowheads="1"/>
          </p:cNvSpPr>
          <p:nvPr/>
        </p:nvSpPr>
        <p:spPr bwMode="auto">
          <a:xfrm>
            <a:off x="111125" y="6543675"/>
            <a:ext cx="675322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indent="-107950"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buClr>
                <a:srgbClr val="000000"/>
              </a:buClr>
              <a:buSzPct val="100000"/>
              <a:buFont typeface="Calibri" pitchFamily="34" charset="0"/>
              <a:buNone/>
            </a:pPr>
            <a:r>
              <a:rPr lang="en-US" altLang="en-US">
                <a:solidFill>
                  <a:srgbClr val="000000"/>
                </a:solidFill>
                <a:latin typeface="Open Sans"/>
                <a:ea typeface="Open Sans"/>
                <a:cs typeface="Open Sans"/>
                <a:sym typeface="Calibri" pitchFamily="34" charset="0"/>
              </a:rPr>
              <a:t>Esposito K et al. Endocrine 2014;47:107-116.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3" name="Rectangle 2"/>
          <p:cNvSpPr>
            <a:spLocks noGrp="1" noChangeArrowheads="1"/>
          </p:cNvSpPr>
          <p:nvPr>
            <p:ph type="title" idx="4294967295"/>
          </p:nvPr>
        </p:nvSpPr>
        <p:spPr>
          <a:xfrm>
            <a:off x="685800" y="254000"/>
            <a:ext cx="7772400" cy="1143000"/>
          </a:xfrm>
        </p:spPr>
        <p:txBody>
          <a:bodyPr lIns="91440" tIns="45720" rIns="91440" bIns="45720"/>
          <a:lstStyle/>
          <a:p>
            <a:r>
              <a:rPr lang="en-US" altLang="en-US" sz="3200" smtClean="0">
                <a:latin typeface="Open Sans"/>
                <a:ea typeface="ＭＳ Ｐゴシック" pitchFamily="34" charset="-128"/>
              </a:rPr>
              <a:t>Diabetes Prevention Program (DPP)</a:t>
            </a:r>
            <a:endParaRPr lang="en-US" altLang="en-US" sz="3200" smtClean="0">
              <a:solidFill>
                <a:schemeClr val="tx1"/>
              </a:solidFill>
              <a:latin typeface="Open Sans"/>
              <a:ea typeface="ＭＳ Ｐゴシック" pitchFamily="34" charset="-128"/>
            </a:endParaRPr>
          </a:p>
        </p:txBody>
      </p:sp>
      <p:sp>
        <p:nvSpPr>
          <p:cNvPr id="23554" name="Rectangle 4"/>
          <p:cNvSpPr>
            <a:spLocks noChangeArrowheads="1"/>
          </p:cNvSpPr>
          <p:nvPr/>
        </p:nvSpPr>
        <p:spPr bwMode="auto">
          <a:xfrm>
            <a:off x="706438" y="6391275"/>
            <a:ext cx="71437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US" altLang="en-US" sz="1200">
                <a:solidFill>
                  <a:srgbClr val="000000"/>
                </a:solidFill>
                <a:latin typeface="Open Sans"/>
                <a:ea typeface="Open Sans"/>
                <a:cs typeface="Open Sans"/>
              </a:rPr>
              <a:t>Diabetes Prevention Program (DPP) Research Group. </a:t>
            </a:r>
            <a:r>
              <a:rPr lang="en-US" altLang="en-US" sz="1200" i="1">
                <a:solidFill>
                  <a:srgbClr val="000000"/>
                </a:solidFill>
                <a:latin typeface="Open Sans"/>
                <a:ea typeface="Open Sans"/>
                <a:cs typeface="Open Sans"/>
              </a:rPr>
              <a:t>N Engl J Med</a:t>
            </a:r>
            <a:r>
              <a:rPr lang="en-US" altLang="en-US" sz="1200">
                <a:solidFill>
                  <a:srgbClr val="000000"/>
                </a:solidFill>
                <a:latin typeface="Open Sans"/>
                <a:ea typeface="Open Sans"/>
                <a:cs typeface="Open Sans"/>
              </a:rPr>
              <a:t> 2002;346:393-403.</a:t>
            </a:r>
          </a:p>
        </p:txBody>
      </p:sp>
      <p:grpSp>
        <p:nvGrpSpPr>
          <p:cNvPr id="23555" name="Group 47"/>
          <p:cNvGrpSpPr>
            <a:grpSpLocks/>
          </p:cNvGrpSpPr>
          <p:nvPr/>
        </p:nvGrpSpPr>
        <p:grpSpPr bwMode="auto">
          <a:xfrm>
            <a:off x="742950" y="1203325"/>
            <a:ext cx="8237538" cy="5294313"/>
            <a:chOff x="240" y="419"/>
            <a:chExt cx="5296" cy="3651"/>
          </a:xfrm>
        </p:grpSpPr>
        <p:sp>
          <p:nvSpPr>
            <p:cNvPr id="23557" name="Rectangle 5"/>
            <p:cNvSpPr>
              <a:spLocks noChangeArrowheads="1"/>
            </p:cNvSpPr>
            <p:nvPr/>
          </p:nvSpPr>
          <p:spPr bwMode="auto">
            <a:xfrm flipH="1">
              <a:off x="2448" y="3601"/>
              <a:ext cx="338"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1600">
                  <a:solidFill>
                    <a:srgbClr val="000000"/>
                  </a:solidFill>
                  <a:latin typeface="Open Sans"/>
                  <a:ea typeface="Open Sans"/>
                  <a:cs typeface="Open Sans"/>
                </a:rPr>
                <a:t>Years</a:t>
              </a:r>
            </a:p>
          </p:txBody>
        </p:sp>
        <p:sp>
          <p:nvSpPr>
            <p:cNvPr id="23558" name="Rectangle 7"/>
            <p:cNvSpPr>
              <a:spLocks noChangeArrowheads="1"/>
            </p:cNvSpPr>
            <p:nvPr/>
          </p:nvSpPr>
          <p:spPr bwMode="auto">
            <a:xfrm>
              <a:off x="240" y="3858"/>
              <a:ext cx="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anchor="b">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buClr>
                  <a:srgbClr val="000000"/>
                </a:buClr>
              </a:pPr>
              <a:r>
                <a:rPr lang="en-US" altLang="en-US" sz="1400">
                  <a:solidFill>
                    <a:srgbClr val="000000"/>
                  </a:solidFill>
                  <a:latin typeface="Open Sans"/>
                  <a:ea typeface="Open Sans"/>
                  <a:cs typeface="Open Sans"/>
                  <a:sym typeface="Symbol" pitchFamily="18" charset="2"/>
                </a:rPr>
                <a:t> </a:t>
              </a:r>
            </a:p>
          </p:txBody>
        </p:sp>
        <p:sp>
          <p:nvSpPr>
            <p:cNvPr id="23559" name="Rectangle 8"/>
            <p:cNvSpPr>
              <a:spLocks noChangeArrowheads="1"/>
            </p:cNvSpPr>
            <p:nvPr/>
          </p:nvSpPr>
          <p:spPr bwMode="auto">
            <a:xfrm flipH="1">
              <a:off x="258" y="419"/>
              <a:ext cx="5226" cy="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42900" indent="-342900"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buClr>
                  <a:srgbClr val="FF0000"/>
                </a:buClr>
                <a:buSzPct val="80000"/>
                <a:buFont typeface="Arial" pitchFamily="34" charset="0"/>
                <a:buChar char="•"/>
              </a:pPr>
              <a:r>
                <a:rPr lang="en-US" altLang="en-US" sz="2000">
                  <a:solidFill>
                    <a:srgbClr val="000000"/>
                  </a:solidFill>
                  <a:latin typeface="Open Sans"/>
                  <a:ea typeface="Open Sans"/>
                  <a:cs typeface="Open Sans"/>
                </a:rPr>
                <a:t>Benefit of diet and exercise or metformin on diabetes prevention in at-risk patients</a:t>
              </a:r>
            </a:p>
            <a:p>
              <a:pPr defTabSz="914400">
                <a:buClr>
                  <a:srgbClr val="FF0000"/>
                </a:buClr>
                <a:buSzPct val="80000"/>
                <a:buFont typeface="Arial" pitchFamily="34" charset="0"/>
                <a:buChar char="•"/>
              </a:pPr>
              <a:r>
                <a:rPr lang="en-US" altLang="en-US" sz="2000">
                  <a:solidFill>
                    <a:srgbClr val="000000"/>
                  </a:solidFill>
                  <a:latin typeface="Open Sans"/>
                  <a:ea typeface="Open Sans"/>
                  <a:cs typeface="Open Sans"/>
                </a:rPr>
                <a:t>N = 3234 with IFG and IGT, without diabetes</a:t>
              </a:r>
              <a:endParaRPr lang="en-GB" altLang="en-US" sz="2000">
                <a:solidFill>
                  <a:srgbClr val="000000"/>
                </a:solidFill>
                <a:latin typeface="Open Sans"/>
                <a:ea typeface="Open Sans"/>
                <a:cs typeface="Open Sans"/>
              </a:endParaRPr>
            </a:p>
          </p:txBody>
        </p:sp>
        <p:sp>
          <p:nvSpPr>
            <p:cNvPr id="23560" name="Line 9"/>
            <p:cNvSpPr>
              <a:spLocks noChangeShapeType="1"/>
            </p:cNvSpPr>
            <p:nvPr/>
          </p:nvSpPr>
          <p:spPr bwMode="auto">
            <a:xfrm>
              <a:off x="1317" y="1267"/>
              <a:ext cx="0" cy="201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151434" name="Freeform 10"/>
            <p:cNvSpPr>
              <a:spLocks/>
            </p:cNvSpPr>
            <p:nvPr/>
          </p:nvSpPr>
          <p:spPr bwMode="ltGray">
            <a:xfrm>
              <a:off x="1957" y="2304"/>
              <a:ext cx="2093" cy="834"/>
            </a:xfrm>
            <a:custGeom>
              <a:avLst/>
              <a:gdLst>
                <a:gd name="T0" fmla="*/ 0 w 1901"/>
                <a:gd name="T1" fmla="*/ 902 h 902"/>
                <a:gd name="T2" fmla="*/ 301 w 1901"/>
                <a:gd name="T3" fmla="*/ 902 h 902"/>
                <a:gd name="T4" fmla="*/ 294 w 1901"/>
                <a:gd name="T5" fmla="*/ 858 h 902"/>
                <a:gd name="T6" fmla="*/ 601 w 1901"/>
                <a:gd name="T7" fmla="*/ 858 h 902"/>
                <a:gd name="T8" fmla="*/ 601 w 1901"/>
                <a:gd name="T9" fmla="*/ 640 h 902"/>
                <a:gd name="T10" fmla="*/ 883 w 1901"/>
                <a:gd name="T11" fmla="*/ 640 h 902"/>
                <a:gd name="T12" fmla="*/ 883 w 1901"/>
                <a:gd name="T13" fmla="*/ 531 h 902"/>
                <a:gd name="T14" fmla="*/ 1177 w 1901"/>
                <a:gd name="T15" fmla="*/ 531 h 902"/>
                <a:gd name="T16" fmla="*/ 1177 w 1901"/>
                <a:gd name="T17" fmla="*/ 339 h 902"/>
                <a:gd name="T18" fmla="*/ 1478 w 1901"/>
                <a:gd name="T19" fmla="*/ 339 h 902"/>
                <a:gd name="T20" fmla="*/ 1478 w 1901"/>
                <a:gd name="T21" fmla="*/ 205 h 902"/>
                <a:gd name="T22" fmla="*/ 1773 w 1901"/>
                <a:gd name="T23" fmla="*/ 205 h 902"/>
                <a:gd name="T24" fmla="*/ 1773 w 1901"/>
                <a:gd name="T25" fmla="*/ 0 h 902"/>
                <a:gd name="T26" fmla="*/ 1901 w 1901"/>
                <a:gd name="T27" fmla="*/ 0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01" h="902">
                  <a:moveTo>
                    <a:pt x="0" y="902"/>
                  </a:moveTo>
                  <a:lnTo>
                    <a:pt x="301" y="902"/>
                  </a:lnTo>
                  <a:lnTo>
                    <a:pt x="294" y="858"/>
                  </a:lnTo>
                  <a:lnTo>
                    <a:pt x="601" y="858"/>
                  </a:lnTo>
                  <a:lnTo>
                    <a:pt x="601" y="640"/>
                  </a:lnTo>
                  <a:lnTo>
                    <a:pt x="883" y="640"/>
                  </a:lnTo>
                  <a:lnTo>
                    <a:pt x="883" y="531"/>
                  </a:lnTo>
                  <a:lnTo>
                    <a:pt x="1177" y="531"/>
                  </a:lnTo>
                  <a:lnTo>
                    <a:pt x="1177" y="339"/>
                  </a:lnTo>
                  <a:lnTo>
                    <a:pt x="1478" y="339"/>
                  </a:lnTo>
                  <a:lnTo>
                    <a:pt x="1478" y="205"/>
                  </a:lnTo>
                  <a:lnTo>
                    <a:pt x="1773" y="205"/>
                  </a:lnTo>
                  <a:lnTo>
                    <a:pt x="1773" y="0"/>
                  </a:lnTo>
                  <a:lnTo>
                    <a:pt x="1901" y="0"/>
                  </a:lnTo>
                </a:path>
              </a:pathLst>
            </a:custGeom>
            <a:noFill/>
            <a:ln w="38100" cap="flat" cmpd="sng">
              <a:solidFill>
                <a:schemeClr val="accent6">
                  <a:lumMod val="75000"/>
                </a:schemeClr>
              </a:solidFill>
              <a:prstDash val="solid"/>
              <a:round/>
              <a:headEnd type="none" w="med" len="med"/>
              <a:tailEnd type="none" w="med" len="med"/>
            </a:ln>
            <a:effectLst/>
            <a:extLst/>
          </p:spPr>
          <p:txBody>
            <a:bodyPr wrap="none" anchor="ctr"/>
            <a:lstStyle/>
            <a:p>
              <a:pPr defTabSz="914400" eaLnBrk="0" hangingPunct="0">
                <a:defRPr/>
              </a:pPr>
              <a:endParaRPr lang="en-US" sz="2400">
                <a:solidFill>
                  <a:srgbClr val="000000"/>
                </a:solidFill>
                <a:latin typeface="Open Sans"/>
                <a:ea typeface="ＭＳ Ｐゴシック" charset="0"/>
                <a:cs typeface="Open Sans"/>
              </a:endParaRPr>
            </a:p>
          </p:txBody>
        </p:sp>
        <p:sp>
          <p:nvSpPr>
            <p:cNvPr id="23562" name="Rectangle 11"/>
            <p:cNvSpPr>
              <a:spLocks noChangeArrowheads="1"/>
            </p:cNvSpPr>
            <p:nvPr/>
          </p:nvSpPr>
          <p:spPr bwMode="auto">
            <a:xfrm>
              <a:off x="1278" y="3398"/>
              <a:ext cx="75"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r>
                <a:rPr lang="en-US" altLang="en-US" sz="1600">
                  <a:solidFill>
                    <a:srgbClr val="000000"/>
                  </a:solidFill>
                  <a:latin typeface="Open Sans"/>
                  <a:ea typeface="Open Sans"/>
                  <a:cs typeface="Open Sans"/>
                </a:rPr>
                <a:t>0</a:t>
              </a:r>
              <a:endParaRPr lang="en-US" altLang="en-US" sz="1600" baseline="-25000">
                <a:solidFill>
                  <a:srgbClr val="000000"/>
                </a:solidFill>
                <a:latin typeface="Open Sans"/>
                <a:ea typeface="Open Sans"/>
                <a:cs typeface="Open Sans"/>
              </a:endParaRPr>
            </a:p>
          </p:txBody>
        </p:sp>
        <p:sp>
          <p:nvSpPr>
            <p:cNvPr id="23563" name="Rectangle 12"/>
            <p:cNvSpPr>
              <a:spLocks noChangeArrowheads="1"/>
            </p:cNvSpPr>
            <p:nvPr/>
          </p:nvSpPr>
          <p:spPr bwMode="auto">
            <a:xfrm>
              <a:off x="1096" y="3218"/>
              <a:ext cx="75"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r>
                <a:rPr lang="en-US" altLang="en-US" sz="1600">
                  <a:solidFill>
                    <a:srgbClr val="000000"/>
                  </a:solidFill>
                  <a:latin typeface="Open Sans"/>
                  <a:ea typeface="Open Sans"/>
                  <a:cs typeface="Open Sans"/>
                </a:rPr>
                <a:t>0</a:t>
              </a:r>
              <a:endParaRPr lang="en-US" altLang="en-US" sz="1600" baseline="-25000">
                <a:solidFill>
                  <a:srgbClr val="000000"/>
                </a:solidFill>
                <a:latin typeface="Open Sans"/>
                <a:ea typeface="Open Sans"/>
                <a:cs typeface="Open Sans"/>
              </a:endParaRPr>
            </a:p>
          </p:txBody>
        </p:sp>
        <p:sp>
          <p:nvSpPr>
            <p:cNvPr id="23564" name="Rectangle 13"/>
            <p:cNvSpPr>
              <a:spLocks noChangeArrowheads="1"/>
            </p:cNvSpPr>
            <p:nvPr/>
          </p:nvSpPr>
          <p:spPr bwMode="auto">
            <a:xfrm>
              <a:off x="1032" y="2714"/>
              <a:ext cx="151"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r>
                <a:rPr lang="en-US" altLang="en-US" sz="1600">
                  <a:solidFill>
                    <a:srgbClr val="000000"/>
                  </a:solidFill>
                  <a:latin typeface="Open Sans"/>
                  <a:ea typeface="Open Sans"/>
                  <a:cs typeface="Open Sans"/>
                </a:rPr>
                <a:t>10</a:t>
              </a:r>
              <a:endParaRPr lang="en-US" altLang="en-US" sz="1600" baseline="-25000">
                <a:solidFill>
                  <a:srgbClr val="000000"/>
                </a:solidFill>
                <a:latin typeface="Open Sans"/>
                <a:ea typeface="Open Sans"/>
                <a:cs typeface="Open Sans"/>
              </a:endParaRPr>
            </a:p>
          </p:txBody>
        </p:sp>
        <p:sp>
          <p:nvSpPr>
            <p:cNvPr id="23565" name="Rectangle 14"/>
            <p:cNvSpPr>
              <a:spLocks noChangeArrowheads="1"/>
            </p:cNvSpPr>
            <p:nvPr/>
          </p:nvSpPr>
          <p:spPr bwMode="auto">
            <a:xfrm>
              <a:off x="1032" y="2222"/>
              <a:ext cx="151"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r>
                <a:rPr lang="en-US" altLang="en-US" sz="1600">
                  <a:solidFill>
                    <a:srgbClr val="000000"/>
                  </a:solidFill>
                  <a:latin typeface="Open Sans"/>
                  <a:ea typeface="Open Sans"/>
                  <a:cs typeface="Open Sans"/>
                </a:rPr>
                <a:t>20</a:t>
              </a:r>
              <a:endParaRPr lang="en-US" altLang="en-US" sz="1600" baseline="-25000">
                <a:solidFill>
                  <a:srgbClr val="000000"/>
                </a:solidFill>
                <a:latin typeface="Open Sans"/>
                <a:ea typeface="Open Sans"/>
                <a:cs typeface="Open Sans"/>
              </a:endParaRPr>
            </a:p>
          </p:txBody>
        </p:sp>
        <p:sp>
          <p:nvSpPr>
            <p:cNvPr id="23566" name="Rectangle 15"/>
            <p:cNvSpPr>
              <a:spLocks noChangeArrowheads="1"/>
            </p:cNvSpPr>
            <p:nvPr/>
          </p:nvSpPr>
          <p:spPr bwMode="auto">
            <a:xfrm>
              <a:off x="1032" y="1703"/>
              <a:ext cx="151"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r>
                <a:rPr lang="en-US" altLang="en-US" sz="1600">
                  <a:solidFill>
                    <a:srgbClr val="000000"/>
                  </a:solidFill>
                  <a:latin typeface="Open Sans"/>
                  <a:ea typeface="Open Sans"/>
                  <a:cs typeface="Open Sans"/>
                </a:rPr>
                <a:t>30</a:t>
              </a:r>
              <a:endParaRPr lang="en-US" altLang="en-US" sz="1600" baseline="-25000">
                <a:solidFill>
                  <a:srgbClr val="000000"/>
                </a:solidFill>
                <a:latin typeface="Open Sans"/>
                <a:ea typeface="Open Sans"/>
                <a:cs typeface="Open Sans"/>
              </a:endParaRPr>
            </a:p>
          </p:txBody>
        </p:sp>
        <p:sp>
          <p:nvSpPr>
            <p:cNvPr id="23567" name="Rectangle 16"/>
            <p:cNvSpPr>
              <a:spLocks noChangeArrowheads="1"/>
            </p:cNvSpPr>
            <p:nvPr/>
          </p:nvSpPr>
          <p:spPr bwMode="auto">
            <a:xfrm>
              <a:off x="1032" y="1200"/>
              <a:ext cx="151"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algn="r" defTabSz="914400"/>
              <a:r>
                <a:rPr lang="en-US" altLang="en-US" sz="1600">
                  <a:solidFill>
                    <a:srgbClr val="000000"/>
                  </a:solidFill>
                  <a:latin typeface="Open Sans"/>
                  <a:ea typeface="Open Sans"/>
                  <a:cs typeface="Open Sans"/>
                </a:rPr>
                <a:t>40</a:t>
              </a:r>
              <a:endParaRPr lang="en-US" altLang="en-US" sz="1600" baseline="-25000">
                <a:solidFill>
                  <a:srgbClr val="000000"/>
                </a:solidFill>
                <a:latin typeface="Open Sans"/>
                <a:ea typeface="Open Sans"/>
                <a:cs typeface="Open Sans"/>
              </a:endParaRPr>
            </a:p>
          </p:txBody>
        </p:sp>
        <p:sp>
          <p:nvSpPr>
            <p:cNvPr id="23568" name="Rectangle 17"/>
            <p:cNvSpPr>
              <a:spLocks noChangeArrowheads="1"/>
            </p:cNvSpPr>
            <p:nvPr/>
          </p:nvSpPr>
          <p:spPr bwMode="auto">
            <a:xfrm flipH="1">
              <a:off x="1825" y="3398"/>
              <a:ext cx="186"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1600">
                  <a:solidFill>
                    <a:srgbClr val="000000"/>
                  </a:solidFill>
                  <a:latin typeface="Open Sans"/>
                  <a:ea typeface="Open Sans"/>
                  <a:cs typeface="Open Sans"/>
                </a:rPr>
                <a:t>1.0</a:t>
              </a:r>
            </a:p>
          </p:txBody>
        </p:sp>
        <p:sp>
          <p:nvSpPr>
            <p:cNvPr id="23569" name="Rectangle 18"/>
            <p:cNvSpPr>
              <a:spLocks noChangeArrowheads="1"/>
            </p:cNvSpPr>
            <p:nvPr/>
          </p:nvSpPr>
          <p:spPr bwMode="auto">
            <a:xfrm flipH="1">
              <a:off x="2426" y="3398"/>
              <a:ext cx="186"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1600">
                  <a:solidFill>
                    <a:srgbClr val="000000"/>
                  </a:solidFill>
                  <a:latin typeface="Open Sans"/>
                  <a:ea typeface="Open Sans"/>
                  <a:cs typeface="Open Sans"/>
                </a:rPr>
                <a:t>2.0</a:t>
              </a:r>
            </a:p>
          </p:txBody>
        </p:sp>
        <p:sp>
          <p:nvSpPr>
            <p:cNvPr id="23570" name="Rectangle 19"/>
            <p:cNvSpPr>
              <a:spLocks noChangeArrowheads="1"/>
            </p:cNvSpPr>
            <p:nvPr/>
          </p:nvSpPr>
          <p:spPr bwMode="auto">
            <a:xfrm flipH="1">
              <a:off x="3029" y="3398"/>
              <a:ext cx="186"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1600">
                  <a:solidFill>
                    <a:srgbClr val="000000"/>
                  </a:solidFill>
                  <a:latin typeface="Open Sans"/>
                  <a:ea typeface="Open Sans"/>
                  <a:cs typeface="Open Sans"/>
                </a:rPr>
                <a:t>3.0</a:t>
              </a:r>
            </a:p>
          </p:txBody>
        </p:sp>
        <p:sp>
          <p:nvSpPr>
            <p:cNvPr id="23571" name="Rectangle 20"/>
            <p:cNvSpPr>
              <a:spLocks noChangeArrowheads="1"/>
            </p:cNvSpPr>
            <p:nvPr/>
          </p:nvSpPr>
          <p:spPr bwMode="auto">
            <a:xfrm flipH="1">
              <a:off x="3624" y="3398"/>
              <a:ext cx="186" cy="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1600">
                  <a:solidFill>
                    <a:srgbClr val="000000"/>
                  </a:solidFill>
                  <a:latin typeface="Open Sans"/>
                  <a:ea typeface="Open Sans"/>
                  <a:cs typeface="Open Sans"/>
                </a:rPr>
                <a:t>4.0</a:t>
              </a:r>
            </a:p>
          </p:txBody>
        </p:sp>
        <p:sp>
          <p:nvSpPr>
            <p:cNvPr id="23572" name="Rectangle 21"/>
            <p:cNvSpPr>
              <a:spLocks noChangeArrowheads="1"/>
            </p:cNvSpPr>
            <p:nvPr/>
          </p:nvSpPr>
          <p:spPr bwMode="auto">
            <a:xfrm flipH="1">
              <a:off x="4096" y="1222"/>
              <a:ext cx="60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2000">
                  <a:solidFill>
                    <a:srgbClr val="000000"/>
                  </a:solidFill>
                  <a:latin typeface="Open Sans"/>
                  <a:ea typeface="Open Sans"/>
                  <a:cs typeface="Open Sans"/>
                </a:rPr>
                <a:t>Placebo</a:t>
              </a:r>
            </a:p>
          </p:txBody>
        </p:sp>
        <p:sp>
          <p:nvSpPr>
            <p:cNvPr id="23573" name="Rectangle 22"/>
            <p:cNvSpPr>
              <a:spLocks noChangeArrowheads="1"/>
            </p:cNvSpPr>
            <p:nvPr/>
          </p:nvSpPr>
          <p:spPr bwMode="auto">
            <a:xfrm flipH="1">
              <a:off x="4065" y="1671"/>
              <a:ext cx="81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2000">
                  <a:solidFill>
                    <a:srgbClr val="000000"/>
                  </a:solidFill>
                  <a:latin typeface="Open Sans"/>
                  <a:ea typeface="Open Sans"/>
                  <a:cs typeface="Open Sans"/>
                </a:rPr>
                <a:t>Metformin</a:t>
              </a:r>
            </a:p>
          </p:txBody>
        </p:sp>
        <p:sp>
          <p:nvSpPr>
            <p:cNvPr id="23574" name="Rectangle 23"/>
            <p:cNvSpPr>
              <a:spLocks noChangeArrowheads="1"/>
            </p:cNvSpPr>
            <p:nvPr/>
          </p:nvSpPr>
          <p:spPr bwMode="auto">
            <a:xfrm flipH="1">
              <a:off x="4085" y="2222"/>
              <a:ext cx="63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2000">
                  <a:solidFill>
                    <a:srgbClr val="000000"/>
                  </a:solidFill>
                  <a:latin typeface="Open Sans"/>
                  <a:ea typeface="Open Sans"/>
                  <a:cs typeface="Open Sans"/>
                </a:rPr>
                <a:t>Lifestyle</a:t>
              </a:r>
            </a:p>
          </p:txBody>
        </p:sp>
        <p:sp>
          <p:nvSpPr>
            <p:cNvPr id="23575" name="Text Box 24"/>
            <p:cNvSpPr txBox="1">
              <a:spLocks noChangeArrowheads="1"/>
            </p:cNvSpPr>
            <p:nvPr/>
          </p:nvSpPr>
          <p:spPr bwMode="auto">
            <a:xfrm>
              <a:off x="258" y="1842"/>
              <a:ext cx="726" cy="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1600">
                  <a:solidFill>
                    <a:srgbClr val="000000"/>
                  </a:solidFill>
                  <a:latin typeface="Open Sans"/>
                  <a:ea typeface="Open Sans"/>
                  <a:cs typeface="Open Sans"/>
                </a:rPr>
                <a:t>Cumulative</a:t>
              </a:r>
            </a:p>
            <a:p>
              <a:pPr defTabSz="914400"/>
              <a:r>
                <a:rPr lang="en-GB" altLang="en-US" sz="1600">
                  <a:solidFill>
                    <a:srgbClr val="000000"/>
                  </a:solidFill>
                  <a:latin typeface="Open Sans"/>
                  <a:ea typeface="Open Sans"/>
                  <a:cs typeface="Open Sans"/>
                </a:rPr>
                <a:t>incidence of diabetes</a:t>
              </a:r>
            </a:p>
            <a:p>
              <a:pPr defTabSz="914400"/>
              <a:r>
                <a:rPr lang="en-GB" altLang="en-US" sz="1600">
                  <a:solidFill>
                    <a:srgbClr val="000000"/>
                  </a:solidFill>
                  <a:latin typeface="Open Sans"/>
                  <a:ea typeface="Open Sans"/>
                  <a:cs typeface="Open Sans"/>
                </a:rPr>
                <a:t>(%)</a:t>
              </a:r>
            </a:p>
          </p:txBody>
        </p:sp>
        <p:sp>
          <p:nvSpPr>
            <p:cNvPr id="23576" name="Freeform 25"/>
            <p:cNvSpPr>
              <a:spLocks/>
            </p:cNvSpPr>
            <p:nvPr/>
          </p:nvSpPr>
          <p:spPr bwMode="gray">
            <a:xfrm>
              <a:off x="3569" y="1821"/>
              <a:ext cx="464" cy="216"/>
            </a:xfrm>
            <a:custGeom>
              <a:avLst/>
              <a:gdLst>
                <a:gd name="T0" fmla="*/ 0 w 426"/>
                <a:gd name="T1" fmla="*/ 148 h 245"/>
                <a:gd name="T2" fmla="*/ 442 w 426"/>
                <a:gd name="T3" fmla="*/ 148 h 245"/>
                <a:gd name="T4" fmla="*/ 442 w 426"/>
                <a:gd name="T5" fmla="*/ 0 h 245"/>
                <a:gd name="T6" fmla="*/ 599 w 426"/>
                <a:gd name="T7" fmla="*/ 0 h 245"/>
                <a:gd name="T8" fmla="*/ 0 60000 65536"/>
                <a:gd name="T9" fmla="*/ 0 60000 65536"/>
                <a:gd name="T10" fmla="*/ 0 60000 65536"/>
                <a:gd name="T11" fmla="*/ 0 60000 65536"/>
                <a:gd name="T12" fmla="*/ 0 w 426"/>
                <a:gd name="T13" fmla="*/ 0 h 245"/>
                <a:gd name="T14" fmla="*/ 426 w 426"/>
                <a:gd name="T15" fmla="*/ 245 h 245"/>
              </a:gdLst>
              <a:ahLst/>
              <a:cxnLst>
                <a:cxn ang="T8">
                  <a:pos x="T0" y="T1"/>
                </a:cxn>
                <a:cxn ang="T9">
                  <a:pos x="T2" y="T3"/>
                </a:cxn>
                <a:cxn ang="T10">
                  <a:pos x="T4" y="T5"/>
                </a:cxn>
                <a:cxn ang="T11">
                  <a:pos x="T6" y="T7"/>
                </a:cxn>
              </a:cxnLst>
              <a:rect l="T12" t="T13" r="T14" b="T15"/>
              <a:pathLst>
                <a:path w="426" h="245">
                  <a:moveTo>
                    <a:pt x="0" y="245"/>
                  </a:moveTo>
                  <a:lnTo>
                    <a:pt x="314" y="245"/>
                  </a:lnTo>
                  <a:lnTo>
                    <a:pt x="314" y="0"/>
                  </a:lnTo>
                  <a:lnTo>
                    <a:pt x="426" y="0"/>
                  </a:lnTo>
                </a:path>
              </a:pathLst>
            </a:custGeom>
            <a:noFill/>
            <a:ln w="34925" cap="flat" cmpd="sng">
              <a:solidFill>
                <a:srgbClr val="8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CA"/>
            </a:p>
          </p:txBody>
        </p:sp>
        <p:sp>
          <p:nvSpPr>
            <p:cNvPr id="23577" name="Freeform 26"/>
            <p:cNvSpPr>
              <a:spLocks/>
            </p:cNvSpPr>
            <p:nvPr/>
          </p:nvSpPr>
          <p:spPr bwMode="invGray">
            <a:xfrm>
              <a:off x="1623" y="1303"/>
              <a:ext cx="2410" cy="1948"/>
            </a:xfrm>
            <a:custGeom>
              <a:avLst/>
              <a:gdLst>
                <a:gd name="T0" fmla="*/ 0 w 2437"/>
                <a:gd name="T1" fmla="*/ 1828 h 1990"/>
                <a:gd name="T2" fmla="*/ 0 w 2437"/>
                <a:gd name="T3" fmla="*/ 1690 h 1990"/>
                <a:gd name="T4" fmla="*/ 306 w 2437"/>
                <a:gd name="T5" fmla="*/ 1690 h 1990"/>
                <a:gd name="T6" fmla="*/ 306 w 2437"/>
                <a:gd name="T7" fmla="*/ 1248 h 1990"/>
                <a:gd name="T8" fmla="*/ 622 w 2437"/>
                <a:gd name="T9" fmla="*/ 1248 h 1990"/>
                <a:gd name="T10" fmla="*/ 622 w 2437"/>
                <a:gd name="T11" fmla="*/ 1160 h 1990"/>
                <a:gd name="T12" fmla="*/ 948 w 2437"/>
                <a:gd name="T13" fmla="*/ 1160 h 1990"/>
                <a:gd name="T14" fmla="*/ 948 w 2437"/>
                <a:gd name="T15" fmla="*/ 799 h 1990"/>
                <a:gd name="T16" fmla="*/ 1265 w 2437"/>
                <a:gd name="T17" fmla="*/ 799 h 1990"/>
                <a:gd name="T18" fmla="*/ 1265 w 2437"/>
                <a:gd name="T19" fmla="*/ 672 h 1990"/>
                <a:gd name="T20" fmla="*/ 1561 w 2437"/>
                <a:gd name="T21" fmla="*/ 672 h 1990"/>
                <a:gd name="T22" fmla="*/ 1561 w 2437"/>
                <a:gd name="T23" fmla="*/ 417 h 1990"/>
                <a:gd name="T24" fmla="*/ 1861 w 2437"/>
                <a:gd name="T25" fmla="*/ 417 h 1990"/>
                <a:gd name="T26" fmla="*/ 1861 w 2437"/>
                <a:gd name="T27" fmla="*/ 275 h 1990"/>
                <a:gd name="T28" fmla="*/ 2173 w 2437"/>
                <a:gd name="T29" fmla="*/ 275 h 1990"/>
                <a:gd name="T30" fmla="*/ 2173 w 2437"/>
                <a:gd name="T31" fmla="*/ 0 h 1990"/>
                <a:gd name="T32" fmla="*/ 2331 w 2437"/>
                <a:gd name="T33" fmla="*/ 0 h 19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37"/>
                <a:gd name="T52" fmla="*/ 0 h 1990"/>
                <a:gd name="T53" fmla="*/ 2437 w 2437"/>
                <a:gd name="T54" fmla="*/ 1990 h 19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37" h="1990">
                  <a:moveTo>
                    <a:pt x="0" y="1990"/>
                  </a:moveTo>
                  <a:lnTo>
                    <a:pt x="0" y="1840"/>
                  </a:lnTo>
                  <a:lnTo>
                    <a:pt x="320" y="1840"/>
                  </a:lnTo>
                  <a:lnTo>
                    <a:pt x="320" y="1360"/>
                  </a:lnTo>
                  <a:lnTo>
                    <a:pt x="650" y="1360"/>
                  </a:lnTo>
                  <a:lnTo>
                    <a:pt x="650" y="1264"/>
                  </a:lnTo>
                  <a:lnTo>
                    <a:pt x="992" y="1264"/>
                  </a:lnTo>
                  <a:lnTo>
                    <a:pt x="992" y="870"/>
                  </a:lnTo>
                  <a:lnTo>
                    <a:pt x="1322" y="870"/>
                  </a:lnTo>
                  <a:lnTo>
                    <a:pt x="1322" y="731"/>
                  </a:lnTo>
                  <a:lnTo>
                    <a:pt x="1632" y="731"/>
                  </a:lnTo>
                  <a:lnTo>
                    <a:pt x="1632" y="454"/>
                  </a:lnTo>
                  <a:lnTo>
                    <a:pt x="1946" y="454"/>
                  </a:lnTo>
                  <a:lnTo>
                    <a:pt x="1946" y="299"/>
                  </a:lnTo>
                  <a:lnTo>
                    <a:pt x="2272" y="299"/>
                  </a:lnTo>
                  <a:lnTo>
                    <a:pt x="2272" y="0"/>
                  </a:lnTo>
                  <a:lnTo>
                    <a:pt x="2437" y="0"/>
                  </a:lnTo>
                </a:path>
              </a:pathLst>
            </a:custGeom>
            <a:noFill/>
            <a:ln w="38100" cap="flat" cmpd="sng">
              <a:solidFill>
                <a:schemeClr val="tx2"/>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3578" name="Freeform 27"/>
            <p:cNvSpPr>
              <a:spLocks/>
            </p:cNvSpPr>
            <p:nvPr/>
          </p:nvSpPr>
          <p:spPr bwMode="gray">
            <a:xfrm>
              <a:off x="1619" y="2034"/>
              <a:ext cx="2054" cy="1256"/>
            </a:xfrm>
            <a:custGeom>
              <a:avLst/>
              <a:gdLst>
                <a:gd name="T0" fmla="*/ 0 w 1857"/>
                <a:gd name="T1" fmla="*/ 1039 h 1338"/>
                <a:gd name="T2" fmla="*/ 0 w 1857"/>
                <a:gd name="T3" fmla="*/ 994 h 1338"/>
                <a:gd name="T4" fmla="*/ 450 w 1857"/>
                <a:gd name="T5" fmla="*/ 994 h 1338"/>
                <a:gd name="T6" fmla="*/ 450 w 1857"/>
                <a:gd name="T7" fmla="*/ 721 h 1338"/>
                <a:gd name="T8" fmla="*/ 880 w 1857"/>
                <a:gd name="T9" fmla="*/ 721 h 1338"/>
                <a:gd name="T10" fmla="*/ 880 w 1857"/>
                <a:gd name="T11" fmla="*/ 661 h 1338"/>
                <a:gd name="T12" fmla="*/ 1313 w 1857"/>
                <a:gd name="T13" fmla="*/ 661 h 1338"/>
                <a:gd name="T14" fmla="*/ 1313 w 1857"/>
                <a:gd name="T15" fmla="*/ 411 h 1338"/>
                <a:gd name="T16" fmla="*/ 1752 w 1857"/>
                <a:gd name="T17" fmla="*/ 411 h 1338"/>
                <a:gd name="T18" fmla="*/ 1752 w 1857"/>
                <a:gd name="T19" fmla="*/ 348 h 1338"/>
                <a:gd name="T20" fmla="*/ 2212 w 1857"/>
                <a:gd name="T21" fmla="*/ 348 h 1338"/>
                <a:gd name="T22" fmla="*/ 2212 w 1857"/>
                <a:gd name="T23" fmla="*/ 134 h 1338"/>
                <a:gd name="T24" fmla="*/ 2653 w 1857"/>
                <a:gd name="T25" fmla="*/ 134 h 1338"/>
                <a:gd name="T26" fmla="*/ 2653 w 1857"/>
                <a:gd name="T27" fmla="*/ 0 h 1338"/>
                <a:gd name="T28" fmla="*/ 2780 w 1857"/>
                <a:gd name="T29" fmla="*/ 2 h 13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57"/>
                <a:gd name="T46" fmla="*/ 0 h 1338"/>
                <a:gd name="T47" fmla="*/ 1857 w 1857"/>
                <a:gd name="T48" fmla="*/ 1338 h 133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57" h="1338">
                  <a:moveTo>
                    <a:pt x="0" y="1338"/>
                  </a:moveTo>
                  <a:lnTo>
                    <a:pt x="0" y="1280"/>
                  </a:lnTo>
                  <a:lnTo>
                    <a:pt x="301" y="1280"/>
                  </a:lnTo>
                  <a:lnTo>
                    <a:pt x="301" y="928"/>
                  </a:lnTo>
                  <a:lnTo>
                    <a:pt x="589" y="928"/>
                  </a:lnTo>
                  <a:lnTo>
                    <a:pt x="589" y="851"/>
                  </a:lnTo>
                  <a:lnTo>
                    <a:pt x="877" y="851"/>
                  </a:lnTo>
                  <a:lnTo>
                    <a:pt x="877" y="531"/>
                  </a:lnTo>
                  <a:lnTo>
                    <a:pt x="1171" y="531"/>
                  </a:lnTo>
                  <a:lnTo>
                    <a:pt x="1171" y="448"/>
                  </a:lnTo>
                  <a:lnTo>
                    <a:pt x="1478" y="448"/>
                  </a:lnTo>
                  <a:lnTo>
                    <a:pt x="1478" y="173"/>
                  </a:lnTo>
                  <a:lnTo>
                    <a:pt x="1773" y="173"/>
                  </a:lnTo>
                  <a:lnTo>
                    <a:pt x="1773" y="0"/>
                  </a:lnTo>
                  <a:lnTo>
                    <a:pt x="1857" y="2"/>
                  </a:lnTo>
                </a:path>
              </a:pathLst>
            </a:custGeom>
            <a:noFill/>
            <a:ln w="38100" cap="flat" cmpd="sng">
              <a:solidFill>
                <a:srgbClr val="8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CA"/>
            </a:p>
          </p:txBody>
        </p:sp>
        <p:sp>
          <p:nvSpPr>
            <p:cNvPr id="23579" name="Line 28"/>
            <p:cNvSpPr>
              <a:spLocks noChangeShapeType="1"/>
            </p:cNvSpPr>
            <p:nvPr/>
          </p:nvSpPr>
          <p:spPr bwMode="auto">
            <a:xfrm>
              <a:off x="1317" y="3281"/>
              <a:ext cx="2573" cy="3"/>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3580" name="Rectangle 29"/>
            <p:cNvSpPr>
              <a:spLocks noChangeArrowheads="1"/>
            </p:cNvSpPr>
            <p:nvPr/>
          </p:nvSpPr>
          <p:spPr bwMode="auto">
            <a:xfrm flipH="1">
              <a:off x="4052" y="1882"/>
              <a:ext cx="429" cy="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2000">
                  <a:solidFill>
                    <a:srgbClr val="000000"/>
                  </a:solidFill>
                  <a:latin typeface="Open Sans"/>
                  <a:ea typeface="Open Sans"/>
                  <a:cs typeface="Open Sans"/>
                  <a:sym typeface="Symbol" pitchFamily="18" charset="2"/>
                </a:rPr>
                <a:t>31%</a:t>
              </a:r>
            </a:p>
            <a:p>
              <a:pPr defTabSz="914400"/>
              <a:endParaRPr lang="en-GB" altLang="en-US" sz="2000">
                <a:solidFill>
                  <a:srgbClr val="000000"/>
                </a:solidFill>
                <a:latin typeface="Open Sans"/>
                <a:ea typeface="Open Sans"/>
                <a:cs typeface="Open Sans"/>
              </a:endParaRPr>
            </a:p>
          </p:txBody>
        </p:sp>
        <p:sp>
          <p:nvSpPr>
            <p:cNvPr id="23581" name="Rectangle 30"/>
            <p:cNvSpPr>
              <a:spLocks noChangeArrowheads="1"/>
            </p:cNvSpPr>
            <p:nvPr/>
          </p:nvSpPr>
          <p:spPr bwMode="auto">
            <a:xfrm flipH="1">
              <a:off x="4060" y="2457"/>
              <a:ext cx="4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2000">
                  <a:solidFill>
                    <a:srgbClr val="000000"/>
                  </a:solidFill>
                  <a:latin typeface="Open Sans"/>
                  <a:ea typeface="Open Sans"/>
                  <a:cs typeface="Open Sans"/>
                  <a:sym typeface="Symbol" pitchFamily="18" charset="2"/>
                </a:rPr>
                <a:t>58%</a:t>
              </a:r>
            </a:p>
          </p:txBody>
        </p:sp>
        <p:sp>
          <p:nvSpPr>
            <p:cNvPr id="23582" name="Text Box 31"/>
            <p:cNvSpPr txBox="1">
              <a:spLocks noChangeArrowheads="1"/>
            </p:cNvSpPr>
            <p:nvPr/>
          </p:nvSpPr>
          <p:spPr bwMode="auto">
            <a:xfrm>
              <a:off x="5054" y="1512"/>
              <a:ext cx="27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US" altLang="en-US" sz="1600">
                  <a:solidFill>
                    <a:srgbClr val="000000"/>
                  </a:solidFill>
                  <a:latin typeface="Open Sans"/>
                  <a:ea typeface="Open Sans"/>
                  <a:cs typeface="Open Sans"/>
                </a:rPr>
                <a:t>P*</a:t>
              </a:r>
            </a:p>
          </p:txBody>
        </p:sp>
        <p:sp>
          <p:nvSpPr>
            <p:cNvPr id="23583" name="Text Box 32"/>
            <p:cNvSpPr txBox="1">
              <a:spLocks noChangeArrowheads="1"/>
            </p:cNvSpPr>
            <p:nvPr/>
          </p:nvSpPr>
          <p:spPr bwMode="auto">
            <a:xfrm>
              <a:off x="4971" y="1647"/>
              <a:ext cx="56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1600">
                  <a:solidFill>
                    <a:srgbClr val="000000"/>
                  </a:solidFill>
                  <a:latin typeface="Open Sans"/>
                  <a:ea typeface="Open Sans"/>
                  <a:cs typeface="Open Sans"/>
                  <a:sym typeface="Symbol" pitchFamily="18" charset="2"/>
                </a:rPr>
                <a:t>&lt; 0.001</a:t>
              </a:r>
              <a:endParaRPr lang="en-US" altLang="en-US" sz="1600">
                <a:solidFill>
                  <a:srgbClr val="000000"/>
                </a:solidFill>
                <a:latin typeface="Open Sans"/>
                <a:ea typeface="Open Sans"/>
                <a:cs typeface="Open Sans"/>
                <a:sym typeface="Symbol" pitchFamily="18" charset="2"/>
              </a:endParaRPr>
            </a:p>
          </p:txBody>
        </p:sp>
        <p:sp>
          <p:nvSpPr>
            <p:cNvPr id="23584" name="Text Box 34"/>
            <p:cNvSpPr txBox="1">
              <a:spLocks noChangeArrowheads="1"/>
            </p:cNvSpPr>
            <p:nvPr/>
          </p:nvSpPr>
          <p:spPr bwMode="auto">
            <a:xfrm>
              <a:off x="4902" y="2246"/>
              <a:ext cx="565"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GB" altLang="en-US" sz="1600">
                  <a:solidFill>
                    <a:srgbClr val="000000"/>
                  </a:solidFill>
                  <a:latin typeface="Open Sans"/>
                  <a:ea typeface="Open Sans"/>
                  <a:cs typeface="Open Sans"/>
                  <a:sym typeface="Symbol" pitchFamily="18" charset="2"/>
                </a:rPr>
                <a:t>&lt; 0.001</a:t>
              </a:r>
              <a:endParaRPr lang="en-US" altLang="en-US" sz="1600">
                <a:solidFill>
                  <a:srgbClr val="000000"/>
                </a:solidFill>
                <a:latin typeface="Open Sans"/>
                <a:ea typeface="Open Sans"/>
                <a:cs typeface="Open Sans"/>
                <a:sym typeface="Symbol" pitchFamily="18" charset="2"/>
              </a:endParaRPr>
            </a:p>
          </p:txBody>
        </p:sp>
        <p:grpSp>
          <p:nvGrpSpPr>
            <p:cNvPr id="23585" name="Group 35"/>
            <p:cNvGrpSpPr>
              <a:grpSpLocks/>
            </p:cNvGrpSpPr>
            <p:nvPr/>
          </p:nvGrpSpPr>
          <p:grpSpPr bwMode="auto">
            <a:xfrm>
              <a:off x="1248" y="1273"/>
              <a:ext cx="72" cy="2008"/>
              <a:chOff x="1219" y="1135"/>
              <a:chExt cx="101" cy="2173"/>
            </a:xfrm>
          </p:grpSpPr>
          <p:sp>
            <p:nvSpPr>
              <p:cNvPr id="23592" name="Line 36"/>
              <p:cNvSpPr>
                <a:spLocks noChangeShapeType="1"/>
              </p:cNvSpPr>
              <p:nvPr/>
            </p:nvSpPr>
            <p:spPr bwMode="auto">
              <a:xfrm>
                <a:off x="1224" y="1135"/>
                <a:ext cx="96"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3593" name="Line 37"/>
              <p:cNvSpPr>
                <a:spLocks noChangeShapeType="1"/>
              </p:cNvSpPr>
              <p:nvPr/>
            </p:nvSpPr>
            <p:spPr bwMode="auto">
              <a:xfrm>
                <a:off x="1219" y="1678"/>
                <a:ext cx="96"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3594" name="Line 38"/>
              <p:cNvSpPr>
                <a:spLocks noChangeShapeType="1"/>
              </p:cNvSpPr>
              <p:nvPr/>
            </p:nvSpPr>
            <p:spPr bwMode="auto">
              <a:xfrm>
                <a:off x="1219" y="2221"/>
                <a:ext cx="96"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3595" name="Line 39"/>
              <p:cNvSpPr>
                <a:spLocks noChangeShapeType="1"/>
              </p:cNvSpPr>
              <p:nvPr/>
            </p:nvSpPr>
            <p:spPr bwMode="auto">
              <a:xfrm>
                <a:off x="1219" y="2764"/>
                <a:ext cx="96"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3596" name="Line 40"/>
              <p:cNvSpPr>
                <a:spLocks noChangeShapeType="1"/>
              </p:cNvSpPr>
              <p:nvPr/>
            </p:nvSpPr>
            <p:spPr bwMode="auto">
              <a:xfrm>
                <a:off x="1219" y="3308"/>
                <a:ext cx="96"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grpSp>
        <p:sp>
          <p:nvSpPr>
            <p:cNvPr id="23586" name="Line 41"/>
            <p:cNvSpPr>
              <a:spLocks noChangeShapeType="1"/>
            </p:cNvSpPr>
            <p:nvPr/>
          </p:nvSpPr>
          <p:spPr bwMode="auto">
            <a:xfrm flipV="1">
              <a:off x="1917" y="3282"/>
              <a:ext cx="0" cy="5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3587" name="Line 42"/>
            <p:cNvSpPr>
              <a:spLocks noChangeShapeType="1"/>
            </p:cNvSpPr>
            <p:nvPr/>
          </p:nvSpPr>
          <p:spPr bwMode="auto">
            <a:xfrm flipV="1">
              <a:off x="2517" y="3282"/>
              <a:ext cx="0" cy="5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3588" name="Line 43"/>
            <p:cNvSpPr>
              <a:spLocks noChangeShapeType="1"/>
            </p:cNvSpPr>
            <p:nvPr/>
          </p:nvSpPr>
          <p:spPr bwMode="auto">
            <a:xfrm flipV="1">
              <a:off x="3117" y="3282"/>
              <a:ext cx="0" cy="5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3589" name="Line 44"/>
            <p:cNvSpPr>
              <a:spLocks noChangeShapeType="1"/>
            </p:cNvSpPr>
            <p:nvPr/>
          </p:nvSpPr>
          <p:spPr bwMode="auto">
            <a:xfrm flipV="1">
              <a:off x="3717" y="3282"/>
              <a:ext cx="0" cy="5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3590" name="Line 45"/>
            <p:cNvSpPr>
              <a:spLocks noChangeShapeType="1"/>
            </p:cNvSpPr>
            <p:nvPr/>
          </p:nvSpPr>
          <p:spPr bwMode="auto">
            <a:xfrm flipV="1">
              <a:off x="1317" y="3281"/>
              <a:ext cx="0" cy="5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3591" name="Text Box 46"/>
            <p:cNvSpPr txBox="1">
              <a:spLocks noChangeArrowheads="1"/>
            </p:cNvSpPr>
            <p:nvPr/>
          </p:nvSpPr>
          <p:spPr bwMode="auto">
            <a:xfrm>
              <a:off x="4050" y="2970"/>
              <a:ext cx="1479"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b">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buClr>
                  <a:srgbClr val="000000"/>
                </a:buClr>
              </a:pPr>
              <a:r>
                <a:rPr lang="en-US" altLang="en-US" sz="1200">
                  <a:solidFill>
                    <a:srgbClr val="000000"/>
                  </a:solidFill>
                  <a:latin typeface="Open Sans"/>
                  <a:ea typeface="Open Sans"/>
                  <a:cs typeface="Open Sans"/>
                </a:rPr>
                <a:t>*vs placebo</a:t>
              </a:r>
            </a:p>
            <a:p>
              <a:pPr defTabSz="914400">
                <a:buClr>
                  <a:srgbClr val="000000"/>
                </a:buClr>
              </a:pPr>
              <a:r>
                <a:rPr lang="en-US" altLang="en-US" sz="1200">
                  <a:solidFill>
                    <a:srgbClr val="000000"/>
                  </a:solidFill>
                  <a:latin typeface="Open Sans"/>
                  <a:ea typeface="Open Sans"/>
                  <a:cs typeface="Open Sans"/>
                </a:rPr>
                <a:t>IFG = impaired fasting glucose, IGT = impaired glucose tolerance</a:t>
              </a:r>
            </a:p>
          </p:txBody>
        </p:sp>
      </p:grpSp>
      <p:sp>
        <p:nvSpPr>
          <p:cNvPr id="89133" name="Text Box 45"/>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5.  Reducing the Risk of Developing Diabetes</a:t>
            </a: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idx="4294967295"/>
          </p:nvPr>
        </p:nvSpPr>
        <p:spPr>
          <a:xfrm>
            <a:off x="628650" y="363538"/>
            <a:ext cx="7886700" cy="1325562"/>
          </a:xfrm>
        </p:spPr>
        <p:txBody>
          <a:bodyPr lIns="91440" tIns="45720" rIns="91440" bIns="45720"/>
          <a:lstStyle/>
          <a:p>
            <a:r>
              <a:rPr lang="en-US" altLang="en-US" sz="3700" smtClean="0">
                <a:latin typeface="Open Sans"/>
                <a:ea typeface="ＭＳ Ｐゴシック" pitchFamily="34" charset="-128"/>
              </a:rPr>
              <a:t>Pharmacology to Reduce Progression to type 2 diabetes</a:t>
            </a:r>
          </a:p>
        </p:txBody>
      </p:sp>
      <p:sp>
        <p:nvSpPr>
          <p:cNvPr id="25602" name="Content Placeholder 2"/>
          <p:cNvSpPr>
            <a:spLocks noGrp="1"/>
          </p:cNvSpPr>
          <p:nvPr>
            <p:ph idx="4294967295"/>
          </p:nvPr>
        </p:nvSpPr>
        <p:spPr/>
        <p:txBody>
          <a:bodyPr lIns="91440" tIns="45720" rIns="91440" bIns="45720"/>
          <a:lstStyle/>
          <a:p>
            <a:pPr marL="342900" indent="-342900" defTabSz="914400">
              <a:lnSpc>
                <a:spcPct val="110000"/>
              </a:lnSpc>
            </a:pPr>
            <a:r>
              <a:rPr lang="en-US" altLang="en-US" b="0" smtClean="0">
                <a:latin typeface="Open Sans"/>
                <a:ea typeface="ＭＳ Ｐゴシック" pitchFamily="34" charset="-128"/>
              </a:rPr>
              <a:t>Metformin</a:t>
            </a:r>
            <a:r>
              <a:rPr lang="en-US" altLang="en-US" smtClean="0">
                <a:latin typeface="Open Sans"/>
                <a:ea typeface="ＭＳ Ｐゴシック" pitchFamily="34" charset="-128"/>
              </a:rPr>
              <a:t> has been shown to reduce the incidence of type 2 diabetes by </a:t>
            </a:r>
            <a:r>
              <a:rPr lang="en-US" altLang="en-US" b="0" smtClean="0">
                <a:latin typeface="Open Sans"/>
                <a:ea typeface="ＭＳ Ｐゴシック" pitchFamily="34" charset="-128"/>
              </a:rPr>
              <a:t>approximately 30% </a:t>
            </a:r>
            <a:r>
              <a:rPr lang="en-US" altLang="en-US" smtClean="0">
                <a:latin typeface="Open Sans"/>
                <a:ea typeface="ＭＳ Ｐゴシック" pitchFamily="34" charset="-128"/>
              </a:rPr>
              <a:t>in the Diabetes Prevention Program (DPP)</a:t>
            </a:r>
          </a:p>
          <a:p>
            <a:pPr marL="342900" indent="-342900" defTabSz="914400">
              <a:lnSpc>
                <a:spcPct val="110000"/>
              </a:lnSpc>
            </a:pPr>
            <a:endParaRPr lang="en-US" altLang="en-US" sz="700" smtClean="0">
              <a:latin typeface="Open Sans"/>
              <a:ea typeface="ＭＳ Ｐゴシック" pitchFamily="34" charset="-128"/>
            </a:endParaRPr>
          </a:p>
          <a:p>
            <a:pPr marL="342900" indent="-342900" defTabSz="914400">
              <a:lnSpc>
                <a:spcPct val="110000"/>
              </a:lnSpc>
            </a:pPr>
            <a:r>
              <a:rPr lang="en-US" altLang="en-US" b="0" smtClean="0">
                <a:latin typeface="Open Sans"/>
                <a:ea typeface="ＭＳ Ｐゴシック" pitchFamily="34" charset="-128"/>
              </a:rPr>
              <a:t>Acarbose</a:t>
            </a:r>
            <a:r>
              <a:rPr lang="en-US" altLang="en-US" smtClean="0">
                <a:latin typeface="Open Sans"/>
                <a:ea typeface="ＭＳ Ｐゴシック" pitchFamily="34" charset="-128"/>
              </a:rPr>
              <a:t> has been shown to reduce the risk of progression to diabetes by </a:t>
            </a:r>
            <a:r>
              <a:rPr lang="en-US" altLang="en-US" b="0" smtClean="0">
                <a:latin typeface="Open Sans"/>
                <a:ea typeface="ＭＳ Ｐゴシック" pitchFamily="34" charset="-128"/>
              </a:rPr>
              <a:t>approximately 30% </a:t>
            </a:r>
            <a:r>
              <a:rPr lang="en-US" altLang="en-US" smtClean="0">
                <a:latin typeface="Open Sans"/>
                <a:ea typeface="ＭＳ Ｐゴシック" pitchFamily="34" charset="-128"/>
              </a:rPr>
              <a:t>in the Study to Prevent Non-Insulin Dependent Diabetes (STOP-NIDDM) study</a:t>
            </a:r>
          </a:p>
        </p:txBody>
      </p:sp>
      <p:sp>
        <p:nvSpPr>
          <p:cNvPr id="9318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5.  Reducing the Risk of Developing Diabetes</a:t>
            </a:r>
          </a:p>
        </p:txBody>
      </p:sp>
      <p:sp>
        <p:nvSpPr>
          <p:cNvPr id="25605" name="Rectangle 5"/>
          <p:cNvSpPr>
            <a:spLocks noChangeArrowheads="1"/>
          </p:cNvSpPr>
          <p:nvPr/>
        </p:nvSpPr>
        <p:spPr bwMode="auto">
          <a:xfrm>
            <a:off x="36513" y="6254750"/>
            <a:ext cx="7243762"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700">
                <a:solidFill>
                  <a:schemeClr val="tx1"/>
                </a:solidFill>
                <a:latin typeface="Calibri" pitchFamily="34" charset="0"/>
                <a:ea typeface="ＭＳ Ｐゴシック" pitchFamily="34" charset="-128"/>
              </a:defRPr>
            </a:lvl1pPr>
            <a:lvl2pPr eaLnBrk="0" hangingPunct="0">
              <a:defRPr sz="1700">
                <a:solidFill>
                  <a:schemeClr val="tx1"/>
                </a:solidFill>
                <a:latin typeface="Calibri" pitchFamily="34" charset="0"/>
                <a:ea typeface="ＭＳ Ｐゴシック" pitchFamily="34" charset="-128"/>
              </a:defRPr>
            </a:lvl2pPr>
            <a:lvl3pPr eaLnBrk="0" hangingPunct="0">
              <a:defRPr sz="1700">
                <a:solidFill>
                  <a:schemeClr val="tx1"/>
                </a:solidFill>
                <a:latin typeface="Calibri" pitchFamily="34" charset="0"/>
                <a:ea typeface="ＭＳ Ｐゴシック" pitchFamily="34" charset="-128"/>
              </a:defRPr>
            </a:lvl3pPr>
            <a:lvl4pPr eaLnBrk="0" hangingPunct="0">
              <a:defRPr sz="1700">
                <a:solidFill>
                  <a:schemeClr val="tx1"/>
                </a:solidFill>
                <a:latin typeface="Calibri" pitchFamily="34" charset="0"/>
                <a:ea typeface="ＭＳ Ｐゴシック" pitchFamily="34" charset="-128"/>
              </a:defRPr>
            </a:lvl4pPr>
            <a:lvl5pPr eaLnBrk="0" hangingPunct="0">
              <a:defRPr sz="1700">
                <a:solidFill>
                  <a:schemeClr val="tx1"/>
                </a:solidFill>
                <a:latin typeface="Calibri" pitchFamily="34" charset="0"/>
                <a:ea typeface="ＭＳ Ｐゴシック"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a:r>
              <a:rPr lang="en-US" altLang="en-US">
                <a:solidFill>
                  <a:srgbClr val="000000"/>
                </a:solidFill>
              </a:rPr>
              <a:t>Diabetes Prevention Program (DPP) Research Group. </a:t>
            </a:r>
            <a:r>
              <a:rPr lang="en-US" altLang="en-US" i="1">
                <a:solidFill>
                  <a:srgbClr val="000000"/>
                </a:solidFill>
              </a:rPr>
              <a:t>N Engl J Med</a:t>
            </a:r>
            <a:r>
              <a:rPr lang="en-US" altLang="en-US">
                <a:solidFill>
                  <a:srgbClr val="000000"/>
                </a:solidFill>
              </a:rPr>
              <a:t> 2002;346:393</a:t>
            </a:r>
          </a:p>
          <a:p>
            <a:pPr defTabSz="914400"/>
            <a:r>
              <a:rPr lang="en-US" altLang="en-US">
                <a:solidFill>
                  <a:srgbClr val="000000"/>
                </a:solidFill>
              </a:rPr>
              <a:t>STOP-NIDDM.  Lancet 2002;359:2072</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7650" name="Shape 342"/>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12119" t="12926" r="59995" b="7851"/>
          <a:stretch>
            <a:fillRect/>
          </a:stretch>
        </p:blipFill>
        <p:spPr bwMode="auto">
          <a:xfrm>
            <a:off x="865188" y="341313"/>
            <a:ext cx="7223125" cy="644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Shape 343"/>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indent="-88900"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buClr>
                <a:srgbClr val="000000"/>
              </a:buClr>
              <a:buSzPct val="100000"/>
              <a:buFont typeface="Calibri" pitchFamily="34" charset="0"/>
              <a:buNone/>
            </a:pPr>
            <a:r>
              <a:rPr lang="en-US" altLang="en-US" sz="1400" i="1">
                <a:solidFill>
                  <a:srgbClr val="000000"/>
                </a:solidFill>
                <a:sym typeface="Calibri" pitchFamily="34" charset="0"/>
              </a:rPr>
              <a:t>2018 Diabetes Canada CPG – Chapter 5.  Reducing the Risk of Developing Diabetes</a:t>
            </a:r>
          </a:p>
        </p:txBody>
      </p:sp>
      <p:sp>
        <p:nvSpPr>
          <p:cNvPr id="27652" name="Shape 344"/>
          <p:cNvSpPr txBox="1">
            <a:spLocks noChangeArrowheads="1"/>
          </p:cNvSpPr>
          <p:nvPr/>
        </p:nvSpPr>
        <p:spPr bwMode="auto">
          <a:xfrm>
            <a:off x="115888" y="6292850"/>
            <a:ext cx="40973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indent="-88900"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buClr>
                <a:srgbClr val="000000"/>
              </a:buClr>
              <a:buSzPct val="100000"/>
              <a:buFont typeface="Calibri" pitchFamily="34" charset="0"/>
              <a:buNone/>
            </a:pPr>
            <a:r>
              <a:rPr lang="en-US" altLang="en-US" sz="1400">
                <a:solidFill>
                  <a:srgbClr val="000000"/>
                </a:solidFill>
                <a:sym typeface="Calibri" pitchFamily="34" charset="0"/>
              </a:rPr>
              <a:t>DASH=Dietary Approaches to Stop Hypertension</a:t>
            </a:r>
          </a:p>
          <a:p>
            <a:pPr defTabSz="914400" eaLnBrk="1" hangingPunct="1">
              <a:buClr>
                <a:srgbClr val="000000"/>
              </a:buClr>
              <a:buSzPct val="100000"/>
              <a:buFont typeface="Calibri" pitchFamily="34" charset="0"/>
              <a:buNone/>
            </a:pPr>
            <a:r>
              <a:rPr lang="en-US" altLang="en-US" sz="1400">
                <a:solidFill>
                  <a:srgbClr val="000000"/>
                </a:solidFill>
                <a:sym typeface="Calibri" pitchFamily="34" charset="0"/>
              </a:rPr>
              <a:t>AHEI= Alternate Healthy Eating Index</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p:cNvSpPr>
          <p:nvPr>
            <p:ph type="title" idx="4294967295"/>
          </p:nvPr>
        </p:nvSpPr>
        <p:spPr/>
        <p:txBody>
          <a:bodyPr/>
          <a:lstStyle/>
          <a:p>
            <a:r>
              <a:rPr lang="en-US" altLang="en-US" smtClean="0">
                <a:latin typeface="Open Sans"/>
                <a:ea typeface="ＭＳ Ｐゴシック" pitchFamily="34" charset="-128"/>
              </a:rPr>
              <a:t>Recommendation 1</a:t>
            </a:r>
            <a:endParaRPr lang="en-CA" altLang="en-US" smtClean="0">
              <a:latin typeface="Open Sans"/>
              <a:ea typeface="ＭＳ Ｐゴシック" pitchFamily="34" charset="-128"/>
            </a:endParaRPr>
          </a:p>
        </p:txBody>
      </p:sp>
      <p:sp>
        <p:nvSpPr>
          <p:cNvPr id="29698" name="Rectangle 3"/>
          <p:cNvSpPr>
            <a:spLocks noGrp="1"/>
          </p:cNvSpPr>
          <p:nvPr>
            <p:ph type="body" idx="4294967295"/>
          </p:nvPr>
        </p:nvSpPr>
        <p:spPr/>
        <p:txBody>
          <a:bodyPr/>
          <a:lstStyle/>
          <a:p>
            <a:pPr marL="495300" indent="-495300">
              <a:lnSpc>
                <a:spcPct val="110000"/>
              </a:lnSpc>
              <a:buFont typeface="Arial" pitchFamily="34" charset="0"/>
              <a:buAutoNum type="arabicPeriod"/>
            </a:pPr>
            <a:r>
              <a:rPr lang="en-CA" altLang="en-US" sz="2400" b="0" smtClean="0">
                <a:latin typeface="Open Sans"/>
                <a:ea typeface="ＭＳ Ｐゴシック" pitchFamily="34" charset="-128"/>
              </a:rPr>
              <a:t>In individuals with </a:t>
            </a:r>
            <a:r>
              <a:rPr lang="en-CA" altLang="en-US" sz="2400" smtClean="0">
                <a:latin typeface="Open Sans"/>
                <a:ea typeface="ＭＳ Ｐゴシック" pitchFamily="34" charset="-128"/>
              </a:rPr>
              <a:t>prediabetes</a:t>
            </a:r>
            <a:r>
              <a:rPr lang="en-CA" altLang="en-US" sz="2400" b="0" smtClean="0">
                <a:latin typeface="Open Sans"/>
                <a:ea typeface="ＭＳ Ｐゴシック" pitchFamily="34" charset="-128"/>
              </a:rPr>
              <a:t>, a structured program of healthy behaviour interventions that includes </a:t>
            </a:r>
            <a:r>
              <a:rPr lang="en-CA" altLang="en-US" sz="2400" smtClean="0">
                <a:latin typeface="Open Sans"/>
                <a:ea typeface="ＭＳ Ｐゴシック" pitchFamily="34" charset="-128"/>
              </a:rPr>
              <a:t>moderate weight loss </a:t>
            </a:r>
            <a:r>
              <a:rPr lang="en-CA" altLang="en-US" sz="2400" b="0" smtClean="0">
                <a:latin typeface="Open Sans"/>
                <a:ea typeface="ＭＳ Ｐゴシック" pitchFamily="34" charset="-128"/>
              </a:rPr>
              <a:t>and </a:t>
            </a:r>
            <a:r>
              <a:rPr lang="en-CA" altLang="en-US" sz="2400" smtClean="0">
                <a:latin typeface="Open Sans"/>
                <a:ea typeface="ＭＳ Ｐゴシック" pitchFamily="34" charset="-128"/>
              </a:rPr>
              <a:t>regular physical activity</a:t>
            </a:r>
            <a:r>
              <a:rPr lang="en-CA" altLang="en-US" sz="2400" b="0" smtClean="0">
                <a:latin typeface="Open Sans"/>
                <a:ea typeface="ＭＳ Ｐゴシック" pitchFamily="34" charset="-128"/>
              </a:rPr>
              <a:t> of 150 minutes per week over 5 days a week should be implemented to reduce the risk of type 2 diabetes </a:t>
            </a:r>
            <a:r>
              <a:rPr lang="en-CA" altLang="en-US" sz="2000" b="0" smtClean="0">
                <a:latin typeface="Open Sans"/>
                <a:ea typeface="ＭＳ Ｐゴシック" pitchFamily="34" charset="-128"/>
              </a:rPr>
              <a:t>[Grade A, Level 1A for individuals with IGT; Grade B, Level 2 for individuals with IFG; Grade D, Consensus for individuals with A1C 6.0%-6.4%]</a:t>
            </a:r>
          </a:p>
        </p:txBody>
      </p:sp>
      <p:sp>
        <p:nvSpPr>
          <p:cNvPr id="7680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ＭＳ Ｐゴシック" pitchFamily="34" charset="-128"/>
              </a:defRPr>
            </a:lvl1pPr>
            <a:lvl2pPr marL="742950" indent="-285750" eaLnBrk="0" hangingPunct="0">
              <a:defRPr sz="1700">
                <a:solidFill>
                  <a:schemeClr val="tx1"/>
                </a:solidFill>
                <a:latin typeface="Calibri" pitchFamily="34" charset="0"/>
                <a:ea typeface="ＭＳ Ｐゴシック" pitchFamily="34" charset="-128"/>
              </a:defRPr>
            </a:lvl2pPr>
            <a:lvl3pPr marL="1143000" indent="-228600" eaLnBrk="0" hangingPunct="0">
              <a:defRPr sz="1700">
                <a:solidFill>
                  <a:schemeClr val="tx1"/>
                </a:solidFill>
                <a:latin typeface="Calibri" pitchFamily="34" charset="0"/>
                <a:ea typeface="ＭＳ Ｐゴシック" pitchFamily="34" charset="-128"/>
              </a:defRPr>
            </a:lvl3pPr>
            <a:lvl4pPr marL="1600200" indent="-228600" eaLnBrk="0" hangingPunct="0">
              <a:defRPr sz="1700">
                <a:solidFill>
                  <a:schemeClr val="tx1"/>
                </a:solidFill>
                <a:latin typeface="Calibri" pitchFamily="34" charset="0"/>
                <a:ea typeface="ＭＳ Ｐゴシック" pitchFamily="34" charset="-128"/>
              </a:defRPr>
            </a:lvl4pPr>
            <a:lvl5pPr marL="2057400" indent="-228600" eaLnBrk="0" hangingPunct="0">
              <a:defRPr sz="17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ＭＳ Ｐゴシック" pitchFamily="34" charset="-128"/>
              </a:defRPr>
            </a:lvl9pPr>
          </a:lstStyle>
          <a:p>
            <a:pPr defTabSz="914400" eaLnBrk="1" hangingPunct="1">
              <a:spcBef>
                <a:spcPct val="50000"/>
              </a:spcBef>
            </a:pPr>
            <a:r>
              <a:rPr lang="en-US" altLang="en-US" sz="1400" i="1">
                <a:cs typeface="Arial" pitchFamily="34" charset="0"/>
              </a:rPr>
              <a:t>2018 Diabetes Canada CPG – Chapter 5.  Reducing the Risk of Developing Diabetes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45_Office Theme">
  <a:themeElements>
    <a:clrScheme name="45_Office Theme 1">
      <a:dk1>
        <a:srgbClr val="000000"/>
      </a:dk1>
      <a:lt1>
        <a:srgbClr val="FFFFFF"/>
      </a:lt1>
      <a:dk2>
        <a:srgbClr val="E7E6E6"/>
      </a:dk2>
      <a:lt2>
        <a:srgbClr val="44546A"/>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5_Office Them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45_Office Theme 1">
        <a:dk1>
          <a:srgbClr val="000000"/>
        </a:dk1>
        <a:lt1>
          <a:srgbClr val="FFFFFF"/>
        </a:lt1>
        <a:dk2>
          <a:srgbClr val="E7E6E6"/>
        </a:dk2>
        <a:lt2>
          <a:srgbClr val="44546A"/>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846</TotalTime>
  <Words>1317</Words>
  <Application>Microsoft Macintosh PowerPoint</Application>
  <PresentationFormat>Letter Paper (8.5x11 in)</PresentationFormat>
  <Paragraphs>123</Paragraphs>
  <Slides>19</Slides>
  <Notes>5</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19</vt:i4>
      </vt:variant>
    </vt:vector>
  </HeadingPairs>
  <TitlesOfParts>
    <vt:vector size="29" baseType="lpstr">
      <vt:lpstr>Calibri</vt:lpstr>
      <vt:lpstr>ＭＳ Ｐゴシック</vt:lpstr>
      <vt:lpstr>Open Sans</vt:lpstr>
      <vt:lpstr>Open Sans Light</vt:lpstr>
      <vt:lpstr>Symbol</vt:lpstr>
      <vt:lpstr>Times New Roman</vt:lpstr>
      <vt:lpstr>Arial</vt:lpstr>
      <vt:lpstr>Office Theme</vt:lpstr>
      <vt:lpstr>45_Office Theme</vt:lpstr>
      <vt:lpstr>1_Office Theme</vt:lpstr>
      <vt:lpstr>Reducing the Risk of Developing Diabetes </vt:lpstr>
      <vt:lpstr>PowerPoint Presentation</vt:lpstr>
      <vt:lpstr>Key Changes</vt:lpstr>
      <vt:lpstr>No Safe and Effective Strategies to Prevent Type 1 diabetes at this time</vt:lpstr>
      <vt:lpstr>Meta-analysis of healthy dietary patterns and reduced risk of type 2 diabetes </vt:lpstr>
      <vt:lpstr>Diabetes Prevention Program (DPP)</vt:lpstr>
      <vt:lpstr>Pharmacology to Reduce Progression to type 2 diabetes</vt:lpstr>
      <vt:lpstr>PowerPoint Presentation</vt:lpstr>
      <vt:lpstr>Recommendation 1</vt:lpstr>
      <vt:lpstr>Recommendation 2</vt:lpstr>
      <vt:lpstr>Recommendation 3</vt:lpstr>
      <vt:lpstr>Key Messages</vt:lpstr>
      <vt:lpstr>Key Messages</vt:lpstr>
      <vt:lpstr>Key Messages</vt:lpstr>
      <vt:lpstr>Key Messages for People with Diabetes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64</cp:revision>
  <cp:lastPrinted>2017-01-20T14:54:31Z</cp:lastPrinted>
  <dcterms:created xsi:type="dcterms:W3CDTF">2016-12-08T13:37:53Z</dcterms:created>
  <dcterms:modified xsi:type="dcterms:W3CDTF">2018-10-24T01:53:54Z</dcterms:modified>
</cp:coreProperties>
</file>