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6" r:id="rId2"/>
    <p:sldMasterId id="2147483798" r:id="rId3"/>
    <p:sldMasterId id="2147483900" r:id="rId4"/>
  </p:sldMasterIdLst>
  <p:notesMasterIdLst>
    <p:notesMasterId r:id="rId18"/>
  </p:notesMasterIdLst>
  <p:handoutMasterIdLst>
    <p:handoutMasterId r:id="rId19"/>
  </p:handoutMasterIdLst>
  <p:sldIdLst>
    <p:sldId id="315" r:id="rId5"/>
    <p:sldId id="325" r:id="rId6"/>
    <p:sldId id="289" r:id="rId7"/>
    <p:sldId id="316" r:id="rId8"/>
    <p:sldId id="317" r:id="rId9"/>
    <p:sldId id="318" r:id="rId10"/>
    <p:sldId id="319" r:id="rId11"/>
    <p:sldId id="309" r:id="rId12"/>
    <p:sldId id="320" r:id="rId13"/>
    <p:sldId id="321" r:id="rId14"/>
    <p:sldId id="323" r:id="rId15"/>
    <p:sldId id="324" r:id="rId16"/>
    <p:sldId id="322" r:id="rId17"/>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p:scale>
          <a:sx n="80" d="100"/>
          <a:sy n="80" d="100"/>
        </p:scale>
        <p:origin x="1136" y="2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notesMaster" Target="notesMasters/notesMaster1.xml"/><Relationship Id="rId1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BED49E4E-7F65-B443-B557-4C754268EF36}"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2F78730E-5D97-8646-AEDF-76DB522D3970}" type="slidenum">
              <a:rPr lang="en-CA" altLang="en-US"/>
              <a:pPr/>
              <a:t>‹#›</a:t>
            </a:fld>
            <a:endParaRPr lang="en-CA" altLang="en-US"/>
          </a:p>
        </p:txBody>
      </p:sp>
    </p:spTree>
    <p:extLst>
      <p:ext uri="{BB962C8B-B14F-4D97-AF65-F5344CB8AC3E}">
        <p14:creationId xmlns:p14="http://schemas.microsoft.com/office/powerpoint/2010/main" val="663100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E97FCFC5-741F-5A46-A47E-26F8FAB7783E}"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CAACB716-898D-CE45-A336-9D843B251EC0}" type="slidenum">
              <a:rPr lang="en-US" altLang="en-US"/>
              <a:pPr/>
              <a:t>‹#›</a:t>
            </a:fld>
            <a:endParaRPr lang="en-US" altLang="en-US"/>
          </a:p>
        </p:txBody>
      </p:sp>
    </p:spTree>
    <p:extLst>
      <p:ext uri="{BB962C8B-B14F-4D97-AF65-F5344CB8AC3E}">
        <p14:creationId xmlns:p14="http://schemas.microsoft.com/office/powerpoint/2010/main" val="1291535135"/>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mn-cs"/>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F5526002-CB59-4E4D-A9C4-1175CCFC4473}"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F777618-52A9-5E4F-A4AE-A8A2DF28CD84}" type="datetimeFigureOut">
              <a:rPr lang="en-US" altLang="en-US"/>
              <a:pPr/>
              <a:t>10/23/18</a:t>
            </a:fld>
            <a:endParaRPr lang="en-US" altLang="en-US"/>
          </a:p>
        </p:txBody>
      </p:sp>
    </p:spTree>
    <p:extLst>
      <p:ext uri="{BB962C8B-B14F-4D97-AF65-F5344CB8AC3E}">
        <p14:creationId xmlns:p14="http://schemas.microsoft.com/office/powerpoint/2010/main" val="177645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72F35E9-5D8F-4D4E-B877-262413EE696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D74DC69-2A88-AD43-9DC0-76BF0636207B}" type="slidenum">
              <a:rPr lang="en-US" altLang="en-US"/>
              <a:pPr/>
              <a:t>‹#›</a:t>
            </a:fld>
            <a:endParaRPr lang="en-US" altLang="en-US"/>
          </a:p>
        </p:txBody>
      </p:sp>
    </p:spTree>
    <p:extLst>
      <p:ext uri="{BB962C8B-B14F-4D97-AF65-F5344CB8AC3E}">
        <p14:creationId xmlns:p14="http://schemas.microsoft.com/office/powerpoint/2010/main" val="129537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747EC7F-3025-E64B-8331-683C63DA75C5}"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A32B5B7-2846-FE4B-A661-C2485C19A3C0}" type="slidenum">
              <a:rPr lang="en-US" altLang="en-US"/>
              <a:pPr/>
              <a:t>‹#›</a:t>
            </a:fld>
            <a:endParaRPr lang="en-US" altLang="en-US"/>
          </a:p>
        </p:txBody>
      </p:sp>
    </p:spTree>
    <p:extLst>
      <p:ext uri="{BB962C8B-B14F-4D97-AF65-F5344CB8AC3E}">
        <p14:creationId xmlns:p14="http://schemas.microsoft.com/office/powerpoint/2010/main" val="255824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40FFE11B-A5FE-614A-96DD-FFDAD921A03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0CE944EB-FD3F-CE47-A75A-0386E1204381}" type="slidenum">
              <a:rPr lang="en-US" altLang="en-US"/>
              <a:pPr/>
              <a:t>‹#›</a:t>
            </a:fld>
            <a:endParaRPr lang="en-US" altLang="en-US"/>
          </a:p>
        </p:txBody>
      </p:sp>
    </p:spTree>
    <p:extLst>
      <p:ext uri="{BB962C8B-B14F-4D97-AF65-F5344CB8AC3E}">
        <p14:creationId xmlns:p14="http://schemas.microsoft.com/office/powerpoint/2010/main" val="472437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B257FC21-56B9-0245-BBC5-EA582F7904FB}"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B329A557-2319-F94D-8B51-C8B143B0C7D0}" type="slidenum">
              <a:rPr lang="en-US" altLang="en-US"/>
              <a:pPr/>
              <a:t>‹#›</a:t>
            </a:fld>
            <a:endParaRPr lang="en-US" altLang="en-US"/>
          </a:p>
        </p:txBody>
      </p:sp>
    </p:spTree>
    <p:extLst>
      <p:ext uri="{BB962C8B-B14F-4D97-AF65-F5344CB8AC3E}">
        <p14:creationId xmlns:p14="http://schemas.microsoft.com/office/powerpoint/2010/main" val="90977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AD57FA20-A486-494F-9A26-75538153F5A8}"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D2F2AF55-EA3A-2C40-8810-8DBBF39F4C4F}" type="slidenum">
              <a:rPr lang="en-US" altLang="en-US"/>
              <a:pPr/>
              <a:t>‹#›</a:t>
            </a:fld>
            <a:endParaRPr lang="en-US" altLang="en-US"/>
          </a:p>
        </p:txBody>
      </p:sp>
    </p:spTree>
    <p:extLst>
      <p:ext uri="{BB962C8B-B14F-4D97-AF65-F5344CB8AC3E}">
        <p14:creationId xmlns:p14="http://schemas.microsoft.com/office/powerpoint/2010/main" val="1164962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656F6D9E-1058-2240-BA78-D201D968A786}"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5F0DC465-20D0-5B4E-8C46-770C24B63726}" type="slidenum">
              <a:rPr lang="en-US" altLang="en-US"/>
              <a:pPr/>
              <a:t>‹#›</a:t>
            </a:fld>
            <a:endParaRPr lang="en-US" altLang="en-US"/>
          </a:p>
        </p:txBody>
      </p:sp>
    </p:spTree>
    <p:extLst>
      <p:ext uri="{BB962C8B-B14F-4D97-AF65-F5344CB8AC3E}">
        <p14:creationId xmlns:p14="http://schemas.microsoft.com/office/powerpoint/2010/main" val="466441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1">
            <a:extLst>
              <a:ext uri="{FF2B5EF4-FFF2-40B4-BE49-F238E27FC236}"/>
            </a:extLst>
          </p:cNvPr>
          <p:cNvSpPr>
            <a:spLocks noGrp="1"/>
          </p:cNvSpPr>
          <p:nvPr>
            <p:ph type="dt" sz="half" idx="10"/>
          </p:nvPr>
        </p:nvSpPr>
        <p:spPr/>
        <p:txBody>
          <a:bodyPr/>
          <a:lstStyle>
            <a:lvl1pPr>
              <a:defRPr/>
            </a:lvl1pPr>
          </a:lstStyle>
          <a:p>
            <a:fld id="{F2B3B302-9AC7-E945-A95F-0A815112CF0E}" type="datetimeFigureOut">
              <a:rPr lang="en-US" altLang="en-US"/>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7C7F448E-47F2-8C43-B026-ABBA63031F82}" type="slidenum">
              <a:rPr lang="en-US" altLang="en-US"/>
              <a:pPr/>
              <a:t>‹#›</a:t>
            </a:fld>
            <a:endParaRPr lang="en-US" altLang="en-US"/>
          </a:p>
        </p:txBody>
      </p:sp>
    </p:spTree>
    <p:extLst>
      <p:ext uri="{BB962C8B-B14F-4D97-AF65-F5344CB8AC3E}">
        <p14:creationId xmlns:p14="http://schemas.microsoft.com/office/powerpoint/2010/main" val="1604730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1">
            <a:extLst>
              <a:ext uri="{FF2B5EF4-FFF2-40B4-BE49-F238E27FC236}"/>
            </a:extLst>
          </p:cNvPr>
          <p:cNvSpPr>
            <a:spLocks noGrp="1"/>
          </p:cNvSpPr>
          <p:nvPr>
            <p:ph type="dt" sz="half" idx="10"/>
          </p:nvPr>
        </p:nvSpPr>
        <p:spPr/>
        <p:txBody>
          <a:bodyPr/>
          <a:lstStyle>
            <a:lvl1pPr>
              <a:defRPr/>
            </a:lvl1pPr>
          </a:lstStyle>
          <a:p>
            <a:fld id="{E7325314-BDF7-7144-ACB8-C2D7DC003B4B}" type="datetimeFigureOut">
              <a:rPr lang="en-US" altLang="en-US"/>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EFC8F25A-3742-7541-B83E-040B1A408475}" type="slidenum">
              <a:rPr lang="en-US" altLang="en-US"/>
              <a:pPr/>
              <a:t>‹#›</a:t>
            </a:fld>
            <a:endParaRPr lang="en-US" altLang="en-US"/>
          </a:p>
        </p:txBody>
      </p:sp>
    </p:spTree>
    <p:extLst>
      <p:ext uri="{BB962C8B-B14F-4D97-AF65-F5344CB8AC3E}">
        <p14:creationId xmlns:p14="http://schemas.microsoft.com/office/powerpoint/2010/main" val="16183426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fld id="{F84A58C4-1F5B-1C41-8474-D36C8E44716E}" type="datetimeFigureOut">
              <a:rPr lang="en-US" altLang="en-US"/>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058C7B6E-315B-5D47-B836-71827B371404}" type="slidenum">
              <a:rPr lang="en-US" altLang="en-US"/>
              <a:pPr/>
              <a:t>‹#›</a:t>
            </a:fld>
            <a:endParaRPr lang="en-US" altLang="en-US"/>
          </a:p>
        </p:txBody>
      </p:sp>
    </p:spTree>
    <p:extLst>
      <p:ext uri="{BB962C8B-B14F-4D97-AF65-F5344CB8AC3E}">
        <p14:creationId xmlns:p14="http://schemas.microsoft.com/office/powerpoint/2010/main" val="587852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50042FF0-DA0E-B54C-8C26-326FC5EF87EF}"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F93339E0-5DF3-094A-865D-550267CE32F5}" type="slidenum">
              <a:rPr lang="en-US" altLang="en-US"/>
              <a:pPr/>
              <a:t>‹#›</a:t>
            </a:fld>
            <a:endParaRPr lang="en-US" altLang="en-US"/>
          </a:p>
        </p:txBody>
      </p:sp>
    </p:spTree>
    <p:extLst>
      <p:ext uri="{BB962C8B-B14F-4D97-AF65-F5344CB8AC3E}">
        <p14:creationId xmlns:p14="http://schemas.microsoft.com/office/powerpoint/2010/main" val="1921360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193BA900-FB2E-FA45-80A9-7B551067488F}"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358BDF75-3DC8-9545-A420-38F3ABDC683F}" type="datetimeFigureOut">
              <a:rPr lang="en-US" altLang="en-US"/>
              <a:pPr/>
              <a:t>10/23/18</a:t>
            </a:fld>
            <a:endParaRPr lang="en-US" altLang="en-US"/>
          </a:p>
        </p:txBody>
      </p:sp>
    </p:spTree>
    <p:extLst>
      <p:ext uri="{BB962C8B-B14F-4D97-AF65-F5344CB8AC3E}">
        <p14:creationId xmlns:p14="http://schemas.microsoft.com/office/powerpoint/2010/main" val="3554515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fld id="{4CD8D486-A982-3246-8978-8442A842475D}" type="datetimeFigureOut">
              <a:rPr lang="en-US" altLang="en-US"/>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BD67C09F-80AF-E645-A5AA-C02953399C7B}" type="slidenum">
              <a:rPr lang="en-US" altLang="en-US"/>
              <a:pPr/>
              <a:t>‹#›</a:t>
            </a:fld>
            <a:endParaRPr lang="en-US" altLang="en-US"/>
          </a:p>
        </p:txBody>
      </p:sp>
    </p:spTree>
    <p:extLst>
      <p:ext uri="{BB962C8B-B14F-4D97-AF65-F5344CB8AC3E}">
        <p14:creationId xmlns:p14="http://schemas.microsoft.com/office/powerpoint/2010/main" val="1106381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7F5BFF31-C88B-CB46-A3BC-FF9508E98083}"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04619FD8-8F85-B142-ABD9-D60B9FD0E6DA}" type="slidenum">
              <a:rPr lang="en-US" altLang="en-US"/>
              <a:pPr/>
              <a:t>‹#›</a:t>
            </a:fld>
            <a:endParaRPr lang="en-US" altLang="en-US"/>
          </a:p>
        </p:txBody>
      </p:sp>
    </p:spTree>
    <p:extLst>
      <p:ext uri="{BB962C8B-B14F-4D97-AF65-F5344CB8AC3E}">
        <p14:creationId xmlns:p14="http://schemas.microsoft.com/office/powerpoint/2010/main" val="1734910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1">
            <a:extLst>
              <a:ext uri="{FF2B5EF4-FFF2-40B4-BE49-F238E27FC236}"/>
            </a:extLst>
          </p:cNvPr>
          <p:cNvSpPr>
            <a:spLocks noGrp="1"/>
          </p:cNvSpPr>
          <p:nvPr>
            <p:ph type="dt" sz="half" idx="10"/>
          </p:nvPr>
        </p:nvSpPr>
        <p:spPr/>
        <p:txBody>
          <a:bodyPr/>
          <a:lstStyle>
            <a:lvl1pPr>
              <a:defRPr/>
            </a:lvl1pPr>
          </a:lstStyle>
          <a:p>
            <a:fld id="{BCEEADF0-5FB6-5A47-91F2-64BE27CB872E}" type="datetimeFigureOut">
              <a:rPr lang="en-US" altLang="en-US"/>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87E4ACE-0209-8C41-8B8A-8C4FCBB525B0}" type="slidenum">
              <a:rPr lang="en-US" altLang="en-US"/>
              <a:pPr/>
              <a:t>‹#›</a:t>
            </a:fld>
            <a:endParaRPr lang="en-US" altLang="en-US"/>
          </a:p>
        </p:txBody>
      </p:sp>
    </p:spTree>
    <p:extLst>
      <p:ext uri="{BB962C8B-B14F-4D97-AF65-F5344CB8AC3E}">
        <p14:creationId xmlns:p14="http://schemas.microsoft.com/office/powerpoint/2010/main" val="20768005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C6913F0F-52DE-504C-8171-534CB0FEF733}"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p:spPr>
        <p:txBody>
          <a:bodyPr/>
          <a:lstStyle>
            <a:lvl1pPr>
              <a:defRPr/>
            </a:lvl1pPr>
          </a:lstStyle>
          <a:p>
            <a:fld id="{5C4206B7-F478-B247-B9C0-8A29680ABC31}" type="datetimeFigureOut">
              <a:rPr lang="en-US" altLang="en-US"/>
              <a:pPr/>
              <a:t>10/23/18</a:t>
            </a:fld>
            <a:endParaRPr lang="en-US" altLang="en-US"/>
          </a:p>
        </p:txBody>
      </p:sp>
    </p:spTree>
    <p:extLst>
      <p:ext uri="{BB962C8B-B14F-4D97-AF65-F5344CB8AC3E}">
        <p14:creationId xmlns:p14="http://schemas.microsoft.com/office/powerpoint/2010/main" val="3844127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FCE213DB-A9D3-384C-89C9-B5FA8CEAFCC4}"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p:spPr>
        <p:txBody>
          <a:bodyPr/>
          <a:lstStyle>
            <a:lvl1pPr>
              <a:defRPr/>
            </a:lvl1pPr>
          </a:lstStyle>
          <a:p>
            <a:fld id="{4DC6BCEC-F86E-784F-8DE2-1C24DF86736C}" type="datetimeFigureOut">
              <a:rPr lang="en-US" altLang="en-US"/>
              <a:pPr/>
              <a:t>10/23/18</a:t>
            </a:fld>
            <a:endParaRPr lang="en-US" altLang="en-US"/>
          </a:p>
        </p:txBody>
      </p:sp>
    </p:spTree>
    <p:extLst>
      <p:ext uri="{BB962C8B-B14F-4D97-AF65-F5344CB8AC3E}">
        <p14:creationId xmlns:p14="http://schemas.microsoft.com/office/powerpoint/2010/main" val="11950858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Tree>
    <p:extLst>
      <p:ext uri="{BB962C8B-B14F-4D97-AF65-F5344CB8AC3E}">
        <p14:creationId xmlns:p14="http://schemas.microsoft.com/office/powerpoint/2010/main" val="20270992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6596385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820274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5524122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555846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9FEB698B-FFC9-6F4B-9B71-47E78EA3225C}"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28C0536-DCA4-6741-A3E3-0012A4D25CAF}" type="datetimeFigureOut">
              <a:rPr lang="en-US" altLang="en-US"/>
              <a:pPr/>
              <a:t>10/23/18</a:t>
            </a:fld>
            <a:endParaRPr lang="en-US" altLang="en-US"/>
          </a:p>
        </p:txBody>
      </p:sp>
    </p:spTree>
    <p:extLst>
      <p:ext uri="{BB962C8B-B14F-4D97-AF65-F5344CB8AC3E}">
        <p14:creationId xmlns:p14="http://schemas.microsoft.com/office/powerpoint/2010/main" val="19222961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Tree>
    <p:extLst>
      <p:ext uri="{BB962C8B-B14F-4D97-AF65-F5344CB8AC3E}">
        <p14:creationId xmlns:p14="http://schemas.microsoft.com/office/powerpoint/2010/main" val="20776247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32116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218256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4198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9391372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10126582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1C9489E3-AF4F-7048-BC7F-E338D22DB510}"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645B9D2F-7A32-BE48-B500-3F3CE409A712}" type="datetimeFigureOut">
              <a:rPr lang="en-US" altLang="en-US"/>
              <a:pPr/>
              <a:t>10/23/18</a:t>
            </a:fld>
            <a:endParaRPr lang="en-US" altLang="en-US"/>
          </a:p>
        </p:txBody>
      </p:sp>
    </p:spTree>
    <p:extLst>
      <p:ext uri="{BB962C8B-B14F-4D97-AF65-F5344CB8AC3E}">
        <p14:creationId xmlns:p14="http://schemas.microsoft.com/office/powerpoint/2010/main" val="3926582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8A58D9F0-34F3-3D48-9C81-78DF30D94423}"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DC7EF901-AF5D-B74D-B4BA-9828D316B7B1}" type="datetimeFigureOut">
              <a:rPr lang="en-US" altLang="en-US"/>
              <a:pPr/>
              <a:t>10/23/18</a:t>
            </a:fld>
            <a:endParaRPr lang="en-US" altLang="en-US"/>
          </a:p>
        </p:txBody>
      </p:sp>
    </p:spTree>
    <p:extLst>
      <p:ext uri="{BB962C8B-B14F-4D97-AF65-F5344CB8AC3E}">
        <p14:creationId xmlns:p14="http://schemas.microsoft.com/office/powerpoint/2010/main" val="1904479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DB59C7EB-F140-FF48-B9A5-A2910D503CC2}"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E1BC1C77-D637-ED41-9B05-8630B5B2FC92}" type="datetimeFigureOut">
              <a:rPr lang="en-US" altLang="en-US"/>
              <a:pPr/>
              <a:t>10/23/18</a:t>
            </a:fld>
            <a:endParaRPr lang="en-US" altLang="en-US"/>
          </a:p>
        </p:txBody>
      </p:sp>
    </p:spTree>
    <p:extLst>
      <p:ext uri="{BB962C8B-B14F-4D97-AF65-F5344CB8AC3E}">
        <p14:creationId xmlns:p14="http://schemas.microsoft.com/office/powerpoint/2010/main" val="110759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290F4E29-6FD0-DB4B-94F7-7D27D98DDA40}"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4DBC0F34-FDCF-FE4D-A350-6535ACEC83A8}" type="datetimeFigureOut">
              <a:rPr lang="en-US" altLang="en-US"/>
              <a:pPr/>
              <a:t>10/23/18</a:t>
            </a:fld>
            <a:endParaRPr lang="en-US" altLang="en-US"/>
          </a:p>
        </p:txBody>
      </p:sp>
    </p:spTree>
    <p:extLst>
      <p:ext uri="{BB962C8B-B14F-4D97-AF65-F5344CB8AC3E}">
        <p14:creationId xmlns:p14="http://schemas.microsoft.com/office/powerpoint/2010/main" val="89408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E7BDD8E4-629C-DD4A-8092-560985C4E156}"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D608F303-32D3-A64F-B96F-35E7B44FE6A1}" type="datetimeFigureOut">
              <a:rPr lang="en-US" altLang="en-US"/>
              <a:pPr/>
              <a:t>10/23/18</a:t>
            </a:fld>
            <a:endParaRPr lang="en-US" altLang="en-US"/>
          </a:p>
        </p:txBody>
      </p:sp>
    </p:spTree>
    <p:extLst>
      <p:ext uri="{BB962C8B-B14F-4D97-AF65-F5344CB8AC3E}">
        <p14:creationId xmlns:p14="http://schemas.microsoft.com/office/powerpoint/2010/main" val="12881134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112E88EF-DF49-2C43-A6DE-8E89F475AB07}"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FED33E7E-6295-F046-A963-2CB58513A990}" type="datetimeFigureOut">
              <a:rPr lang="en-US" altLang="en-US"/>
              <a:pPr/>
              <a:t>10/23/18</a:t>
            </a:fld>
            <a:endParaRPr lang="en-US" altLang="en-US"/>
          </a:p>
        </p:txBody>
      </p:sp>
    </p:spTree>
    <p:extLst>
      <p:ext uri="{BB962C8B-B14F-4D97-AF65-F5344CB8AC3E}">
        <p14:creationId xmlns:p14="http://schemas.microsoft.com/office/powerpoint/2010/main" val="9968287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C0B29EF6-F7E2-BB46-880E-285D23A855D9}"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60C2B063-E2A7-5A41-A4BD-02392D34699F}" type="datetimeFigureOut">
              <a:rPr lang="en-US" altLang="en-US"/>
              <a:pPr/>
              <a:t>10/23/18</a:t>
            </a:fld>
            <a:endParaRPr lang="en-US" altLang="en-US"/>
          </a:p>
        </p:txBody>
      </p:sp>
    </p:spTree>
    <p:extLst>
      <p:ext uri="{BB962C8B-B14F-4D97-AF65-F5344CB8AC3E}">
        <p14:creationId xmlns:p14="http://schemas.microsoft.com/office/powerpoint/2010/main" val="11807869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4D526AF8-0B80-E84F-8FD4-595341FBC480}"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FB712637-F0C4-0C4D-B527-80A3E7AD4840}" type="datetimeFigureOut">
              <a:rPr lang="en-US" altLang="en-US"/>
              <a:pPr/>
              <a:t>10/23/18</a:t>
            </a:fld>
            <a:endParaRPr lang="en-US" altLang="en-US"/>
          </a:p>
        </p:txBody>
      </p:sp>
    </p:spTree>
    <p:extLst>
      <p:ext uri="{BB962C8B-B14F-4D97-AF65-F5344CB8AC3E}">
        <p14:creationId xmlns:p14="http://schemas.microsoft.com/office/powerpoint/2010/main" val="5901892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1C2CA3BC-682B-7343-BD13-5E132B677A92}"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626A337-B503-9C47-94A7-49165F281F5A}" type="slidenum">
              <a:rPr lang="en-US" altLang="en-US"/>
              <a:pPr/>
              <a:t>‹#›</a:t>
            </a:fld>
            <a:endParaRPr lang="en-US" altLang="en-US"/>
          </a:p>
        </p:txBody>
      </p:sp>
    </p:spTree>
    <p:extLst>
      <p:ext uri="{BB962C8B-B14F-4D97-AF65-F5344CB8AC3E}">
        <p14:creationId xmlns:p14="http://schemas.microsoft.com/office/powerpoint/2010/main" val="837424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14714EDE-A16B-3543-994F-1F8F3C8514DB}"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111B4697-B65A-904A-A6B3-32741E60A0EB}" type="slidenum">
              <a:rPr lang="en-US" altLang="en-US"/>
              <a:pPr/>
              <a:t>‹#›</a:t>
            </a:fld>
            <a:endParaRPr lang="en-US" altLang="en-US"/>
          </a:p>
        </p:txBody>
      </p:sp>
    </p:spTree>
    <p:extLst>
      <p:ext uri="{BB962C8B-B14F-4D97-AF65-F5344CB8AC3E}">
        <p14:creationId xmlns:p14="http://schemas.microsoft.com/office/powerpoint/2010/main" val="8575683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0559740D-BE77-7144-A1C5-298BAD60550F}"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F8DCC7E-84D7-9449-85F7-CFC8B643F16D}" type="slidenum">
              <a:rPr lang="en-US" altLang="en-US"/>
              <a:pPr/>
              <a:t>‹#›</a:t>
            </a:fld>
            <a:endParaRPr lang="en-US" altLang="en-US"/>
          </a:p>
        </p:txBody>
      </p:sp>
    </p:spTree>
    <p:extLst>
      <p:ext uri="{BB962C8B-B14F-4D97-AF65-F5344CB8AC3E}">
        <p14:creationId xmlns:p14="http://schemas.microsoft.com/office/powerpoint/2010/main" val="13887555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solidFill>
                  <a:srgbClr val="000000"/>
                </a:solidFill>
              </a:defRPr>
            </a:lvl1pPr>
          </a:lstStyle>
          <a:p>
            <a:fld id="{146F174B-B153-D14F-B32B-415EE1989BC8}"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D9475A-D9D6-7C4D-AA37-30FA1D13ACDB}" type="slidenum">
              <a:rPr lang="en-US" altLang="en-US"/>
              <a:pPr/>
              <a:t>‹#›</a:t>
            </a:fld>
            <a:endParaRPr lang="en-US" altLang="en-US"/>
          </a:p>
        </p:txBody>
      </p:sp>
    </p:spTree>
    <p:extLst>
      <p:ext uri="{BB962C8B-B14F-4D97-AF65-F5344CB8AC3E}">
        <p14:creationId xmlns:p14="http://schemas.microsoft.com/office/powerpoint/2010/main" val="1962051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378BD259-67D9-4341-8A5A-EE75A4CA6EC7}"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03A8C95-E883-AE4B-9739-9BAAA1212069}" type="datetimeFigureOut">
              <a:rPr lang="en-US" altLang="en-US"/>
              <a:pPr/>
              <a:t>10/23/18</a:t>
            </a:fld>
            <a:endParaRPr lang="en-US" altLang="en-US"/>
          </a:p>
        </p:txBody>
      </p:sp>
    </p:spTree>
    <p:extLst>
      <p:ext uri="{BB962C8B-B14F-4D97-AF65-F5344CB8AC3E}">
        <p14:creationId xmlns:p14="http://schemas.microsoft.com/office/powerpoint/2010/main" val="54054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36646D65-CC28-4D41-B8EA-2CD9EB50DD6E}"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C19CB83-9A20-404D-98A8-A23CAAEAE682}" type="datetimeFigureOut">
              <a:rPr lang="en-US" altLang="en-US"/>
              <a:pPr/>
              <a:t>10/23/18</a:t>
            </a:fld>
            <a:endParaRPr lang="en-US" altLang="en-US"/>
          </a:p>
        </p:txBody>
      </p:sp>
    </p:spTree>
    <p:extLst>
      <p:ext uri="{BB962C8B-B14F-4D97-AF65-F5344CB8AC3E}">
        <p14:creationId xmlns:p14="http://schemas.microsoft.com/office/powerpoint/2010/main" val="1096173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0F1509ED-0926-BA4A-9A2A-82C2ED4EA9FA}"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0C9AACEA-23D6-F84B-9F77-0D80D8680FF7}" type="datetimeFigureOut">
              <a:rPr lang="en-US" altLang="en-US"/>
              <a:pPr/>
              <a:t>10/23/18</a:t>
            </a:fld>
            <a:endParaRPr lang="en-US" altLang="en-US"/>
          </a:p>
        </p:txBody>
      </p:sp>
    </p:spTree>
    <p:extLst>
      <p:ext uri="{BB962C8B-B14F-4D97-AF65-F5344CB8AC3E}">
        <p14:creationId xmlns:p14="http://schemas.microsoft.com/office/powerpoint/2010/main" val="121857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B98A919-505B-FF48-B0BB-01B34667417D}"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8361A66C-746D-F14D-ACFC-A34D89E43AB4}" type="slidenum">
              <a:rPr lang="en-US" altLang="en-US"/>
              <a:pPr/>
              <a:t>‹#›</a:t>
            </a:fld>
            <a:endParaRPr lang="en-US" altLang="en-US"/>
          </a:p>
        </p:txBody>
      </p:sp>
    </p:spTree>
    <p:extLst>
      <p:ext uri="{BB962C8B-B14F-4D97-AF65-F5344CB8AC3E}">
        <p14:creationId xmlns:p14="http://schemas.microsoft.com/office/powerpoint/2010/main" val="1502750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873B417C-9B24-E940-9922-206BA429BB55}"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FFB4F15E-5B8C-0547-8FFE-4FAD1299AB1C}" type="slidenum">
              <a:rPr lang="en-US" altLang="en-US"/>
              <a:pPr/>
              <a:t>‹#›</a:t>
            </a:fld>
            <a:endParaRPr lang="en-US" altLang="en-US"/>
          </a:p>
        </p:txBody>
      </p:sp>
    </p:spTree>
    <p:extLst>
      <p:ext uri="{BB962C8B-B14F-4D97-AF65-F5344CB8AC3E}">
        <p14:creationId xmlns:p14="http://schemas.microsoft.com/office/powerpoint/2010/main" val="1758929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theme" Target="../theme/theme2.xml"/><Relationship Id="rId15"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5.xml"/><Relationship Id="rId12" Type="http://schemas.openxmlformats.org/officeDocument/2006/relationships/theme" Target="../theme/theme3.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6.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9067C20C-57DE-6F44-A3A0-D7DCF1DE7593}"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28"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sp>
        <p:nvSpPr>
          <p:cNvPr id="1331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a:defRPr>
                <a:latin typeface="Open Sans" charset="0"/>
              </a:defRPr>
            </a:lvl1pPr>
          </a:lstStyle>
          <a:p>
            <a:fld id="{CBFFC695-CF43-4242-8609-E78C53D2326F}" type="datetimeFigureOut">
              <a:rPr lang="en-US" altLang="en-US"/>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C696DA49-B4EE-F342-86B7-2F546333A81B}" type="slidenum">
              <a:rPr lang="en-US" altLang="en-US"/>
              <a:pPr/>
              <a:t>‹#›</a:t>
            </a:fld>
            <a:endParaRPr lang="en-US" altLang="en-US"/>
          </a:p>
        </p:txBody>
      </p:sp>
      <p:pic>
        <p:nvPicPr>
          <p:cNvPr id="9" name="Picture 2"/>
          <p:cNvPicPr>
            <a:picLocks noChangeAspect="1" noChangeArrowheads="1"/>
          </p:cNvPicPr>
          <p:nvPr userDrawn="1"/>
        </p:nvPicPr>
        <p:blipFill>
          <a:blip r:embed="rId15"/>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16" r:id="rId1"/>
    <p:sldLayoutId id="2147484015" r:id="rId2"/>
    <p:sldLayoutId id="2147484014" r:id="rId3"/>
    <p:sldLayoutId id="2147484013" r:id="rId4"/>
    <p:sldLayoutId id="2147484012" r:id="rId5"/>
    <p:sldLayoutId id="2147484011" r:id="rId6"/>
    <p:sldLayoutId id="2147484010" r:id="rId7"/>
    <p:sldLayoutId id="2147484009" r:id="rId8"/>
    <p:sldLayoutId id="2147484008" r:id="rId9"/>
    <p:sldLayoutId id="2147484007" r:id="rId10"/>
    <p:sldLayoutId id="2147484006" r:id="rId11"/>
    <p:sldLayoutId id="2147484039" r:id="rId12"/>
    <p:sldLayoutId id="2147484040" r:id="rId13"/>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ea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276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276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7655"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27" r:id="rId1"/>
    <p:sldLayoutId id="2147484026" r:id="rId2"/>
    <p:sldLayoutId id="2147484025" r:id="rId3"/>
    <p:sldLayoutId id="2147484024" r:id="rId4"/>
    <p:sldLayoutId id="2147484023" r:id="rId5"/>
    <p:sldLayoutId id="2147484022" r:id="rId6"/>
    <p:sldLayoutId id="2147484021" r:id="rId7"/>
    <p:sldLayoutId id="2147484020" r:id="rId8"/>
    <p:sldLayoutId id="2147484019" r:id="rId9"/>
    <p:sldLayoutId id="2147484018" r:id="rId10"/>
    <p:sldLayoutId id="2147484017"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defRPr>
      </a:lvl5pPr>
      <a:lvl6pPr marL="457200" algn="l" defTabSz="841375" rtl="0" eaLnBrk="0" fontAlgn="base" hangingPunct="0">
        <a:lnSpc>
          <a:spcPct val="90000"/>
        </a:lnSpc>
        <a:spcBef>
          <a:spcPct val="0"/>
        </a:spcBef>
        <a:spcAft>
          <a:spcPct val="0"/>
        </a:spcAft>
        <a:defRPr sz="4100" b="1">
          <a:solidFill>
            <a:srgbClr val="1E3268"/>
          </a:solidFill>
          <a:latin typeface="Open Sans" pitchFamily="34"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pitchFamily="34"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pitchFamily="34"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pitchFamily="34" charset="0"/>
          <a:ea typeface="MS PGothic" charset="-128"/>
          <a:cs typeface="Open Sans Light" pitchFamily="34"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pitchFamily="34" charset="0"/>
          <a:ea typeface="MS PGothic" charset="-128"/>
          <a:cs typeface="Open Sans Light" pitchFamily="34"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MS PGothic" charset="-128"/>
          <a:cs typeface="Open Sans Light" pitchFamily="34"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pitchFamily="34" charset="0"/>
          <a:ea typeface="Open Sans Light" pitchFamily="34" charset="0"/>
          <a:cs typeface="Open Sans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43CF76BC-6E70-1543-A7D8-F02DB8B4CF87}"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prstClr val="black">
                    <a:tint val="75000"/>
                  </a:prstClr>
                </a:solidFill>
                <a:latin typeface="+mn-lt"/>
                <a:ea typeface="+mn-ea"/>
                <a:cs typeface="+mn-cs"/>
              </a:defRPr>
            </a:lvl1pPr>
          </a:lstStyle>
          <a:p>
            <a:pPr>
              <a:defRPr/>
            </a:pPr>
            <a:endParaRPr lang="en-US"/>
          </a:p>
        </p:txBody>
      </p:sp>
      <p:sp>
        <p:nvSpPr>
          <p:cNvPr id="2867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solidFill>
                <a:prstClr val="white"/>
              </a:solidFill>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5.png"/><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hyperlink" Target="mailto:guidelines@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ctrTitle" idx="4294967295"/>
          </p:nvPr>
        </p:nvSpPr>
        <p:spPr>
          <a:xfrm>
            <a:off x="552450" y="3033713"/>
            <a:ext cx="7924800" cy="814387"/>
          </a:xfrm>
        </p:spPr>
        <p:txBody>
          <a:bodyPr/>
          <a:lstStyle/>
          <a:p>
            <a:r>
              <a:rPr lang="en-US" altLang="en-US" sz="3700">
                <a:latin typeface="Arial" charset="0"/>
              </a:rPr>
              <a:t>Complementary and Alternative Medicine for Diabetes </a:t>
            </a:r>
          </a:p>
        </p:txBody>
      </p:sp>
      <p:sp>
        <p:nvSpPr>
          <p:cNvPr id="43010" name="Content Placeholder 2"/>
          <p:cNvSpPr>
            <a:spLocks noGrp="1"/>
          </p:cNvSpPr>
          <p:nvPr>
            <p:ph type="subTitle" idx="4294967295"/>
          </p:nvPr>
        </p:nvSpPr>
        <p:spPr>
          <a:xfrm>
            <a:off x="552450" y="4187825"/>
            <a:ext cx="7142163" cy="1752600"/>
          </a:xfrm>
        </p:spPr>
        <p:txBody>
          <a:bodyPr/>
          <a:lstStyle/>
          <a:p>
            <a:pPr marL="0" indent="0">
              <a:buFont typeface="Arial" charset="0"/>
              <a:buNone/>
            </a:pPr>
            <a:r>
              <a:rPr lang="en-US" altLang="en-US" sz="2800">
                <a:solidFill>
                  <a:srgbClr val="00B2EB"/>
                </a:solidFill>
              </a:rPr>
              <a:t>Chapter 22</a:t>
            </a:r>
          </a:p>
          <a:p>
            <a:pPr marL="0" indent="0">
              <a:spcBef>
                <a:spcPts val="900"/>
              </a:spcBef>
              <a:buFont typeface="Arial" charset="0"/>
              <a:buNone/>
            </a:pPr>
            <a:r>
              <a:rPr lang="en-CA" altLang="en-US" sz="2400"/>
              <a:t>Loren D. Grossman </a:t>
            </a:r>
            <a:r>
              <a:rPr lang="en-CA" altLang="en-US" sz="2000"/>
              <a:t>MD FRCPC FACP</a:t>
            </a:r>
            <a:r>
              <a:rPr lang="en-CA" altLang="en-US" sz="2400"/>
              <a:t>,</a:t>
            </a:r>
          </a:p>
          <a:p>
            <a:pPr marL="0" indent="0">
              <a:spcBef>
                <a:spcPts val="900"/>
              </a:spcBef>
              <a:buFont typeface="Arial" charset="0"/>
              <a:buNone/>
            </a:pPr>
            <a:r>
              <a:rPr lang="en-CA" altLang="en-US" sz="2400"/>
              <a:t>Robert Roscoe </a:t>
            </a:r>
            <a:r>
              <a:rPr lang="en-CA" altLang="en-US" sz="2000"/>
              <a:t>BScPharm ACPR CDE CPT</a:t>
            </a:r>
            <a:r>
              <a:rPr lang="en-CA" altLang="en-US" sz="2400"/>
              <a:t>, </a:t>
            </a:r>
          </a:p>
          <a:p>
            <a:pPr marL="0" indent="0">
              <a:spcBef>
                <a:spcPts val="900"/>
              </a:spcBef>
              <a:buFont typeface="Arial" charset="0"/>
              <a:buNone/>
            </a:pPr>
            <a:r>
              <a:rPr lang="en-CA" altLang="en-US" sz="2400"/>
              <a:t>Anita R. Shack </a:t>
            </a:r>
            <a:r>
              <a:rPr lang="en-CA" altLang="en-US" sz="2000"/>
              <a:t>BFA DC FATA</a:t>
            </a:r>
          </a:p>
        </p:txBody>
      </p:sp>
      <p:sp>
        <p:nvSpPr>
          <p:cNvPr id="43011" name="Title 1"/>
          <p:cNvSpPr txBox="1">
            <a:spLocks/>
          </p:cNvSpPr>
          <p:nvPr/>
        </p:nvSpPr>
        <p:spPr bwMode="auto">
          <a:xfrm>
            <a:off x="573088" y="22542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628650" y="631825"/>
            <a:ext cx="7886700" cy="1325563"/>
          </a:xfrm>
        </p:spPr>
        <p:txBody>
          <a:bodyPr/>
          <a:lstStyle/>
          <a:p>
            <a:r>
              <a:rPr lang="en-US" altLang="en-US" sz="3600"/>
              <a:t>Key Messages for People with Diabetes</a:t>
            </a:r>
            <a:endParaRPr lang="en-CA" altLang="en-US" sz="3600"/>
          </a:p>
        </p:txBody>
      </p:sp>
      <p:sp>
        <p:nvSpPr>
          <p:cNvPr id="51202" name="Rectangle 3"/>
          <p:cNvSpPr>
            <a:spLocks noGrp="1"/>
          </p:cNvSpPr>
          <p:nvPr>
            <p:ph type="body" idx="4294967295"/>
          </p:nvPr>
        </p:nvSpPr>
        <p:spPr>
          <a:xfrm>
            <a:off x="628650" y="2097088"/>
            <a:ext cx="8064500" cy="4824412"/>
          </a:xfrm>
        </p:spPr>
        <p:txBody>
          <a:bodyPr/>
          <a:lstStyle/>
          <a:p>
            <a:pPr>
              <a:lnSpc>
                <a:spcPct val="100000"/>
              </a:lnSpc>
            </a:pPr>
            <a:r>
              <a:rPr lang="en-US" altLang="en-US" sz="2400" b="0"/>
              <a:t>Many people with diabetes use complementary medicine (along with) or alternative medicine (instead of) with conventional medications for diabetes</a:t>
            </a:r>
          </a:p>
          <a:p>
            <a:pPr>
              <a:lnSpc>
                <a:spcPct val="100000"/>
              </a:lnSpc>
            </a:pPr>
            <a:r>
              <a:rPr lang="en-US" altLang="en-US" sz="2400" b="0"/>
              <a:t>Although some of these therapies may have the potential to be effective, they have not been sufficiently studied and others can be ineffective or even harmful</a:t>
            </a:r>
          </a:p>
          <a:p>
            <a:pPr>
              <a:lnSpc>
                <a:spcPct val="100000"/>
              </a:lnSpc>
            </a:pPr>
            <a:r>
              <a:rPr lang="en-US" altLang="en-US" sz="2400" b="0"/>
              <a:t>It is important to let your health-care providers know if you are using complementary and/or alternative medicine for your diabetes</a:t>
            </a:r>
            <a:endParaRPr lang="en-CA" altLang="en-US" sz="2400" b="0"/>
          </a:p>
        </p:txBody>
      </p:sp>
      <p:sp>
        <p:nvSpPr>
          <p:cNvPr id="51203"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5222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53250"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idx="4294967295"/>
          </p:nvPr>
        </p:nvSpPr>
        <p:spPr/>
        <p:txBody>
          <a:bodyPr lIns="91440" tIns="45720" rIns="91440" bIns="45720"/>
          <a:lstStyle/>
          <a:p>
            <a:pPr eaLnBrk="1" hangingPunct="1"/>
            <a:r>
              <a:rPr lang="en-US" altLang="en-US"/>
              <a:t>Diabetes Canada Clinical Practice Guidelines</a:t>
            </a:r>
          </a:p>
        </p:txBody>
      </p:sp>
      <p:sp>
        <p:nvSpPr>
          <p:cNvPr id="54274" name="Content Placeholder 2"/>
          <p:cNvSpPr>
            <a:spLocks noGrp="1"/>
          </p:cNvSpPr>
          <p:nvPr>
            <p:ph idx="4294967295"/>
          </p:nvPr>
        </p:nvSpPr>
        <p:spPr/>
        <p:txBody>
          <a:bodyPr lIns="91440" tIns="45720" rIns="91440" bIns="45720"/>
          <a:lstStyle/>
          <a:p>
            <a:pPr marL="0" indent="0" defTabSz="914400" eaLnBrk="1" hangingPunct="1">
              <a:buFont typeface="Arial" charset="0"/>
              <a:buNone/>
            </a:pPr>
            <a:endParaRPr lang="en-US" altLang="en-US">
              <a:hlinkClick r:id="rId2"/>
            </a:endParaRPr>
          </a:p>
          <a:p>
            <a:pPr marL="0" indent="0" defTabSz="914400" eaLnBrk="1" hangingPunct="1">
              <a:buFont typeface="Arial" charset="0"/>
              <a:buNone/>
            </a:pPr>
            <a:r>
              <a:rPr lang="en-US" altLang="en-US">
                <a:solidFill>
                  <a:srgbClr val="C00000"/>
                </a:solidFill>
                <a:hlinkClick r:id="rId2"/>
              </a:rPr>
              <a:t>http://guidelines.diabetes.ca</a:t>
            </a:r>
            <a:r>
              <a:rPr lang="en-US" altLang="en-US">
                <a:solidFill>
                  <a:srgbClr val="C00000"/>
                </a:solidFill>
              </a:rPr>
              <a:t> </a:t>
            </a:r>
            <a:r>
              <a:rPr lang="en-US" altLang="en-US">
                <a:solidFill>
                  <a:schemeClr val="accent1"/>
                </a:solidFill>
              </a:rPr>
              <a:t>– for health-care providers</a:t>
            </a:r>
          </a:p>
          <a:p>
            <a:pPr marL="0" indent="0" defTabSz="914400" eaLnBrk="1" hangingPunct="1">
              <a:buFont typeface="Arial" charset="0"/>
              <a:buNone/>
            </a:pPr>
            <a:endParaRPr lang="en-US" altLang="en-US">
              <a:solidFill>
                <a:schemeClr val="accent1"/>
              </a:solidFill>
            </a:endParaRPr>
          </a:p>
          <a:p>
            <a:pPr marL="0" indent="0" defTabSz="914400" eaLnBrk="1" hangingPunct="1">
              <a:buFont typeface="Arial" charset="0"/>
              <a:buNone/>
            </a:pPr>
            <a:r>
              <a:rPr lang="en-US" altLang="en-US"/>
              <a:t>1-800-BANTING (226-8464)</a:t>
            </a:r>
          </a:p>
          <a:p>
            <a:pPr marL="0" indent="0" defTabSz="914400" eaLnBrk="1" hangingPunct="1">
              <a:buFont typeface="Arial" charset="0"/>
              <a:buNone/>
            </a:pPr>
            <a:endParaRPr lang="en-US" altLang="en-US"/>
          </a:p>
          <a:p>
            <a:pPr marL="0" indent="0" defTabSz="914400" eaLnBrk="1" hangingPunct="1">
              <a:buFont typeface="Arial" charset="0"/>
              <a:buNone/>
            </a:pPr>
            <a:r>
              <a:rPr lang="en-US" altLang="en-US">
                <a:hlinkClick r:id="rId3"/>
              </a:rPr>
              <a:t>http://diabetes.ca </a:t>
            </a:r>
            <a:r>
              <a:rPr lang="en-US" altLang="en-US">
                <a:solidFill>
                  <a:schemeClr val="accent1"/>
                </a:solidFill>
              </a:rPr>
              <a:t>– for people with diabetes</a:t>
            </a:r>
          </a:p>
          <a:p>
            <a:pPr marL="0" indent="0" defTabSz="914400" eaLnBrk="1" hangingPunct="1"/>
            <a:endParaRPr lang="en-US" altLang="en-US">
              <a:solidFill>
                <a:schemeClr val="accen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473149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idx="4294967295"/>
          </p:nvPr>
        </p:nvSpPr>
        <p:spPr/>
        <p:txBody>
          <a:bodyPr/>
          <a:lstStyle/>
          <a:p>
            <a:pPr eaLnBrk="1" hangingPunct="1"/>
            <a:r>
              <a:rPr lang="en-CA" altLang="en-US"/>
              <a:t>Key Changes</a:t>
            </a:r>
          </a:p>
        </p:txBody>
      </p:sp>
      <p:sp>
        <p:nvSpPr>
          <p:cNvPr id="44034" name="Content Placeholder 2"/>
          <p:cNvSpPr>
            <a:spLocks noGrp="1"/>
          </p:cNvSpPr>
          <p:nvPr>
            <p:ph type="body" idx="4294967295"/>
          </p:nvPr>
        </p:nvSpPr>
        <p:spPr/>
        <p:txBody>
          <a:bodyPr/>
          <a:lstStyle/>
          <a:p>
            <a:r>
              <a:rPr lang="en-US" altLang="ja-JP" sz="2400" b="0"/>
              <a:t>Update of the latest literature on Natural Health Products for diabetes</a:t>
            </a:r>
          </a:p>
          <a:p>
            <a:r>
              <a:rPr lang="en-US" altLang="ja-JP" sz="2400" b="0"/>
              <a:t>New information on </a:t>
            </a:r>
          </a:p>
          <a:p>
            <a:pPr lvl="2"/>
            <a:r>
              <a:rPr lang="en-US" altLang="ja-JP" sz="2400" b="1">
                <a:latin typeface="Open Sans" charset="0"/>
              </a:rPr>
              <a:t>Complementary and Alternative therapies including Yoga, Traditional Chinese Medicine and Manual therapies</a:t>
            </a:r>
            <a:endParaRPr lang="en-US" altLang="ja-JP" sz="2400">
              <a:latin typeface="Open Sans" charset="0"/>
            </a:endParaRPr>
          </a:p>
          <a:p>
            <a:endParaRPr lang="en-CA" altLang="en-US" sz="2400" b="0"/>
          </a:p>
        </p:txBody>
      </p:sp>
      <p:sp>
        <p:nvSpPr>
          <p:cNvPr id="4403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44036"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algn="ctr"/>
            <a:r>
              <a:rPr lang="en-CA" altLang="en-US" sz="3600"/>
              <a:t>Natural Health Products (NHP)</a:t>
            </a:r>
          </a:p>
        </p:txBody>
      </p:sp>
      <p:sp>
        <p:nvSpPr>
          <p:cNvPr id="24579" name="Content Placeholder 2"/>
          <p:cNvSpPr>
            <a:spLocks noGrp="1"/>
          </p:cNvSpPr>
          <p:nvPr>
            <p:ph idx="1"/>
          </p:nvPr>
        </p:nvSpPr>
        <p:spPr>
          <a:xfrm>
            <a:off x="628650" y="1690688"/>
            <a:ext cx="7886700" cy="4329112"/>
          </a:xfrm>
        </p:spPr>
        <p:txBody>
          <a:bodyPr/>
          <a:lstStyle/>
          <a:p>
            <a:pPr>
              <a:lnSpc>
                <a:spcPct val="100000"/>
              </a:lnSpc>
            </a:pPr>
            <a:r>
              <a:rPr lang="en-CA" altLang="en-US" sz="2400" b="0"/>
              <a:t>In Canada, NHP are defined as vitamins and minerals, herbal remedies, homeopathic medicines, traditional medicines, such as traditional Chinese medicines, probiotics, and other products like amino acids and essential fatty acids</a:t>
            </a:r>
          </a:p>
          <a:p>
            <a:pPr>
              <a:lnSpc>
                <a:spcPct val="100000"/>
              </a:lnSpc>
              <a:buFont typeface="Arial" charset="0"/>
              <a:buNone/>
            </a:pPr>
            <a:endParaRPr lang="en-CA" altLang="en-US" sz="2400" b="0"/>
          </a:p>
          <a:p>
            <a:pPr>
              <a:lnSpc>
                <a:spcPct val="100000"/>
              </a:lnSpc>
            </a:pPr>
            <a:r>
              <a:rPr lang="en-CA" altLang="en-US" sz="2400" b="0"/>
              <a:t>They are regulated under the Natural Health Products Regulations which came into effect in 2004</a:t>
            </a:r>
          </a:p>
        </p:txBody>
      </p:sp>
      <p:sp>
        <p:nvSpPr>
          <p:cNvPr id="45060"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628650" y="174625"/>
            <a:ext cx="7886700" cy="1325563"/>
          </a:xfrm>
        </p:spPr>
        <p:txBody>
          <a:bodyPr/>
          <a:lstStyle/>
          <a:p>
            <a:pPr algn="ctr"/>
            <a:r>
              <a:rPr lang="en-CA" altLang="en-US" sz="3600"/>
              <a:t>Natural Health Products (NHP)</a:t>
            </a:r>
          </a:p>
        </p:txBody>
      </p:sp>
      <p:sp>
        <p:nvSpPr>
          <p:cNvPr id="46082" name="Content Placeholder 2"/>
          <p:cNvSpPr>
            <a:spLocks noGrp="1"/>
          </p:cNvSpPr>
          <p:nvPr>
            <p:ph idx="1"/>
          </p:nvPr>
        </p:nvSpPr>
        <p:spPr>
          <a:xfrm>
            <a:off x="628650" y="1285875"/>
            <a:ext cx="7886700" cy="4329113"/>
          </a:xfrm>
        </p:spPr>
        <p:txBody>
          <a:bodyPr/>
          <a:lstStyle/>
          <a:p>
            <a:pPr>
              <a:lnSpc>
                <a:spcPct val="100000"/>
              </a:lnSpc>
            </a:pPr>
            <a:r>
              <a:rPr lang="en-CA" altLang="en-US" sz="2200" b="0"/>
              <a:t>Various NHP have been studied to evaluate their impact on the development of both type 1 and type 2 diabetes, glycemic control in people with diabetes, and on the various complications of diabetes</a:t>
            </a:r>
          </a:p>
          <a:p>
            <a:pPr>
              <a:lnSpc>
                <a:spcPct val="100000"/>
              </a:lnSpc>
            </a:pPr>
            <a:r>
              <a:rPr lang="en-CA" altLang="en-US" sz="2200" b="0"/>
              <a:t>Some NHP have been shown to reduce the progression from IGT to type 2 diabetes.</a:t>
            </a:r>
          </a:p>
          <a:p>
            <a:pPr>
              <a:lnSpc>
                <a:spcPct val="100000"/>
              </a:lnSpc>
            </a:pPr>
            <a:r>
              <a:rPr lang="en-CA" altLang="en-US" sz="2200" b="0"/>
              <a:t>A number of NHP have been shown to lower A1C by at least 0.5% in randomized controlled trials lasting at least 3 months</a:t>
            </a:r>
          </a:p>
          <a:p>
            <a:pPr>
              <a:lnSpc>
                <a:spcPct val="100000"/>
              </a:lnSpc>
            </a:pPr>
            <a:r>
              <a:rPr lang="en-CA" altLang="en-US" sz="2200" b="0"/>
              <a:t>These products are promising and merit consideration and further research, but, as they are mostly single, small trials, or meta-analyses of such, it is premature to recommend their widespread use</a:t>
            </a:r>
          </a:p>
        </p:txBody>
      </p:sp>
      <p:sp>
        <p:nvSpPr>
          <p:cNvPr id="46084" name="Text Box 4"/>
          <p:cNvSpPr txBox="1">
            <a:spLocks noChangeArrowheads="1"/>
          </p:cNvSpPr>
          <p:nvPr/>
        </p:nvSpPr>
        <p:spPr bwMode="auto">
          <a:xfrm>
            <a:off x="728663" y="6396038"/>
            <a:ext cx="31353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eaLnBrk="0" hangingPunct="0">
              <a:defRPr sz="1700">
                <a:solidFill>
                  <a:schemeClr val="tx1"/>
                </a:solidFill>
                <a:latin typeface="Calibri" charset="0"/>
                <a:ea typeface="MS PGothic" charset="-128"/>
              </a:defRPr>
            </a:lvl2pPr>
            <a:lvl3pPr eaLnBrk="0" hangingPunct="0">
              <a:defRPr sz="1700">
                <a:solidFill>
                  <a:schemeClr val="tx1"/>
                </a:solidFill>
                <a:latin typeface="Calibri" charset="0"/>
                <a:ea typeface="MS PGothic" charset="-128"/>
              </a:defRPr>
            </a:lvl3pPr>
            <a:lvl4pPr eaLnBrk="0" hangingPunct="0">
              <a:defRPr sz="1700">
                <a:solidFill>
                  <a:schemeClr val="tx1"/>
                </a:solidFill>
                <a:latin typeface="Calibri" charset="0"/>
                <a:ea typeface="MS PGothic" charset="-128"/>
              </a:defRPr>
            </a:lvl4pPr>
            <a:lvl5pPr eaLnBrk="0" hangingPunct="0">
              <a:defRPr sz="1700">
                <a:solidFill>
                  <a:schemeClr val="tx1"/>
                </a:solidFill>
                <a:latin typeface="Calibri" charset="0"/>
                <a:ea typeface="MS PGothic" charset="-128"/>
              </a:defRPr>
            </a:lvl5pPr>
            <a:lvl6pPr marL="2139950" indent="146050" eaLnBrk="0" fontAlgn="base" hangingPunct="0">
              <a:spcBef>
                <a:spcPct val="0"/>
              </a:spcBef>
              <a:spcAft>
                <a:spcPct val="0"/>
              </a:spcAft>
              <a:defRPr sz="1700">
                <a:solidFill>
                  <a:schemeClr val="tx1"/>
                </a:solidFill>
                <a:latin typeface="Calibri" charset="0"/>
                <a:ea typeface="MS PGothic" charset="-128"/>
              </a:defRPr>
            </a:lvl6pPr>
            <a:lvl7pPr marL="2597150" indent="146050" eaLnBrk="0" fontAlgn="base" hangingPunct="0">
              <a:spcBef>
                <a:spcPct val="0"/>
              </a:spcBef>
              <a:spcAft>
                <a:spcPct val="0"/>
              </a:spcAft>
              <a:defRPr sz="1700">
                <a:solidFill>
                  <a:schemeClr val="tx1"/>
                </a:solidFill>
                <a:latin typeface="Calibri" charset="0"/>
                <a:ea typeface="MS PGothic" charset="-128"/>
              </a:defRPr>
            </a:lvl7pPr>
            <a:lvl8pPr marL="3054350" indent="146050" eaLnBrk="0" fontAlgn="base" hangingPunct="0">
              <a:spcBef>
                <a:spcPct val="0"/>
              </a:spcBef>
              <a:spcAft>
                <a:spcPct val="0"/>
              </a:spcAft>
              <a:defRPr sz="1700">
                <a:solidFill>
                  <a:schemeClr val="tx1"/>
                </a:solidFill>
                <a:latin typeface="Calibri" charset="0"/>
                <a:ea typeface="MS PGothic" charset="-128"/>
              </a:defRPr>
            </a:lvl8pPr>
            <a:lvl9pPr marL="3511550" indent="14605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IGT</a:t>
            </a:r>
            <a:r>
              <a:rPr lang="en-US" altLang="en-US" sz="1400"/>
              <a:t>, impaired glucose tolerance</a:t>
            </a:r>
            <a:endParaRPr lang="en-CA" altLang="en-US" sz="1400"/>
          </a:p>
        </p:txBody>
      </p:sp>
      <p:sp>
        <p:nvSpPr>
          <p:cNvPr id="46085"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algn="ctr"/>
            <a:r>
              <a:rPr lang="en-CA" altLang="en-US" sz="3600"/>
              <a:t>Natural Health Products (NHP)</a:t>
            </a:r>
          </a:p>
        </p:txBody>
      </p:sp>
      <p:sp>
        <p:nvSpPr>
          <p:cNvPr id="26627" name="Content Placeholder 2"/>
          <p:cNvSpPr>
            <a:spLocks noGrp="1"/>
          </p:cNvSpPr>
          <p:nvPr>
            <p:ph idx="1"/>
          </p:nvPr>
        </p:nvSpPr>
        <p:spPr>
          <a:xfrm>
            <a:off x="628650" y="1606550"/>
            <a:ext cx="7886700" cy="4329113"/>
          </a:xfrm>
        </p:spPr>
        <p:txBody>
          <a:bodyPr/>
          <a:lstStyle/>
          <a:p>
            <a:pPr>
              <a:lnSpc>
                <a:spcPct val="100000"/>
              </a:lnSpc>
              <a:defRPr/>
            </a:pPr>
            <a:r>
              <a:rPr lang="en-CA" altLang="en-US" sz="2400" b="0" dirty="0" smtClean="0">
                <a:ea typeface="+mn-ea"/>
              </a:rPr>
              <a:t>A few products, such as chromium, Vitamin D and Vanadium, have been the subjects of special interest in diabetes. Current evidence for these products is either conflicting, not supportive, or lacking</a:t>
            </a:r>
          </a:p>
          <a:p>
            <a:pPr marL="0" indent="0">
              <a:lnSpc>
                <a:spcPct val="100000"/>
              </a:lnSpc>
              <a:buFont typeface="Arial" charset="0"/>
              <a:buNone/>
              <a:defRPr/>
            </a:pPr>
            <a:endParaRPr lang="en-CA" altLang="en-US" sz="2400" b="0" dirty="0" smtClean="0">
              <a:ea typeface="+mn-ea"/>
            </a:endParaRPr>
          </a:p>
          <a:p>
            <a:pPr>
              <a:lnSpc>
                <a:spcPct val="100000"/>
              </a:lnSpc>
              <a:defRPr/>
            </a:pPr>
            <a:r>
              <a:rPr lang="en-CA" altLang="en-US" sz="2400" b="0" dirty="0" smtClean="0">
                <a:ea typeface="+mn-ea"/>
              </a:rPr>
              <a:t>It is important to also consider potential harm from the use of NHP. A number of studies of NHP report significant adverse events, some NHP contain pharmaceutical ingredients and/or properties, and drug-herb interactions may also occur.</a:t>
            </a:r>
          </a:p>
        </p:txBody>
      </p:sp>
      <p:sp>
        <p:nvSpPr>
          <p:cNvPr id="47108"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628650" y="327025"/>
            <a:ext cx="7886700" cy="1325563"/>
          </a:xfrm>
        </p:spPr>
        <p:txBody>
          <a:bodyPr/>
          <a:lstStyle/>
          <a:p>
            <a:pPr algn="ctr"/>
            <a:r>
              <a:rPr lang="en-CA" altLang="en-US" sz="3600"/>
              <a:t>Complementary and Alternative Approaches for Diabetes</a:t>
            </a:r>
          </a:p>
        </p:txBody>
      </p:sp>
      <p:sp>
        <p:nvSpPr>
          <p:cNvPr id="27651" name="Content Placeholder 2"/>
          <p:cNvSpPr>
            <a:spLocks noGrp="1"/>
          </p:cNvSpPr>
          <p:nvPr>
            <p:ph idx="1"/>
          </p:nvPr>
        </p:nvSpPr>
        <p:spPr>
          <a:xfrm>
            <a:off x="628650" y="1690688"/>
            <a:ext cx="7886700" cy="4329112"/>
          </a:xfrm>
        </p:spPr>
        <p:txBody>
          <a:bodyPr/>
          <a:lstStyle/>
          <a:p>
            <a:r>
              <a:rPr lang="en-CA" altLang="en-US" sz="2400" b="0"/>
              <a:t>A number of complementary and alternative approaches have been studied to some degree for diabetes and its complications, with limited supportive evidence, including:</a:t>
            </a:r>
          </a:p>
          <a:p>
            <a:pPr lvl="1"/>
            <a:r>
              <a:rPr lang="en-CA" altLang="en-US" sz="2000">
                <a:latin typeface="Open Sans Light" charset="0"/>
              </a:rPr>
              <a:t>yoga </a:t>
            </a:r>
          </a:p>
          <a:p>
            <a:pPr lvl="1"/>
            <a:r>
              <a:rPr lang="en-CA" altLang="en-US" sz="2000">
                <a:latin typeface="Open Sans Light" charset="0"/>
              </a:rPr>
              <a:t>traditional Chinese medicine</a:t>
            </a:r>
          </a:p>
          <a:p>
            <a:pPr lvl="1"/>
            <a:r>
              <a:rPr lang="en-CA" altLang="en-US" sz="2000">
                <a:latin typeface="Open Sans Light" charset="0"/>
              </a:rPr>
              <a:t>Reflexology</a:t>
            </a:r>
          </a:p>
          <a:p>
            <a:pPr lvl="1">
              <a:buFont typeface="Arial" charset="0"/>
              <a:buNone/>
            </a:pPr>
            <a:endParaRPr lang="en-CA" altLang="en-US" sz="2000">
              <a:latin typeface="Open Sans Light" charset="0"/>
            </a:endParaRPr>
          </a:p>
          <a:p>
            <a:r>
              <a:rPr lang="en-CA" altLang="en-US" sz="2400" b="0"/>
              <a:t>Other modalities such as chiropractic or osteopathic manipulation, homeopathy, shiatsu, registered massage therapy, or craniosacral therapy do not have studies specific to diabetes</a:t>
            </a:r>
          </a:p>
        </p:txBody>
      </p:sp>
      <p:sp>
        <p:nvSpPr>
          <p:cNvPr id="48132" name="Text Box 6"/>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p:txBody>
          <a:bodyPr/>
          <a:lstStyle/>
          <a:p>
            <a:r>
              <a:rPr lang="en-US" altLang="en-US" sz="4000"/>
              <a:t>Recommendations 1-2</a:t>
            </a:r>
            <a:endParaRPr lang="en-CA" altLang="en-US" sz="4000"/>
          </a:p>
        </p:txBody>
      </p:sp>
      <p:sp>
        <p:nvSpPr>
          <p:cNvPr id="49154" name="Rectangle 3"/>
          <p:cNvSpPr>
            <a:spLocks noGrp="1"/>
          </p:cNvSpPr>
          <p:nvPr>
            <p:ph type="body" idx="4294967295"/>
          </p:nvPr>
        </p:nvSpPr>
        <p:spPr/>
        <p:txBody>
          <a:bodyPr/>
          <a:lstStyle/>
          <a:p>
            <a:pPr marL="495300" indent="-495300">
              <a:lnSpc>
                <a:spcPct val="100000"/>
              </a:lnSpc>
              <a:buFont typeface="Arial" charset="0"/>
              <a:buAutoNum type="arabicPeriod"/>
            </a:pPr>
            <a:r>
              <a:rPr lang="en-US" altLang="en-US" sz="2400" b="0"/>
              <a:t>Health-care providers </a:t>
            </a:r>
            <a:r>
              <a:rPr lang="en-US" altLang="en-US" sz="2400"/>
              <a:t>should ask </a:t>
            </a:r>
            <a:r>
              <a:rPr lang="en-US" altLang="en-US" sz="2400" b="0"/>
              <a:t>about the use of complementary and alternative medicine in people with diabetes </a:t>
            </a:r>
            <a:r>
              <a:rPr lang="en-US" altLang="en-US" sz="2000" b="0"/>
              <a:t>[Grade D, Consensus]</a:t>
            </a:r>
          </a:p>
          <a:p>
            <a:pPr marL="495300" indent="-495300">
              <a:lnSpc>
                <a:spcPct val="100000"/>
              </a:lnSpc>
              <a:buFont typeface="Arial" charset="0"/>
              <a:buAutoNum type="arabicPeriod"/>
            </a:pPr>
            <a:endParaRPr lang="en-US" altLang="en-US" sz="2000" b="0"/>
          </a:p>
          <a:p>
            <a:pPr marL="495300" indent="-495300">
              <a:lnSpc>
                <a:spcPct val="100000"/>
              </a:lnSpc>
              <a:buFont typeface="Arial" charset="0"/>
              <a:buAutoNum type="arabicPeriod"/>
            </a:pPr>
            <a:r>
              <a:rPr lang="en-US" altLang="en-US" sz="2400" b="0"/>
              <a:t>There is </a:t>
            </a:r>
            <a:r>
              <a:rPr lang="en-US" altLang="en-US" sz="2400"/>
              <a:t>insufficient evidence </a:t>
            </a:r>
            <a:r>
              <a:rPr lang="en-US" altLang="en-US" sz="2400" b="0"/>
              <a:t>to make a recommendation regarding efficacy and safety of complementary or alternative medicine for individuals with diabetes </a:t>
            </a:r>
            <a:r>
              <a:rPr lang="en-US" altLang="en-US" sz="2000" b="0"/>
              <a:t>[Grade D, Consensus]</a:t>
            </a:r>
            <a:endParaRPr lang="en-CA" altLang="en-US" sz="2000" b="0"/>
          </a:p>
        </p:txBody>
      </p:sp>
      <p:sp>
        <p:nvSpPr>
          <p:cNvPr id="49155"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33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0178" name="Rectangle 2"/>
          <p:cNvSpPr>
            <a:spLocks noGrp="1"/>
          </p:cNvSpPr>
          <p:nvPr>
            <p:ph type="title" idx="4294967295"/>
          </p:nvPr>
        </p:nvSpPr>
        <p:spPr>
          <a:xfrm>
            <a:off x="628650" y="203200"/>
            <a:ext cx="7886700" cy="1325563"/>
          </a:xfrm>
        </p:spPr>
        <p:txBody>
          <a:bodyPr/>
          <a:lstStyle/>
          <a:p>
            <a:r>
              <a:rPr lang="en-US" altLang="en-US"/>
              <a:t>Key Messages</a:t>
            </a:r>
            <a:endParaRPr lang="en-CA" altLang="en-US"/>
          </a:p>
        </p:txBody>
      </p:sp>
      <p:sp>
        <p:nvSpPr>
          <p:cNvPr id="50179" name="Rectangle 3"/>
          <p:cNvSpPr>
            <a:spLocks noGrp="1"/>
          </p:cNvSpPr>
          <p:nvPr>
            <p:ph type="body" idx="4294967295"/>
          </p:nvPr>
        </p:nvSpPr>
        <p:spPr>
          <a:xfrm>
            <a:off x="628650" y="1317625"/>
            <a:ext cx="7886700" cy="4329113"/>
          </a:xfrm>
        </p:spPr>
        <p:txBody>
          <a:bodyPr/>
          <a:lstStyle/>
          <a:p>
            <a:pPr>
              <a:lnSpc>
                <a:spcPct val="100000"/>
              </a:lnSpc>
              <a:spcBef>
                <a:spcPts val="900"/>
              </a:spcBef>
            </a:pPr>
            <a:r>
              <a:rPr lang="en-US" altLang="en-US" sz="2000" b="0"/>
              <a:t>25 to 57% of people with diabetes report using complementary or alternative medicine </a:t>
            </a:r>
          </a:p>
          <a:p>
            <a:pPr>
              <a:lnSpc>
                <a:spcPct val="100000"/>
              </a:lnSpc>
              <a:spcBef>
                <a:spcPts val="900"/>
              </a:spcBef>
            </a:pPr>
            <a:r>
              <a:rPr lang="en-US" altLang="en-US" sz="2000" b="0"/>
              <a:t>Some natural health products (NHP) have shown a lowering of A1C by ≥0.5% in trials lasting 3 months in adults with type 2 diabetes, but most are single small trials that require further large scale evaluations before they can be recommended for widespread use in diabetes </a:t>
            </a:r>
          </a:p>
          <a:p>
            <a:pPr>
              <a:lnSpc>
                <a:spcPct val="100000"/>
              </a:lnSpc>
              <a:spcBef>
                <a:spcPts val="900"/>
              </a:spcBef>
            </a:pPr>
            <a:r>
              <a:rPr lang="en-US" altLang="en-US" sz="2000" b="0"/>
              <a:t>A few more commonly used NHP for diabetes have been studied in larger randomized controlled trials and/or meta-analyses refuting the popular belief of benefit of these compounds</a:t>
            </a:r>
          </a:p>
          <a:p>
            <a:pPr>
              <a:lnSpc>
                <a:spcPct val="100000"/>
              </a:lnSpc>
              <a:spcBef>
                <a:spcPts val="900"/>
              </a:spcBef>
            </a:pPr>
            <a:r>
              <a:rPr lang="en-US" altLang="en-US" sz="2000" b="0"/>
              <a:t>Health-care providers should always ask about the use of complementary and alternative medicine as some may result in unexpected side effects and/or interactions with traditional pharmacotherapies</a:t>
            </a:r>
            <a:endParaRPr lang="en-CA" altLang="en-US" sz="2000" b="0"/>
          </a:p>
        </p:txBody>
      </p:sp>
      <p:sp>
        <p:nvSpPr>
          <p:cNvPr id="50180" name="Text Box 4"/>
          <p:cNvSpPr txBox="1">
            <a:spLocks noChangeArrowheads="1"/>
          </p:cNvSpPr>
          <p:nvPr/>
        </p:nvSpPr>
        <p:spPr bwMode="auto">
          <a:xfrm>
            <a:off x="0" y="6032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22.  Complementary &amp; Alternative Medicine for Diabetes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_Office Theme">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11</TotalTime>
  <Words>904</Words>
  <Application>Microsoft Macintosh PowerPoint</Application>
  <PresentationFormat>Letter Paper (8.5x11 in)</PresentationFormat>
  <Paragraphs>69</Paragraphs>
  <Slides>13</Slides>
  <Notes>0</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13</vt:i4>
      </vt:variant>
    </vt:vector>
  </HeadingPairs>
  <TitlesOfParts>
    <vt:vector size="23" baseType="lpstr">
      <vt:lpstr>Calibri</vt:lpstr>
      <vt:lpstr>MS PGothic</vt:lpstr>
      <vt:lpstr>Open Sans</vt:lpstr>
      <vt:lpstr>Open Sans Light</vt:lpstr>
      <vt:lpstr>Times New Roman</vt:lpstr>
      <vt:lpstr>Arial</vt:lpstr>
      <vt:lpstr>Office Theme</vt:lpstr>
      <vt:lpstr>4_Office Theme</vt:lpstr>
      <vt:lpstr>2_Office Theme</vt:lpstr>
      <vt:lpstr>1_Office Theme</vt:lpstr>
      <vt:lpstr>Complementary and Alternative Medicine for Diabetes </vt:lpstr>
      <vt:lpstr>PowerPoint Presentation</vt:lpstr>
      <vt:lpstr>Key Changes</vt:lpstr>
      <vt:lpstr>Natural Health Products (NHP)</vt:lpstr>
      <vt:lpstr>Natural Health Products (NHP)</vt:lpstr>
      <vt:lpstr>Natural Health Products (NHP)</vt:lpstr>
      <vt:lpstr>Complementary and Alternative Approaches for Diabetes</vt:lpstr>
      <vt:lpstr>Recommendations 1-2</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Complementary and Alternative Medicine for Diabetes </dc:title>
  <dc:creator>Kate Campbell</dc:creator>
  <cp:lastModifiedBy>Kate Campbell</cp:lastModifiedBy>
  <cp:revision>4</cp:revision>
  <cp:lastPrinted>2017-01-20T14:54:31Z</cp:lastPrinted>
  <dcterms:created xsi:type="dcterms:W3CDTF">2018-04-09T17:36:42Z</dcterms:created>
  <dcterms:modified xsi:type="dcterms:W3CDTF">2018-10-24T02:45:12Z</dcterms:modified>
</cp:coreProperties>
</file>