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32"/>
  </p:notesMasterIdLst>
  <p:handoutMasterIdLst>
    <p:handoutMasterId r:id="rId33"/>
  </p:handoutMasterIdLst>
  <p:sldIdLst>
    <p:sldId id="388" r:id="rId3"/>
    <p:sldId id="408" r:id="rId4"/>
    <p:sldId id="289" r:id="rId5"/>
    <p:sldId id="400" r:id="rId6"/>
    <p:sldId id="401" r:id="rId7"/>
    <p:sldId id="402" r:id="rId8"/>
    <p:sldId id="407" r:id="rId9"/>
    <p:sldId id="403" r:id="rId10"/>
    <p:sldId id="404" r:id="rId11"/>
    <p:sldId id="405" r:id="rId12"/>
    <p:sldId id="368" r:id="rId13"/>
    <p:sldId id="381" r:id="rId14"/>
    <p:sldId id="348" r:id="rId15"/>
    <p:sldId id="319" r:id="rId16"/>
    <p:sldId id="324" r:id="rId17"/>
    <p:sldId id="382" r:id="rId18"/>
    <p:sldId id="383" r:id="rId19"/>
    <p:sldId id="325" r:id="rId20"/>
    <p:sldId id="384" r:id="rId21"/>
    <p:sldId id="393" r:id="rId22"/>
    <p:sldId id="394" r:id="rId23"/>
    <p:sldId id="395" r:id="rId24"/>
    <p:sldId id="396" r:id="rId25"/>
    <p:sldId id="397" r:id="rId26"/>
    <p:sldId id="398" r:id="rId27"/>
    <p:sldId id="399" r:id="rId28"/>
    <p:sldId id="390" r:id="rId29"/>
    <p:sldId id="391" r:id="rId30"/>
    <p:sldId id="392" r:id="rId31"/>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1pPr>
    <a:lvl2pPr marL="420688" indent="36513"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2pPr>
    <a:lvl3pPr marL="841375" indent="73025"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3pPr>
    <a:lvl4pPr marL="1262063" indent="109538"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4pPr>
    <a:lvl5pPr marL="1682750" indent="146050"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sz="2400"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sz="2400"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sz="2400"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sz="2400" kern="1200">
        <a:solidFill>
          <a:schemeClr val="tx1"/>
        </a:solidFill>
        <a:latin typeface="Calibri"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85399" autoAdjust="0"/>
  </p:normalViewPr>
  <p:slideViewPr>
    <p:cSldViewPr snapToGrid="0" snapToObjects="1">
      <p:cViewPr>
        <p:scale>
          <a:sx n="61" d="100"/>
          <a:sy n="61" d="100"/>
        </p:scale>
        <p:origin x="1696" y="3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212"/>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notesMaster" Target="notesMasters/notesMaster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handoutMaster" Target="handoutMasters/handout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cs typeface="Arial" pitchFamily="34" charset="0"/>
              </a:defRPr>
            </a:lvl1pPr>
          </a:lstStyle>
          <a:p>
            <a:fld id="{E7CC7A29-6AFF-4C4B-8142-533B8E1CD361}"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cs typeface="Arial" pitchFamily="34" charset="0"/>
              </a:defRPr>
            </a:lvl1pPr>
          </a:lstStyle>
          <a:p>
            <a:fld id="{B417B2C5-783C-4F85-8740-D9398039D358}" type="slidenum">
              <a:rPr lang="en-CA" altLang="en-US"/>
              <a:pPr/>
              <a:t>‹#›</a:t>
            </a:fld>
            <a:endParaRPr lang="en-CA" altLang="en-US"/>
          </a:p>
        </p:txBody>
      </p:sp>
    </p:spTree>
    <p:extLst>
      <p:ext uri="{BB962C8B-B14F-4D97-AF65-F5344CB8AC3E}">
        <p14:creationId xmlns:p14="http://schemas.microsoft.com/office/powerpoint/2010/main" val="4018899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cs typeface="Arial" pitchFamily="34" charset="0"/>
              </a:defRPr>
            </a:lvl1pPr>
          </a:lstStyle>
          <a:p>
            <a:fld id="{B4410180-8745-4A91-99E2-24A863DE7846}"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cs typeface="Arial" pitchFamily="34" charset="0"/>
              </a:defRPr>
            </a:lvl1pPr>
          </a:lstStyle>
          <a:p>
            <a:fld id="{C9786B02-18AF-49FC-9BAA-FDF036708315}" type="slidenum">
              <a:rPr lang="en-US" altLang="en-US"/>
              <a:pPr/>
              <a:t>‹#›</a:t>
            </a:fld>
            <a:endParaRPr lang="en-US" altLang="en-US"/>
          </a:p>
        </p:txBody>
      </p:sp>
    </p:spTree>
    <p:extLst>
      <p:ext uri="{BB962C8B-B14F-4D97-AF65-F5344CB8AC3E}">
        <p14:creationId xmlns:p14="http://schemas.microsoft.com/office/powerpoint/2010/main" val="3320215431"/>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ＭＳ Ｐゴシック" charset="0"/>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2pPr>
    <a:lvl3pPr marL="841375"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3pPr>
    <a:lvl4pPr marL="1262063"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4pPr>
    <a:lvl5pPr marL="1682750"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Welcome to the Diabetes and Driving chapter.  </a:t>
            </a:r>
            <a:endParaRPr lang="en-CA" altLang="en-US" smtClean="0">
              <a:ea typeface="ＭＳ Ｐゴシック" pitchFamily="34" charset="-128"/>
            </a:endParaRPr>
          </a:p>
        </p:txBody>
      </p:sp>
      <p:sp>
        <p:nvSpPr>
          <p:cNvPr id="1741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fld id="{FB19EA8B-DE6B-4A56-921F-00B54FC9D203}" type="slidenum">
              <a:rPr lang="en-CA" altLang="en-US" sz="1200"/>
              <a:pPr algn="r" eaLnBrk="1" hangingPunct="1"/>
              <a:t>1</a:t>
            </a:fld>
            <a:endParaRPr lang="en-CA" altLang="en-US" sz="1200"/>
          </a:p>
        </p:txBody>
      </p:sp>
    </p:spTree>
    <p:extLst>
      <p:ext uri="{BB962C8B-B14F-4D97-AF65-F5344CB8AC3E}">
        <p14:creationId xmlns:p14="http://schemas.microsoft.com/office/powerpoint/2010/main" val="272245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The 2018 guidelines contain an appendix entitled Sample Diabetes and Driving Assessment Form to assist health-care provider in assessing the fitness of people with diabetes to safely drive.</a:t>
            </a:r>
            <a:endParaRPr lang="en-CA" altLang="en-US" smtClean="0">
              <a:ea typeface="ＭＳ Ｐゴシック" pitchFamily="34" charset="-128"/>
            </a:endParaRPr>
          </a:p>
        </p:txBody>
      </p:sp>
    </p:spTree>
    <p:extLst>
      <p:ext uri="{BB962C8B-B14F-4D97-AF65-F5344CB8AC3E}">
        <p14:creationId xmlns:p14="http://schemas.microsoft.com/office/powerpoint/2010/main" val="267378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ea typeface="ＭＳ Ｐゴシック" pitchFamily="34" charset="-128"/>
              </a:rPr>
              <a:t>Currently 10 Canadian provinces and territories have a mandatory reporting system obliging medical practitioners to report to the appropriate regulatory body those people who have conditions that impair their driving ability. Federal organizations, such as the Canadian Council of Motor Transport Administrators (CCMTA), should have consistent, clear and easily accessible reporting mechanisms for physicians and nurse practitioners; in addition, provincial and territorial ministries of transportation should include information on their websites about diabetes and driving, and which types of people with diabetes should be reported. A study in Ontario showed that a program of medical warnings issued to 100,075 people over a 3-year period for a variety of different medical issues, including alcoholism, epilepsy, dementia, sleep disorders and diabetes, resulted in a 45% reduction in annual accident rates when compared with the period before the warning.</a:t>
            </a:r>
          </a:p>
        </p:txBody>
      </p:sp>
    </p:spTree>
    <p:extLst>
      <p:ext uri="{BB962C8B-B14F-4D97-AF65-F5344CB8AC3E}">
        <p14:creationId xmlns:p14="http://schemas.microsoft.com/office/powerpoint/2010/main" val="1294592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And now reviewing the 5 recommendations in this chapter.  </a:t>
            </a:r>
            <a:endParaRPr lang="en-CA" altLang="en-US" smtClean="0">
              <a:ea typeface="ＭＳ Ｐゴシック" pitchFamily="34" charset="-128"/>
            </a:endParaRPr>
          </a:p>
        </p:txBody>
      </p:sp>
    </p:spTree>
    <p:extLst>
      <p:ext uri="{BB962C8B-B14F-4D97-AF65-F5344CB8AC3E}">
        <p14:creationId xmlns:p14="http://schemas.microsoft.com/office/powerpoint/2010/main" val="2063487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The Key messages for health-care providers inclue </a:t>
            </a:r>
            <a:endParaRPr lang="en-CA" altLang="en-US" smtClean="0">
              <a:ea typeface="ＭＳ Ｐゴシック" pitchFamily="34" charset="-128"/>
            </a:endParaRPr>
          </a:p>
        </p:txBody>
      </p:sp>
    </p:spTree>
    <p:extLst>
      <p:ext uri="{BB962C8B-B14F-4D97-AF65-F5344CB8AC3E}">
        <p14:creationId xmlns:p14="http://schemas.microsoft.com/office/powerpoint/2010/main" val="1327366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And the key messages that have been developed for people with diabetes include:</a:t>
            </a:r>
            <a:endParaRPr lang="en-CA" altLang="en-US" smtClean="0">
              <a:ea typeface="ＭＳ Ｐゴシック" pitchFamily="34" charset="-128"/>
            </a:endParaRPr>
          </a:p>
        </p:txBody>
      </p:sp>
    </p:spTree>
    <p:extLst>
      <p:ext uri="{BB962C8B-B14F-4D97-AF65-F5344CB8AC3E}">
        <p14:creationId xmlns:p14="http://schemas.microsoft.com/office/powerpoint/2010/main" val="996203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I encourage you to review the full text of the chapter available at the Diabetes Canada guidelines website.</a:t>
            </a:r>
          </a:p>
          <a:p>
            <a:r>
              <a:rPr lang="en-US" altLang="en-US" smtClean="0">
                <a:ea typeface="ＭＳ Ｐゴシック" pitchFamily="34" charset="-128"/>
              </a:rPr>
              <a:t>Educational tools for health-care providers and people with diabetes on diabetes and driving have also been developed by the Dissemination and Implementation Committee and are available on the website.</a:t>
            </a:r>
            <a:endParaRPr lang="en-CA" altLang="en-US" smtClean="0">
              <a:ea typeface="ＭＳ Ｐゴシック" pitchFamily="34" charset="-128"/>
            </a:endParaRPr>
          </a:p>
        </p:txBody>
      </p:sp>
    </p:spTree>
    <p:extLst>
      <p:ext uri="{BB962C8B-B14F-4D97-AF65-F5344CB8AC3E}">
        <p14:creationId xmlns:p14="http://schemas.microsoft.com/office/powerpoint/2010/main" val="1411628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The same information can be obtained by downloading the app.</a:t>
            </a:r>
            <a:endParaRPr lang="en-CA" altLang="en-US" smtClean="0">
              <a:ea typeface="ＭＳ Ｐゴシック" pitchFamily="34" charset="-128"/>
            </a:endParaRPr>
          </a:p>
        </p:txBody>
      </p:sp>
    </p:spTree>
    <p:extLst>
      <p:ext uri="{BB962C8B-B14F-4D97-AF65-F5344CB8AC3E}">
        <p14:creationId xmlns:p14="http://schemas.microsoft.com/office/powerpoint/2010/main" val="1988115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This was a new chapter for the Diabetes Canada guidelines.  It contains new information on management of hypoglycemia prior to driving and when a health-care provider should report a driver with diabetes.</a:t>
            </a:r>
            <a:endParaRPr lang="en-CA" altLang="en-US" smtClean="0">
              <a:ea typeface="ＭＳ Ｐゴシック" pitchFamily="34" charset="-128"/>
            </a:endParaRPr>
          </a:p>
        </p:txBody>
      </p:sp>
    </p:spTree>
    <p:extLst>
      <p:ext uri="{BB962C8B-B14F-4D97-AF65-F5344CB8AC3E}">
        <p14:creationId xmlns:p14="http://schemas.microsoft.com/office/powerpoint/2010/main" val="1486521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Diabetes can affect driving performance due to</a:t>
            </a:r>
          </a:p>
          <a:p>
            <a:pPr>
              <a:buFontTx/>
              <a:buChar char="•"/>
            </a:pPr>
            <a:r>
              <a:rPr lang="en-US" altLang="en-US" smtClean="0">
                <a:ea typeface="ＭＳ Ｐゴシック" pitchFamily="34" charset="-128"/>
              </a:rPr>
              <a:t>Chronic complications which impair sensory or motor function.  These include retinopathy, neuropathy, amputation, and vascular disease.</a:t>
            </a:r>
          </a:p>
          <a:p>
            <a:pPr>
              <a:buFontTx/>
              <a:buChar char="•"/>
            </a:pPr>
            <a:r>
              <a:rPr lang="en-US" altLang="en-US" smtClean="0">
                <a:ea typeface="ＭＳ Ｐゴシック" pitchFamily="34" charset="-128"/>
              </a:rPr>
              <a:t>Transient cognitive dysfunction or loss of consciousness from antihyperglycemic medication-induced hypoglycemia.  This is primarily related to insulin or insulin secretatogues. And, </a:t>
            </a:r>
          </a:p>
          <a:p>
            <a:pPr>
              <a:buFontTx/>
              <a:buChar char="•"/>
            </a:pPr>
            <a:r>
              <a:rPr lang="en-US" altLang="en-US" smtClean="0">
                <a:ea typeface="ＭＳ Ｐゴシック" pitchFamily="34" charset="-128"/>
              </a:rPr>
              <a:t>Other medical disorders often associated with type 2 diabetes such as sleep apnea</a:t>
            </a:r>
          </a:p>
          <a:p>
            <a:pPr>
              <a:buFontTx/>
              <a:buChar char="•"/>
            </a:pPr>
            <a:endParaRPr lang="en-CA" altLang="en-US" smtClean="0">
              <a:ea typeface="ＭＳ Ｐゴシック" pitchFamily="34" charset="-128"/>
            </a:endParaRPr>
          </a:p>
        </p:txBody>
      </p:sp>
    </p:spTree>
    <p:extLst>
      <p:ext uri="{BB962C8B-B14F-4D97-AF65-F5344CB8AC3E}">
        <p14:creationId xmlns:p14="http://schemas.microsoft.com/office/powerpoint/2010/main" val="146504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A key principal is that the fitness of people with diabetes to drive should be assessed on an individual basis as per provincial regulations</a:t>
            </a:r>
            <a:endParaRPr lang="en-CA" altLang="en-US" smtClean="0">
              <a:ea typeface="ＭＳ Ｐゴシック" pitchFamily="34" charset="-128"/>
            </a:endParaRPr>
          </a:p>
        </p:txBody>
      </p:sp>
    </p:spTree>
    <p:extLst>
      <p:ext uri="{BB962C8B-B14F-4D97-AF65-F5344CB8AC3E}">
        <p14:creationId xmlns:p14="http://schemas.microsoft.com/office/powerpoint/2010/main" val="1288838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34" charset="-128"/>
              </a:rPr>
              <a:t>Case control studies suggest drivers with diabetes pose a modestly increased but acceptable risk of motor vehicle accidents compared to drivers without diabetes, but many studies are limited and or poor quality.  Older studies may no longer be as relevant due to changes in road conditions, motor vehicles and diabetes management.</a:t>
            </a:r>
            <a:endParaRPr lang="en-CA" altLang="en-US" baseline="30000" smtClean="0">
              <a:ea typeface="ＭＳ Ｐゴシック" pitchFamily="34" charset="-128"/>
            </a:endParaRPr>
          </a:p>
        </p:txBody>
      </p:sp>
    </p:spTree>
    <p:extLst>
      <p:ext uri="{BB962C8B-B14F-4D97-AF65-F5344CB8AC3E}">
        <p14:creationId xmlns:p14="http://schemas.microsoft.com/office/powerpoint/2010/main" val="1988437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ea typeface="ＭＳ Ｐゴシック" pitchFamily="34" charset="-128"/>
              </a:rPr>
              <a:t>Unrecognized hypoglycemia is the most relevant driving hazard for drivers with diabetes. A number of studies have examined driving performance with a driving simulator during induced hypoglycemia in individuals with type 1 and 2 diabetes. Studies in type 1 diabetes have demonstrated that performance starts to deteriorate at blood glucose levels below 3.8 mmol/L. In one study, only 30% of drivers self-treated their low BG, and the treatment occurred only when the blood glucose was ≤2.8 mmol/L. Fewer than 25% were aware that their driving performance was impaired. The ability of deciding when it is safe to drive may be unreliable or absent in those with hypoglycemia unawareness.  During a driving stimulator study, only 4% of those with normal hypoglycemia awareness stated that they would drive while hypoglycemic compared to 43% with impaired awareness of hypoglycemia.  Studies have demonstrated that cognitive function may not recover until 40 minutes or more after restoration of euglycemia.</a:t>
            </a:r>
          </a:p>
        </p:txBody>
      </p:sp>
    </p:spTree>
    <p:extLst>
      <p:ext uri="{BB962C8B-B14F-4D97-AF65-F5344CB8AC3E}">
        <p14:creationId xmlns:p14="http://schemas.microsoft.com/office/powerpoint/2010/main" val="533388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ea typeface="ＭＳ Ｐゴシック" pitchFamily="34" charset="-128"/>
              </a:rPr>
              <a:t>Hypoglycemia is not a problem for drivers with diabetes treated with healthy behaviour interventions (diet and physical activity) alone, nor is it a problem for drivers with diabetes treated with</a:t>
            </a:r>
          </a:p>
          <a:p>
            <a:r>
              <a:rPr lang="en-CA" altLang="en-US" smtClean="0">
                <a:ea typeface="ＭＳ Ｐゴシック" pitchFamily="34" charset="-128"/>
              </a:rPr>
              <a:t>most non-insulin antihyperglycemic medications, when used as monotherapy or in combination with each other. Treatment with insulin secretagogues may provoke higher rates of hypoglycemia when used alone or in combination with other noninsulin antihyperglycemic medications, including the elderly. Studies of rates of motor vehicle accidents in drivers with diabetes have consistently described</a:t>
            </a:r>
          </a:p>
          <a:p>
            <a:r>
              <a:rPr lang="en-CA" altLang="en-US" smtClean="0">
                <a:ea typeface="ＭＳ Ｐゴシック" pitchFamily="34" charset="-128"/>
              </a:rPr>
              <a:t>the highest rates for individuals treated with insulin.</a:t>
            </a:r>
          </a:p>
          <a:p>
            <a:endParaRPr lang="en-CA" altLang="en-US" smtClean="0">
              <a:ea typeface="ＭＳ Ｐゴシック" pitchFamily="34" charset="-128"/>
            </a:endParaRPr>
          </a:p>
          <a:p>
            <a:r>
              <a:rPr lang="en-CA" altLang="en-US" smtClean="0">
                <a:ea typeface="ＭＳ Ｐゴシック" pitchFamily="34" charset="-128"/>
              </a:rPr>
              <a:t>Factors that have been shown to increase driving risk include previous episodes of severe hypoglycemia within the past 2 years with a greater risk in those with lower A1C levels, previous hypoglycemia while driving and absence of blood glucose monitoring before driving. </a:t>
            </a:r>
          </a:p>
          <a:p>
            <a:endParaRPr lang="en-CA" altLang="en-US" smtClean="0">
              <a:ea typeface="ＭＳ Ｐゴシック" pitchFamily="34" charset="-128"/>
            </a:endParaRPr>
          </a:p>
          <a:p>
            <a:r>
              <a:rPr lang="en-CA" altLang="en-US" smtClean="0">
                <a:ea typeface="ＭＳ Ｐゴシック" pitchFamily="34" charset="-128"/>
              </a:rPr>
              <a:t>These risks may be mitigated by frequent blood glucose testing or use of a real-time continuous glucose monitoring device. Use of a memory glucose meter is recommended so that measurements can be assessed by the health-care team and by driving authorities, if indicated.</a:t>
            </a:r>
          </a:p>
        </p:txBody>
      </p:sp>
    </p:spTree>
    <p:extLst>
      <p:ext uri="{BB962C8B-B14F-4D97-AF65-F5344CB8AC3E}">
        <p14:creationId xmlns:p14="http://schemas.microsoft.com/office/powerpoint/2010/main" val="1001842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ea typeface="ＭＳ Ｐゴシック" pitchFamily="34" charset="-128"/>
              </a:rPr>
              <a:t>The risk for commercial vehicle drivers is higher than that for private drivers as the former are on the road many hours of the day or night, thus increasing their time exposure. The consequences of</a:t>
            </a:r>
          </a:p>
          <a:p>
            <a:r>
              <a:rPr lang="en-CA" altLang="en-US" smtClean="0">
                <a:ea typeface="ＭＳ Ｐゴシック" pitchFamily="34" charset="-128"/>
              </a:rPr>
              <a:t>a motor vehicle accident involving a commercial vehicle are also likely to be more serious, particularly if the vehicle carries passengers or dangerous goods. Therefore, higher medical standards are</a:t>
            </a:r>
          </a:p>
          <a:p>
            <a:r>
              <a:rPr lang="en-CA" altLang="en-US" smtClean="0">
                <a:ea typeface="ＭＳ Ｐゴシック" pitchFamily="34" charset="-128"/>
              </a:rPr>
              <a:t>applied for all commercial vehicle drivers.</a:t>
            </a:r>
          </a:p>
        </p:txBody>
      </p:sp>
    </p:spTree>
    <p:extLst>
      <p:ext uri="{BB962C8B-B14F-4D97-AF65-F5344CB8AC3E}">
        <p14:creationId xmlns:p14="http://schemas.microsoft.com/office/powerpoint/2010/main" val="1691726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ea typeface="ＭＳ Ｐゴシック" pitchFamily="34" charset="-128"/>
              </a:rPr>
              <a:t>People with diabetes should play an active role in assessing their own fitness to drive and should have a duty to report conditions that may potentially impair their ability to drive safely, such as</a:t>
            </a:r>
          </a:p>
          <a:p>
            <a:r>
              <a:rPr lang="en-CA" altLang="en-US" smtClean="0">
                <a:ea typeface="ＭＳ Ｐゴシック" pitchFamily="34" charset="-128"/>
              </a:rPr>
              <a:t>hypoglycemia unawareness and episodes of severe hypoglycemia while driving or while awake but not driving. However, studies have demonstrated limited patient awareness of and adherence to recommendations for safe driving. As few as 15% of adults routinely perform self-monitoring of blood glucose before driving. </a:t>
            </a:r>
          </a:p>
          <a:p>
            <a:endParaRPr lang="en-CA" altLang="en-US" smtClean="0">
              <a:ea typeface="ＭＳ Ｐゴシック" pitchFamily="34" charset="-128"/>
            </a:endParaRPr>
          </a:p>
          <a:p>
            <a:r>
              <a:rPr lang="en-CA" altLang="en-US" smtClean="0">
                <a:ea typeface="ＭＳ Ｐゴシック" pitchFamily="34" charset="-128"/>
              </a:rPr>
              <a:t>Health-care providers play an important role in assessing the individual’s fitness to drive.</a:t>
            </a:r>
          </a:p>
          <a:p>
            <a:r>
              <a:rPr lang="en-CA" altLang="en-US" smtClean="0">
                <a:ea typeface="ＭＳ Ｐゴシック" pitchFamily="34" charset="-128"/>
              </a:rPr>
              <a:t>They have a duty to report unfit drivers according to provincial/territorial regulations.</a:t>
            </a:r>
          </a:p>
          <a:p>
            <a:r>
              <a:rPr lang="en-CA" altLang="en-US" smtClean="0">
                <a:ea typeface="ＭＳ Ｐゴシック" pitchFamily="34" charset="-128"/>
              </a:rPr>
              <a:t>They also play a critical role in educating people with diabetes on strategies to reduce their risk of hypoglycemia while driving.  However, it is important to recognize that currently many drivers with diabetes receive little or no advice. In a large multinational study, only 52% of drivers with type 1  diabetes and 27% with type 2 diabetes had discussed driving guidelines with their physician. </a:t>
            </a:r>
          </a:p>
        </p:txBody>
      </p:sp>
    </p:spTree>
    <p:extLst>
      <p:ext uri="{BB962C8B-B14F-4D97-AF65-F5344CB8AC3E}">
        <p14:creationId xmlns:p14="http://schemas.microsoft.com/office/powerpoint/2010/main" val="169059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62126E8E-0CAA-46C6-87C9-24CE8F04FB72}"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56087867-A7B5-4655-AC81-4BF1E0FBCE2C}" type="datetimeFigureOut">
              <a:rPr lang="en-US" altLang="en-US"/>
              <a:pPr/>
              <a:t>10/23/18</a:t>
            </a:fld>
            <a:endParaRPr lang="en-US" altLang="en-US"/>
          </a:p>
        </p:txBody>
      </p:sp>
    </p:spTree>
    <p:extLst>
      <p:ext uri="{BB962C8B-B14F-4D97-AF65-F5344CB8AC3E}">
        <p14:creationId xmlns:p14="http://schemas.microsoft.com/office/powerpoint/2010/main" val="1948259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CBC2EE61-13BF-42DB-8021-9BE45172CE92}"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09CAAF1-A7FA-4BDB-8132-0A695828D50E}" type="slidenum">
              <a:rPr lang="en-US" altLang="en-US"/>
              <a:pPr/>
              <a:t>‹#›</a:t>
            </a:fld>
            <a:endParaRPr lang="en-US" altLang="en-US"/>
          </a:p>
        </p:txBody>
      </p:sp>
    </p:spTree>
    <p:extLst>
      <p:ext uri="{BB962C8B-B14F-4D97-AF65-F5344CB8AC3E}">
        <p14:creationId xmlns:p14="http://schemas.microsoft.com/office/powerpoint/2010/main" val="3480233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21C63226-505B-46E3-A559-10B3718CA85B}"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6A53872-EDB8-4323-9891-7FA975A840F5}" type="slidenum">
              <a:rPr lang="en-US" altLang="en-US"/>
              <a:pPr/>
              <a:t>‹#›</a:t>
            </a:fld>
            <a:endParaRPr lang="en-US" altLang="en-US"/>
          </a:p>
        </p:txBody>
      </p:sp>
    </p:spTree>
    <p:extLst>
      <p:ext uri="{BB962C8B-B14F-4D97-AF65-F5344CB8AC3E}">
        <p14:creationId xmlns:p14="http://schemas.microsoft.com/office/powerpoint/2010/main" val="2232849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2113232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637361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176529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074054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757983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723300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0465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084244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DB42DD98-2ADF-46B2-A96D-F95C7F46BD7F}"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1968EDA1-6E22-4C46-BBE0-2B3F22AFE068}" type="datetimeFigureOut">
              <a:rPr lang="en-US" altLang="en-US"/>
              <a:pPr/>
              <a:t>10/23/18</a:t>
            </a:fld>
            <a:endParaRPr lang="en-US" altLang="en-US"/>
          </a:p>
        </p:txBody>
      </p:sp>
    </p:spTree>
    <p:extLst>
      <p:ext uri="{BB962C8B-B14F-4D97-AF65-F5344CB8AC3E}">
        <p14:creationId xmlns:p14="http://schemas.microsoft.com/office/powerpoint/2010/main" val="22566050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707280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810485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778770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012CDB6F-2AC2-4CC9-9DF3-ED4D931C7636}"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4E3E1985-F7E9-4B10-9D02-21DF6CDA377C}" type="datetimeFigureOut">
              <a:rPr lang="en-US" altLang="en-US"/>
              <a:pPr/>
              <a:t>10/23/18</a:t>
            </a:fld>
            <a:endParaRPr lang="en-US" altLang="en-US"/>
          </a:p>
        </p:txBody>
      </p:sp>
    </p:spTree>
    <p:extLst>
      <p:ext uri="{BB962C8B-B14F-4D97-AF65-F5344CB8AC3E}">
        <p14:creationId xmlns:p14="http://schemas.microsoft.com/office/powerpoint/2010/main" val="84216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F5A2DECF-0C05-465A-AD68-02E3AD2AAD31}"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EB4569BF-A890-4299-9A36-4F363432A100}" type="datetimeFigureOut">
              <a:rPr lang="en-US" altLang="en-US"/>
              <a:pPr/>
              <a:t>10/23/18</a:t>
            </a:fld>
            <a:endParaRPr lang="en-US" altLang="en-US"/>
          </a:p>
        </p:txBody>
      </p:sp>
    </p:spTree>
    <p:extLst>
      <p:ext uri="{BB962C8B-B14F-4D97-AF65-F5344CB8AC3E}">
        <p14:creationId xmlns:p14="http://schemas.microsoft.com/office/powerpoint/2010/main" val="1739533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D9BD4C50-4DA1-4495-B3CD-59B616940FDE}"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98988A70-F208-449E-A75E-DAD29EB4C0D5}" type="datetimeFigureOut">
              <a:rPr lang="en-US" altLang="en-US"/>
              <a:pPr/>
              <a:t>10/23/18</a:t>
            </a:fld>
            <a:endParaRPr lang="en-US" altLang="en-US"/>
          </a:p>
        </p:txBody>
      </p:sp>
    </p:spTree>
    <p:extLst>
      <p:ext uri="{BB962C8B-B14F-4D97-AF65-F5344CB8AC3E}">
        <p14:creationId xmlns:p14="http://schemas.microsoft.com/office/powerpoint/2010/main" val="1553255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008FC3D0-8903-49D6-8D5E-AAFFE876248B}"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B537DBCF-92CD-4EC5-B271-026FAB1D0281}" type="datetimeFigureOut">
              <a:rPr lang="en-US" altLang="en-US"/>
              <a:pPr/>
              <a:t>10/23/18</a:t>
            </a:fld>
            <a:endParaRPr lang="en-US" altLang="en-US"/>
          </a:p>
        </p:txBody>
      </p:sp>
    </p:spTree>
    <p:extLst>
      <p:ext uri="{BB962C8B-B14F-4D97-AF65-F5344CB8AC3E}">
        <p14:creationId xmlns:p14="http://schemas.microsoft.com/office/powerpoint/2010/main" val="386346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317428EF-3BA9-456C-94B8-5E6F6A9B4839}"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1C4107AC-5ACD-41D2-9325-0B198C3EB3BF}" type="datetimeFigureOut">
              <a:rPr lang="en-US" altLang="en-US"/>
              <a:pPr/>
              <a:t>10/23/18</a:t>
            </a:fld>
            <a:endParaRPr lang="en-US" altLang="en-US"/>
          </a:p>
        </p:txBody>
      </p:sp>
    </p:spTree>
    <p:extLst>
      <p:ext uri="{BB962C8B-B14F-4D97-AF65-F5344CB8AC3E}">
        <p14:creationId xmlns:p14="http://schemas.microsoft.com/office/powerpoint/2010/main" val="364298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B7159AAD-C00E-42D6-A980-B8D04E5571D2}"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A7F7ADA7-D7AF-426A-A360-3F1D568EDD83}" type="slidenum">
              <a:rPr lang="en-US" altLang="en-US"/>
              <a:pPr/>
              <a:t>‹#›</a:t>
            </a:fld>
            <a:endParaRPr lang="en-US" altLang="en-US"/>
          </a:p>
        </p:txBody>
      </p:sp>
    </p:spTree>
    <p:extLst>
      <p:ext uri="{BB962C8B-B14F-4D97-AF65-F5344CB8AC3E}">
        <p14:creationId xmlns:p14="http://schemas.microsoft.com/office/powerpoint/2010/main" val="1219910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pitchFamily="34" charset="0"/>
              </a:defRPr>
            </a:lvl1pPr>
          </a:lstStyle>
          <a:p>
            <a:fld id="{7C660567-D3EA-453B-A24F-8101C6B4AF0D}"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25E0E910-3708-4236-80CC-CBDD706FFF80}" type="slidenum">
              <a:rPr lang="en-US" altLang="en-US"/>
              <a:pPr/>
              <a:t>‹#›</a:t>
            </a:fld>
            <a:endParaRPr lang="en-US" altLang="en-US"/>
          </a:p>
        </p:txBody>
      </p:sp>
    </p:spTree>
    <p:extLst>
      <p:ext uri="{BB962C8B-B14F-4D97-AF65-F5344CB8AC3E}">
        <p14:creationId xmlns:p14="http://schemas.microsoft.com/office/powerpoint/2010/main" val="352834726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cs typeface="Arial" pitchFamily="34" charset="0"/>
              </a:defRPr>
            </a:lvl1pPr>
          </a:lstStyle>
          <a:p>
            <a:fld id="{BFE7DB24-801C-4571-A4AA-322031485712}"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pitchFamily="34"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kern="1200">
          <a:solidFill>
            <a:srgbClr val="1E3268"/>
          </a:solidFill>
          <a:latin typeface="Open Sans Light" charset="0"/>
          <a:ea typeface="ＭＳ Ｐゴシック"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ＭＳ Ｐゴシック"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ＭＳ Ｐゴシック"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9149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9149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pitchFamily="34" charset="0"/>
        <a:buChar char="•"/>
        <a:defRPr sz="2200">
          <a:solidFill>
            <a:srgbClr val="1E3268"/>
          </a:solidFill>
          <a:latin typeface="Open Sans Light" charset="0"/>
          <a:ea typeface="ＭＳ Ｐゴシック" pitchFamily="34" charset="-128"/>
          <a:cs typeface="+mn-cs"/>
        </a:defRPr>
      </a:lvl2pPr>
      <a:lvl3pPr marL="1052513" indent="-209550" algn="l" defTabSz="841375" rtl="0" eaLnBrk="0" fontAlgn="base" hangingPunct="0">
        <a:lnSpc>
          <a:spcPct val="90000"/>
        </a:lnSpc>
        <a:spcBef>
          <a:spcPts val="463"/>
        </a:spcBef>
        <a:spcAft>
          <a:spcPct val="0"/>
        </a:spcAft>
        <a:buFont typeface="Arial" pitchFamily="34" charset="0"/>
        <a:buChar char="•"/>
        <a:defRPr>
          <a:solidFill>
            <a:srgbClr val="1E3268"/>
          </a:solidFill>
          <a:latin typeface="Open Sans Light" charset="0"/>
          <a:ea typeface="ＭＳ Ｐゴシック" pitchFamily="34" charset="-128"/>
          <a:cs typeface="+mn-cs"/>
        </a:defRPr>
      </a:lvl3pPr>
      <a:lvl4pPr marL="1473200"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charset="0"/>
          <a:ea typeface="ＭＳ Ｐゴシック" pitchFamily="34" charset="-128"/>
          <a:cs typeface="+mn-cs"/>
        </a:defRPr>
      </a:lvl4pPr>
      <a:lvl5pPr marL="1893888"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charset="0"/>
          <a:ea typeface="ＭＳ Ｐゴシック" pitchFamily="34" charset="-128"/>
          <a:cs typeface="+mn-cs"/>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charset="0"/>
          <a:cs typeface="+mn-cs"/>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charset="0"/>
          <a:cs typeface="+mn-cs"/>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charset="0"/>
          <a:cs typeface="+mn-cs"/>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292100" y="2563813"/>
            <a:ext cx="7772400" cy="1143000"/>
          </a:xfrm>
        </p:spPr>
        <p:txBody>
          <a:bodyPr/>
          <a:lstStyle/>
          <a:p>
            <a:r>
              <a:rPr lang="en-CA" altLang="en-US" sz="3600" b="0" smtClean="0">
                <a:solidFill>
                  <a:schemeClr val="tx1"/>
                </a:solidFill>
                <a:latin typeface="Arial" pitchFamily="34" charset="0"/>
              </a:rPr>
              <a:t>2018 Clinical Practice Guidelines</a:t>
            </a:r>
            <a:r>
              <a:rPr lang="en-CA" altLang="en-US" smtClean="0">
                <a:solidFill>
                  <a:schemeClr val="tx1"/>
                </a:solidFill>
              </a:rPr>
              <a:t/>
            </a:r>
            <a:br>
              <a:rPr lang="en-CA" altLang="en-US" smtClean="0">
                <a:solidFill>
                  <a:schemeClr val="tx1"/>
                </a:solidFill>
              </a:rPr>
            </a:br>
            <a:r>
              <a:rPr lang="en-CA" altLang="en-US" smtClean="0"/>
              <a:t/>
            </a:r>
            <a:br>
              <a:rPr lang="en-CA" altLang="en-US" smtClean="0"/>
            </a:br>
            <a:r>
              <a:rPr lang="en-CA" altLang="en-US" smtClean="0"/>
              <a:t>Diabetes and Driving </a:t>
            </a:r>
          </a:p>
        </p:txBody>
      </p:sp>
      <p:sp>
        <p:nvSpPr>
          <p:cNvPr id="16386" name="Subtitle 2"/>
          <p:cNvSpPr>
            <a:spLocks noGrp="1"/>
          </p:cNvSpPr>
          <p:nvPr>
            <p:ph type="subTitle" idx="4294967295"/>
          </p:nvPr>
        </p:nvSpPr>
        <p:spPr>
          <a:xfrm>
            <a:off x="315913" y="4219575"/>
            <a:ext cx="8650287" cy="2130425"/>
          </a:xfrm>
        </p:spPr>
        <p:txBody>
          <a:bodyPr/>
          <a:lstStyle/>
          <a:p>
            <a:pPr marL="0" indent="0">
              <a:buFont typeface="Arial" pitchFamily="34" charset="0"/>
              <a:buNone/>
            </a:pPr>
            <a:r>
              <a:rPr lang="en-CA" altLang="en-US" sz="3200" smtClean="0">
                <a:solidFill>
                  <a:srgbClr val="00B2EB"/>
                </a:solidFill>
              </a:rPr>
              <a:t>Chapter 21</a:t>
            </a:r>
          </a:p>
          <a:p>
            <a:pPr marL="0" indent="0">
              <a:buFont typeface="Arial" pitchFamily="34" charset="0"/>
              <a:buNone/>
            </a:pPr>
            <a:r>
              <a:rPr lang="en-CA" altLang="en-US" sz="2400" smtClean="0"/>
              <a:t>Robyn L. Houlden </a:t>
            </a:r>
            <a:r>
              <a:rPr lang="en-CA" altLang="en-US" sz="1800" smtClean="0"/>
              <a:t>MD FRCPC, </a:t>
            </a:r>
            <a:r>
              <a:rPr lang="en-CA" altLang="en-US" sz="2400" smtClean="0"/>
              <a:t>Lori Berard </a:t>
            </a:r>
            <a:r>
              <a:rPr lang="en-CA" altLang="en-US" sz="1800" smtClean="0"/>
              <a:t>RN CDE, </a:t>
            </a:r>
            <a:r>
              <a:rPr lang="en-CA" altLang="en-US" sz="2400" smtClean="0"/>
              <a:t>Joshua M. Lakoff </a:t>
            </a:r>
            <a:r>
              <a:rPr lang="en-CA" altLang="en-US" sz="1800" smtClean="0"/>
              <a:t>MD FRCPC, </a:t>
            </a:r>
            <a:r>
              <a:rPr lang="en-CA" altLang="en-US" sz="2400" smtClean="0"/>
              <a:t>Vincent C. Woo </a:t>
            </a:r>
            <a:r>
              <a:rPr lang="en-CA" altLang="en-US" sz="1800" smtClean="0"/>
              <a:t>MD FRCPC, </a:t>
            </a:r>
            <a:r>
              <a:rPr lang="en-CA" altLang="en-US" sz="2400" smtClean="0"/>
              <a:t>Jean-François Yale </a:t>
            </a:r>
            <a:r>
              <a:rPr lang="en-CA" altLang="en-US" sz="1800" smtClean="0"/>
              <a:t>MD FRCPC</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p:cNvSpPr>
            <a:spLocks noGrp="1"/>
          </p:cNvSpPr>
          <p:nvPr>
            <p:ph type="title" idx="4294967295"/>
          </p:nvPr>
        </p:nvSpPr>
        <p:spPr/>
        <p:txBody>
          <a:bodyPr/>
          <a:lstStyle/>
          <a:p>
            <a:r>
              <a:rPr lang="en-US" altLang="en-US" smtClean="0">
                <a:latin typeface="Open Sans"/>
                <a:ea typeface="ＭＳ Ｐゴシック" pitchFamily="34" charset="-128"/>
              </a:rPr>
              <a:t>Roles and responsibilities</a:t>
            </a:r>
            <a:endParaRPr lang="en-CA" altLang="en-US" smtClean="0">
              <a:latin typeface="Open Sans"/>
              <a:ea typeface="ＭＳ Ｐゴシック" pitchFamily="34" charset="-128"/>
            </a:endParaRPr>
          </a:p>
        </p:txBody>
      </p:sp>
      <p:sp>
        <p:nvSpPr>
          <p:cNvPr id="59397" name="Rectangle 5"/>
          <p:cNvSpPr>
            <a:spLocks noGrp="1"/>
          </p:cNvSpPr>
          <p:nvPr>
            <p:ph type="body" sz="half" idx="4294967295"/>
          </p:nvPr>
        </p:nvSpPr>
        <p:spPr>
          <a:xfrm>
            <a:off x="628650" y="1825625"/>
            <a:ext cx="3867150" cy="4329113"/>
          </a:xfrm>
        </p:spPr>
        <p:txBody>
          <a:bodyPr/>
          <a:lstStyle/>
          <a:p>
            <a:pPr algn="ctr">
              <a:buFont typeface="Arial" pitchFamily="34" charset="0"/>
              <a:buNone/>
            </a:pPr>
            <a:r>
              <a:rPr lang="en-US" altLang="en-US" sz="2200" smtClean="0">
                <a:latin typeface="Open Sans"/>
                <a:ea typeface="ＭＳ Ｐゴシック" pitchFamily="34" charset="-128"/>
              </a:rPr>
              <a:t>Driver with diabetes</a:t>
            </a:r>
          </a:p>
          <a:p>
            <a:pPr>
              <a:lnSpc>
                <a:spcPct val="140000"/>
              </a:lnSpc>
              <a:spcBef>
                <a:spcPct val="0"/>
              </a:spcBef>
              <a:buFont typeface="Wingdings" pitchFamily="2" charset="2"/>
              <a:buChar char="ü"/>
            </a:pPr>
            <a:r>
              <a:rPr lang="en-US" altLang="en-US" sz="1800" b="0" smtClean="0">
                <a:latin typeface="Open Sans"/>
                <a:ea typeface="ＭＳ Ｐゴシック" pitchFamily="34" charset="-128"/>
              </a:rPr>
              <a:t>Active role in assessing their own fitness to drive</a:t>
            </a:r>
          </a:p>
          <a:p>
            <a:endParaRPr lang="en-US" altLang="en-US" sz="1800" b="0" smtClean="0">
              <a:latin typeface="Open Sans"/>
              <a:ea typeface="ＭＳ Ｐゴシック" pitchFamily="34" charset="-128"/>
            </a:endParaRPr>
          </a:p>
          <a:p>
            <a:pPr>
              <a:lnSpc>
                <a:spcPct val="140000"/>
              </a:lnSpc>
              <a:spcBef>
                <a:spcPct val="0"/>
              </a:spcBef>
              <a:buFont typeface="Wingdings" pitchFamily="2" charset="2"/>
              <a:buChar char="ü"/>
            </a:pPr>
            <a:r>
              <a:rPr lang="en-US" altLang="en-US" sz="1800" b="0" smtClean="0">
                <a:latin typeface="Open Sans"/>
                <a:ea typeface="ＭＳ Ｐゴシック" pitchFamily="34" charset="-128"/>
              </a:rPr>
              <a:t>Duty to report conditions that may impair their ability to drive safely</a:t>
            </a:r>
            <a:endParaRPr lang="en-CA" altLang="en-US" sz="1800" b="0" smtClean="0">
              <a:latin typeface="Open Sans"/>
              <a:ea typeface="ＭＳ Ｐゴシック" pitchFamily="34" charset="-128"/>
            </a:endParaRPr>
          </a:p>
        </p:txBody>
      </p:sp>
      <p:sp>
        <p:nvSpPr>
          <p:cNvPr id="59398" name="Rectangle 6"/>
          <p:cNvSpPr>
            <a:spLocks noGrp="1"/>
          </p:cNvSpPr>
          <p:nvPr>
            <p:ph type="body" sz="half" idx="4294967295"/>
          </p:nvPr>
        </p:nvSpPr>
        <p:spPr>
          <a:xfrm>
            <a:off x="4648200" y="1825625"/>
            <a:ext cx="3867150" cy="4329113"/>
          </a:xfrm>
        </p:spPr>
        <p:txBody>
          <a:bodyPr/>
          <a:lstStyle/>
          <a:p>
            <a:pPr algn="ctr">
              <a:buFont typeface="Arial" pitchFamily="34" charset="0"/>
              <a:buNone/>
            </a:pPr>
            <a:r>
              <a:rPr lang="en-US" altLang="en-US" sz="2000" smtClean="0">
                <a:latin typeface="Open Sans"/>
                <a:ea typeface="ＭＳ Ｐゴシック" pitchFamily="34" charset="-128"/>
              </a:rPr>
              <a:t>Health-care provider(s)</a:t>
            </a:r>
          </a:p>
          <a:p>
            <a:pPr>
              <a:lnSpc>
                <a:spcPct val="140000"/>
              </a:lnSpc>
              <a:spcBef>
                <a:spcPct val="0"/>
              </a:spcBef>
              <a:buFont typeface="Wingdings" pitchFamily="2" charset="2"/>
              <a:buChar char="ü"/>
            </a:pPr>
            <a:r>
              <a:rPr lang="en-US" altLang="en-US" sz="1800" b="0" smtClean="0">
                <a:latin typeface="Open Sans"/>
                <a:ea typeface="ＭＳ Ｐゴシック" pitchFamily="34" charset="-128"/>
              </a:rPr>
              <a:t>Assess fitness to drive</a:t>
            </a:r>
          </a:p>
          <a:p>
            <a:endParaRPr lang="en-US" altLang="en-US" sz="1800" b="0" smtClean="0">
              <a:latin typeface="Open Sans"/>
              <a:ea typeface="ＭＳ Ｐゴシック" pitchFamily="34" charset="-128"/>
            </a:endParaRPr>
          </a:p>
          <a:p>
            <a:endParaRPr lang="en-US" altLang="en-US" sz="1800" b="0" smtClean="0">
              <a:latin typeface="Open Sans"/>
              <a:ea typeface="ＭＳ Ｐゴシック" pitchFamily="34" charset="-128"/>
            </a:endParaRPr>
          </a:p>
          <a:p>
            <a:pPr>
              <a:lnSpc>
                <a:spcPct val="140000"/>
              </a:lnSpc>
              <a:spcBef>
                <a:spcPct val="0"/>
              </a:spcBef>
              <a:buFont typeface="Wingdings" pitchFamily="2" charset="2"/>
              <a:buChar char="ü"/>
            </a:pPr>
            <a:r>
              <a:rPr lang="en-US" altLang="en-US" sz="1800" b="0" smtClean="0">
                <a:latin typeface="Open Sans"/>
                <a:ea typeface="ＭＳ Ｐゴシック" pitchFamily="34" charset="-128"/>
              </a:rPr>
              <a:t>Duty to report unfit drivers according to provincial/territorial regulations</a:t>
            </a:r>
          </a:p>
          <a:p>
            <a:endParaRPr lang="en-US" altLang="en-US" sz="1800" b="0" smtClean="0">
              <a:latin typeface="Open Sans"/>
              <a:ea typeface="ＭＳ Ｐゴシック" pitchFamily="34" charset="-128"/>
            </a:endParaRPr>
          </a:p>
          <a:p>
            <a:pPr>
              <a:lnSpc>
                <a:spcPct val="140000"/>
              </a:lnSpc>
              <a:spcBef>
                <a:spcPct val="0"/>
              </a:spcBef>
              <a:buFont typeface="Wingdings" pitchFamily="2" charset="2"/>
              <a:buChar char="ü"/>
            </a:pPr>
            <a:r>
              <a:rPr lang="en-US" altLang="en-US" sz="1800" b="0" smtClean="0">
                <a:latin typeface="Open Sans"/>
                <a:ea typeface="ＭＳ Ｐゴシック" pitchFamily="34" charset="-128"/>
              </a:rPr>
              <a:t>Need to educate patients on strategies to reduce risk of hypoglycemia while driving </a:t>
            </a:r>
            <a:endParaRPr lang="en-CA" altLang="en-US" sz="1800" b="0" smtClean="0">
              <a:latin typeface="Open Sans"/>
              <a:ea typeface="ＭＳ Ｐゴシック" pitchFamily="34" charset="-128"/>
            </a:endParaRP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0"/>
            <a:ext cx="9144000" cy="15875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1019" name="Text Box 11"/>
          <p:cNvSpPr txBox="1">
            <a:spLocks noChangeArrowheads="1"/>
          </p:cNvSpPr>
          <p:nvPr/>
        </p:nvSpPr>
        <p:spPr bwMode="auto">
          <a:xfrm>
            <a:off x="2794000" y="25558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defRPr/>
            </a:pPr>
            <a:endParaRPr lang="en-CA" sz="2400" smtClean="0"/>
          </a:p>
        </p:txBody>
      </p:sp>
      <p:pic>
        <p:nvPicPr>
          <p:cNvPr id="1945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6600" y="0"/>
            <a:ext cx="51260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0125"/>
            <a:ext cx="9144000" cy="7778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84322" name="Text Box 2"/>
          <p:cNvSpPr txBox="1">
            <a:spLocks noChangeArrowheads="1"/>
          </p:cNvSpPr>
          <p:nvPr/>
        </p:nvSpPr>
        <p:spPr bwMode="auto">
          <a:xfrm>
            <a:off x="2794000" y="25558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defRPr/>
            </a:pPr>
            <a:endParaRPr lang="en-CA" sz="2400" smtClean="0"/>
          </a:p>
        </p:txBody>
      </p:sp>
      <p:sp>
        <p:nvSpPr>
          <p:cNvPr id="184323" name="Rectangle 3"/>
          <p:cNvSpPr>
            <a:spLocks noChangeArrowheads="1"/>
          </p:cNvSpPr>
          <p:nvPr/>
        </p:nvSpPr>
        <p:spPr bwMode="auto">
          <a:xfrm>
            <a:off x="220663" y="134938"/>
            <a:ext cx="86264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eaLnBrk="0" hangingPunct="0">
              <a:defRPr/>
            </a:pPr>
            <a:r>
              <a:rPr lang="en-US" sz="2800" b="1" dirty="0">
                <a:solidFill>
                  <a:srgbClr val="1E3268"/>
                </a:solidFill>
                <a:latin typeface="Open Sans" charset="0"/>
                <a:ea typeface="ＭＳ Ｐゴシック" charset="0"/>
                <a:cs typeface="Arial" charset="0"/>
              </a:rPr>
              <a:t>Canadian regulations for reporting medically unfit drivers (as of 2017)</a:t>
            </a:r>
          </a:p>
        </p:txBody>
      </p:sp>
      <p:graphicFrame>
        <p:nvGraphicFramePr>
          <p:cNvPr id="184523" name="Group 203"/>
          <p:cNvGraphicFramePr>
            <a:graphicFrameLocks noGrp="1"/>
          </p:cNvGraphicFramePr>
          <p:nvPr/>
        </p:nvGraphicFramePr>
        <p:xfrm>
          <a:off x="630238" y="1214438"/>
          <a:ext cx="8074025" cy="5394325"/>
        </p:xfrm>
        <a:graphic>
          <a:graphicData uri="http://schemas.openxmlformats.org/drawingml/2006/table">
            <a:tbl>
              <a:tblPr/>
              <a:tblGrid>
                <a:gridCol w="2719387"/>
                <a:gridCol w="5354638"/>
              </a:tblGrid>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FFFFFF"/>
                          </a:solidFill>
                          <a:effectLst/>
                          <a:latin typeface="Open Sans"/>
                          <a:ea typeface="ＭＳ Ｐゴシック" pitchFamily="34" charset="-128"/>
                        </a:rPr>
                        <a:t>Province/Territory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FFFFFF"/>
                          </a:solidFill>
                          <a:effectLst/>
                          <a:latin typeface="Open Sans"/>
                          <a:ea typeface="ＭＳ Ｐゴシック" pitchFamily="34" charset="-128"/>
                        </a:rPr>
                        <a:t>Reporting*</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Alberta</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Discretionary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492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British Columbia</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 (only if the driver has been warned of the dangers of driving and still continues to drive)</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Manitoba</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New Brunswick</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492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Newfoundland and Labrador</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Northwest Territories</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Nova Scotia</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Discretionary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Nunavut</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Ontario</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Prince Edward Island</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Quebec</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Discretionary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Saskatchewan</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20675">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Yukon</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Open Sans"/>
                          <a:ea typeface="ＭＳ Ｐゴシック" pitchFamily="34" charset="-128"/>
                        </a:rPr>
                        <a:t>Mandatory</a:t>
                      </a:r>
                      <a:endParaRPr kumimoji="0" lang="en-US" altLang="en-US" sz="15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57200">
                <a:tc gridSpan="2">
                  <a:txBody>
                    <a:bodyPr/>
                    <a:lstStyle>
                      <a:lvl1pPr eaLnBrk="0" hangingPunct="0">
                        <a:lnSpc>
                          <a:spcPct val="90000"/>
                        </a:lnSpc>
                        <a:spcBef>
                          <a:spcPts val="925"/>
                        </a:spcBef>
                        <a:buFont typeface="Arial" pitchFamily="34" charset="0"/>
                        <a:defRPr sz="2200" b="1">
                          <a:solidFill>
                            <a:srgbClr val="1E3268"/>
                          </a:solidFill>
                          <a:latin typeface="Open Sans"/>
                          <a:ea typeface="ＭＳ Ｐゴシック"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a:ea typeface="ＭＳ Ｐゴシック"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a:ea typeface="ＭＳ Ｐゴシック"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a:ea typeface="ＭＳ Ｐゴシック"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a:ea typeface="ＭＳ Ｐゴシック"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Open Sans"/>
                          <a:ea typeface="ＭＳ Ｐゴシック" pitchFamily="34" charset="-128"/>
                        </a:rPr>
                        <a:t>*For more information regarding reporting processes in Canada, see the Canadian Medical Association Driver</a:t>
                      </a:r>
                      <a:r>
                        <a:rPr kumimoji="0" lang="ja-JP" altLang="en-US" sz="1200" b="0" i="0" u="none" strike="noStrike" cap="none" normalizeH="0" baseline="0" smtClean="0">
                          <a:ln>
                            <a:noFill/>
                          </a:ln>
                          <a:solidFill>
                            <a:srgbClr val="000000"/>
                          </a:solidFill>
                          <a:effectLst/>
                          <a:latin typeface="Open Sans"/>
                          <a:ea typeface="ＭＳ Ｐゴシック" pitchFamily="34" charset="-128"/>
                        </a:rPr>
                        <a:t>’</a:t>
                      </a:r>
                      <a:r>
                        <a:rPr kumimoji="0" lang="en-US" altLang="ja-JP" sz="1200" b="0" i="0" u="none" strike="noStrike" cap="none" normalizeH="0" baseline="0" smtClean="0">
                          <a:ln>
                            <a:noFill/>
                          </a:ln>
                          <a:solidFill>
                            <a:srgbClr val="000000"/>
                          </a:solidFill>
                          <a:effectLst/>
                          <a:latin typeface="Open Sans"/>
                          <a:ea typeface="ＭＳ Ｐゴシック" pitchFamily="34" charset="-128"/>
                        </a:rPr>
                        <a:t>s Guide available at https://joule.cma.ca/en/evidence/CMA-drivers-guide.html </a:t>
                      </a:r>
                      <a:endParaRPr kumimoji="0" lang="en-US" altLang="en-US" sz="1200" b="0" i="0" u="none" strike="noStrike" cap="none" normalizeH="0" baseline="0" smtClean="0">
                        <a:ln>
                          <a:noFill/>
                        </a:ln>
                        <a:solidFill>
                          <a:schemeClr val="tx1"/>
                        </a:solidFill>
                        <a:effectLst/>
                        <a:latin typeface="Open Sans"/>
                        <a:ea typeface="ＭＳ Ｐゴシック" pitchFamily="34" charset="-128"/>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hMerge="1">
                  <a:txBody>
                    <a:bodyPr/>
                    <a:lstStyle/>
                    <a:p>
                      <a:endParaRPr lang="en-CA"/>
                    </a:p>
                  </a:txBody>
                  <a:tcPr/>
                </a:tc>
              </a:tr>
            </a:tbl>
          </a:graphicData>
        </a:graphic>
      </p:graphicFrame>
      <p:sp>
        <p:nvSpPr>
          <p:cNvPr id="184514" name="Rectangle 194"/>
          <p:cNvSpPr>
            <a:spLocks noChangeArrowheads="1"/>
          </p:cNvSpPr>
          <p:nvPr/>
        </p:nvSpPr>
        <p:spPr bwMode="auto">
          <a:xfrm>
            <a:off x="220663" y="5794375"/>
            <a:ext cx="18415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defRPr/>
            </a:pPr>
            <a:r>
              <a:rPr lang="en-US" sz="800">
                <a:latin typeface="Calibri" charset="0"/>
                <a:ea typeface="ＭＳ Ｐゴシック" charset="0"/>
                <a:cs typeface="Arial" charset="0"/>
              </a:rPr>
              <a:t/>
            </a:r>
            <a:br>
              <a:rPr lang="en-US" sz="800">
                <a:latin typeface="Calibri" charset="0"/>
                <a:ea typeface="ＭＳ Ｐゴシック" charset="0"/>
                <a:cs typeface="Arial" charset="0"/>
              </a:rPr>
            </a:br>
            <a:endParaRPr lang="en-US" sz="1700">
              <a:latin typeface="Calibri" charset="0"/>
              <a:ea typeface="ＭＳ Ｐゴシック" charset="0"/>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1</a:t>
            </a:r>
            <a:endParaRPr lang="en-CA" altLang="en-US" smtClean="0">
              <a:latin typeface="Open Sans"/>
              <a:ea typeface="ＭＳ Ｐゴシック" pitchFamily="34" charset="-128"/>
            </a:endParaRPr>
          </a:p>
        </p:txBody>
      </p:sp>
      <p:sp>
        <p:nvSpPr>
          <p:cNvPr id="21506"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pitchFamily="34" charset="0"/>
              <a:buAutoNum type="arabicPeriod"/>
            </a:pPr>
            <a:r>
              <a:rPr lang="en-US" altLang="en-US" sz="2400" smtClean="0">
                <a:latin typeface="Open Sans"/>
                <a:ea typeface="ＭＳ Ｐゴシック" pitchFamily="34" charset="-128"/>
              </a:rPr>
              <a:t>Fitness</a:t>
            </a:r>
            <a:r>
              <a:rPr lang="en-US" altLang="en-US" sz="2400" b="0" smtClean="0">
                <a:latin typeface="Open Sans"/>
                <a:ea typeface="ＭＳ Ｐゴシック" pitchFamily="34" charset="-128"/>
              </a:rPr>
              <a:t> of people with diabetes to drive should be assessed on an </a:t>
            </a:r>
            <a:r>
              <a:rPr lang="en-US" altLang="en-US" sz="2400" smtClean="0">
                <a:latin typeface="Open Sans"/>
                <a:ea typeface="ＭＳ Ｐゴシック" pitchFamily="34" charset="-128"/>
              </a:rPr>
              <a:t>individual</a:t>
            </a:r>
            <a:r>
              <a:rPr lang="en-US" altLang="en-US" sz="2400" b="0" smtClean="0">
                <a:latin typeface="Open Sans"/>
                <a:ea typeface="ＭＳ Ｐゴシック" pitchFamily="34" charset="-128"/>
              </a:rPr>
              <a:t> basis </a:t>
            </a:r>
            <a:r>
              <a:rPr lang="en-US" altLang="en-US" sz="2000" b="0" smtClean="0">
                <a:latin typeface="Open Sans"/>
                <a:ea typeface="ＭＳ Ｐゴシック" pitchFamily="34" charset="-128"/>
              </a:rPr>
              <a:t>[Grade D, Consensus].</a:t>
            </a:r>
            <a:r>
              <a:rPr lang="en-US" altLang="en-US" sz="2400" b="0" smtClean="0">
                <a:latin typeface="Open Sans"/>
                <a:ea typeface="ＭＳ Ｐゴシック" pitchFamily="34" charset="-128"/>
              </a:rPr>
              <a:t> </a:t>
            </a:r>
          </a:p>
          <a:p>
            <a:pPr marL="420688" lvl="1" indent="0">
              <a:lnSpc>
                <a:spcPct val="100000"/>
              </a:lnSpc>
              <a:buFont typeface="Arial" pitchFamily="34" charset="0"/>
              <a:buNone/>
            </a:pPr>
            <a:r>
              <a:rPr lang="en-US" altLang="en-US" sz="2400" smtClean="0">
                <a:latin typeface="Open Sans"/>
                <a:ea typeface="ＭＳ Ｐゴシック" pitchFamily="34" charset="-128"/>
              </a:rPr>
              <a:t>People with diabetes should take an </a:t>
            </a:r>
            <a:r>
              <a:rPr lang="en-US" altLang="en-US" sz="2400" b="1" smtClean="0">
                <a:latin typeface="Open Sans"/>
                <a:ea typeface="ＭＳ Ｐゴシック" pitchFamily="34" charset="-128"/>
              </a:rPr>
              <a:t>active role</a:t>
            </a:r>
            <a:r>
              <a:rPr lang="en-US" altLang="en-US" sz="2400" smtClean="0">
                <a:latin typeface="Open Sans"/>
                <a:ea typeface="ＭＳ Ｐゴシック" pitchFamily="34" charset="-128"/>
              </a:rPr>
              <a:t> in assessing their ability to drive safely.</a:t>
            </a:r>
          </a:p>
        </p:txBody>
      </p:sp>
      <p:sp>
        <p:nvSpPr>
          <p:cNvPr id="2150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146439"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0125"/>
            <a:ext cx="9144000" cy="17462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2530"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2</a:t>
            </a:r>
            <a:endParaRPr lang="en-CA" altLang="en-US" smtClean="0">
              <a:latin typeface="Open Sans"/>
              <a:ea typeface="ＭＳ Ｐゴシック" pitchFamily="34" charset="-128"/>
            </a:endParaRPr>
          </a:p>
        </p:txBody>
      </p:sp>
      <p:sp>
        <p:nvSpPr>
          <p:cNvPr id="22531" name="Rectangle 3"/>
          <p:cNvSpPr>
            <a:spLocks noGrp="1"/>
          </p:cNvSpPr>
          <p:nvPr>
            <p:ph type="body" idx="4294967295"/>
          </p:nvPr>
        </p:nvSpPr>
        <p:spPr>
          <a:xfrm>
            <a:off x="681038" y="1530350"/>
            <a:ext cx="7886700" cy="4329113"/>
          </a:xfrm>
        </p:spPr>
        <p:txBody>
          <a:bodyPr/>
          <a:lstStyle/>
          <a:p>
            <a:pPr marL="495300" indent="-495300">
              <a:lnSpc>
                <a:spcPct val="100000"/>
              </a:lnSpc>
              <a:buFont typeface="Arial" pitchFamily="34" charset="0"/>
              <a:buAutoNum type="arabicPeriod" startAt="2"/>
            </a:pPr>
            <a:r>
              <a:rPr lang="en-US" altLang="en-US" sz="2200" smtClean="0">
                <a:latin typeface="Open Sans"/>
                <a:ea typeface="ＭＳ Ｐゴシック" pitchFamily="34" charset="-128"/>
              </a:rPr>
              <a:t>All drivers </a:t>
            </a:r>
            <a:r>
              <a:rPr lang="en-US" altLang="en-US" sz="2200" b="0" smtClean="0">
                <a:latin typeface="Open Sans"/>
                <a:ea typeface="ＭＳ Ｐゴシック" pitchFamily="34" charset="-128"/>
              </a:rPr>
              <a:t>with diabetes should undergo a comprehensive </a:t>
            </a:r>
            <a:r>
              <a:rPr lang="en-US" altLang="en-US" sz="2200" smtClean="0">
                <a:latin typeface="Open Sans"/>
                <a:ea typeface="ＭＳ Ｐゴシック" pitchFamily="34" charset="-128"/>
              </a:rPr>
              <a:t>medical examination </a:t>
            </a:r>
            <a:r>
              <a:rPr lang="en-US" altLang="en-US" sz="2200" b="0" smtClean="0">
                <a:latin typeface="Open Sans"/>
                <a:ea typeface="ＭＳ Ｐゴシック" pitchFamily="34" charset="-128"/>
              </a:rPr>
              <a:t>at least </a:t>
            </a:r>
            <a:r>
              <a:rPr lang="en-US" altLang="en-US" sz="2200" smtClean="0">
                <a:latin typeface="Open Sans"/>
                <a:ea typeface="ＭＳ Ｐゴシック" pitchFamily="34" charset="-128"/>
              </a:rPr>
              <a:t>every 2 years</a:t>
            </a:r>
            <a:r>
              <a:rPr lang="en-US" altLang="en-US" sz="2200" b="0" smtClean="0">
                <a:latin typeface="Open Sans"/>
                <a:ea typeface="ＭＳ Ｐゴシック" pitchFamily="34" charset="-128"/>
              </a:rPr>
              <a:t> by a physician/nurse practitioner competent in managing people with diabetes. The medical examination should include an assessment of glycemic control; frequency and severity of hypoglycemia; symptomatic awareness of hypoglycemia; and the presence of retinopathy, neuropathy, nephropathy, amputation, and CV disease, to identify whether any of these factors could significantly increase the risk of a motor vehicle accident </a:t>
            </a:r>
            <a:r>
              <a:rPr lang="en-US" altLang="en-US" sz="1800" b="0" smtClean="0">
                <a:latin typeface="Open Sans"/>
                <a:ea typeface="ＭＳ Ｐゴシック" pitchFamily="34" charset="-128"/>
              </a:rPr>
              <a:t>[Grade D, Consensus].</a:t>
            </a:r>
            <a:r>
              <a:rPr lang="en-US" altLang="en-US" sz="2200" b="0" smtClean="0">
                <a:latin typeface="Open Sans"/>
                <a:ea typeface="ＭＳ Ｐゴシック" pitchFamily="34" charset="-128"/>
              </a:rPr>
              <a:t> </a:t>
            </a:r>
          </a:p>
          <a:p>
            <a:pPr marL="420688" lvl="1" indent="0">
              <a:lnSpc>
                <a:spcPct val="100000"/>
              </a:lnSpc>
              <a:buFont typeface="Arial" pitchFamily="34" charset="0"/>
              <a:buNone/>
            </a:pPr>
            <a:r>
              <a:rPr lang="en-US" altLang="en-US" b="1" smtClean="0">
                <a:latin typeface="Open Sans"/>
                <a:ea typeface="ＭＳ Ｐゴシック" pitchFamily="34" charset="-128"/>
              </a:rPr>
              <a:t>Commercial</a:t>
            </a:r>
            <a:r>
              <a:rPr lang="en-US" altLang="en-US" smtClean="0">
                <a:latin typeface="Open Sans"/>
                <a:ea typeface="ＭＳ Ｐゴシック" pitchFamily="34" charset="-128"/>
              </a:rPr>
              <a:t> </a:t>
            </a:r>
            <a:r>
              <a:rPr lang="en-US" altLang="en-US" b="1" smtClean="0">
                <a:latin typeface="Open Sans"/>
                <a:ea typeface="ＭＳ Ｐゴシック" pitchFamily="34" charset="-128"/>
              </a:rPr>
              <a:t>drivers</a:t>
            </a:r>
            <a:r>
              <a:rPr lang="en-US" altLang="en-US" smtClean="0">
                <a:latin typeface="Open Sans"/>
                <a:ea typeface="ＭＳ Ｐゴシック" pitchFamily="34" charset="-128"/>
              </a:rPr>
              <a:t> should also undergo a medical examination at the time of application for a commercial license </a:t>
            </a:r>
            <a:r>
              <a:rPr lang="en-US" altLang="en-US" sz="1600" smtClean="0">
                <a:latin typeface="Open Sans"/>
                <a:ea typeface="ＭＳ Ｐゴシック" pitchFamily="34" charset="-128"/>
              </a:rPr>
              <a:t>[Grade D, Consensus]</a:t>
            </a:r>
          </a:p>
        </p:txBody>
      </p:sp>
      <p:sp>
        <p:nvSpPr>
          <p:cNvPr id="2253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110601" name="Text Box 9"/>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p:cNvSpPr>
          <p:nvPr>
            <p:ph type="title" idx="4294967295"/>
          </p:nvPr>
        </p:nvSpPr>
        <p:spPr>
          <a:xfrm>
            <a:off x="628650" y="301625"/>
            <a:ext cx="7886700" cy="1325563"/>
          </a:xfrm>
        </p:spPr>
        <p:txBody>
          <a:bodyPr/>
          <a:lstStyle/>
          <a:p>
            <a:r>
              <a:rPr lang="en-US" altLang="en-US" smtClean="0">
                <a:latin typeface="Open Sans"/>
                <a:ea typeface="ＭＳ Ｐゴシック" pitchFamily="34" charset="-128"/>
              </a:rPr>
              <a:t>Recommendation 3</a:t>
            </a:r>
            <a:endParaRPr lang="en-CA" altLang="en-US" smtClean="0">
              <a:latin typeface="Open Sans"/>
              <a:ea typeface="ＭＳ Ｐゴシック" pitchFamily="34" charset="-128"/>
            </a:endParaRPr>
          </a:p>
        </p:txBody>
      </p:sp>
      <p:sp>
        <p:nvSpPr>
          <p:cNvPr id="23554" name="Rectangle 3"/>
          <p:cNvSpPr>
            <a:spLocks noGrp="1"/>
          </p:cNvSpPr>
          <p:nvPr>
            <p:ph type="body" idx="4294967295"/>
          </p:nvPr>
        </p:nvSpPr>
        <p:spPr>
          <a:xfrm>
            <a:off x="628650" y="1444625"/>
            <a:ext cx="7886700" cy="5032375"/>
          </a:xfrm>
        </p:spPr>
        <p:txBody>
          <a:bodyPr/>
          <a:lstStyle/>
          <a:p>
            <a:pPr marL="495300" indent="-495300">
              <a:lnSpc>
                <a:spcPct val="100000"/>
              </a:lnSpc>
              <a:buFont typeface="Arial" pitchFamily="34" charset="0"/>
              <a:buNone/>
            </a:pPr>
            <a:r>
              <a:rPr lang="en-US" altLang="en-US" sz="2000" b="0" smtClean="0">
                <a:latin typeface="Open Sans"/>
                <a:ea typeface="ＭＳ Ｐゴシック" pitchFamily="34" charset="-128"/>
              </a:rPr>
              <a:t>3.   Drivers with diabetes treated with </a:t>
            </a:r>
            <a:r>
              <a:rPr lang="en-US" altLang="en-US" sz="2000" smtClean="0">
                <a:latin typeface="Open Sans"/>
                <a:ea typeface="ＭＳ Ｐゴシック" pitchFamily="34" charset="-128"/>
              </a:rPr>
              <a:t>insulin secretagogues </a:t>
            </a:r>
            <a:r>
              <a:rPr lang="en-US" altLang="en-US" sz="2000" b="0" smtClean="0">
                <a:latin typeface="Open Sans"/>
                <a:ea typeface="ＭＳ Ｐゴシック" pitchFamily="34" charset="-128"/>
              </a:rPr>
              <a:t>and/or </a:t>
            </a:r>
            <a:r>
              <a:rPr lang="en-US" altLang="en-US" sz="2000" smtClean="0">
                <a:latin typeface="Open Sans"/>
                <a:ea typeface="ＭＳ Ｐゴシック" pitchFamily="34" charset="-128"/>
              </a:rPr>
              <a:t>insulin </a:t>
            </a:r>
          </a:p>
          <a:p>
            <a:pPr marL="839788" lvl="1" indent="-419100">
              <a:lnSpc>
                <a:spcPct val="100000"/>
              </a:lnSpc>
              <a:buFont typeface="Arial" pitchFamily="34" charset="0"/>
              <a:buNone/>
            </a:pPr>
            <a:r>
              <a:rPr lang="en-US" altLang="en-US" sz="2000" smtClean="0">
                <a:latin typeface="Open Sans"/>
                <a:ea typeface="ＭＳ Ｐゴシック" pitchFamily="34" charset="-128"/>
              </a:rPr>
              <a:t>a.   should maintain a </a:t>
            </a:r>
            <a:r>
              <a:rPr lang="en-US" altLang="en-US" sz="2000" b="1" smtClean="0">
                <a:latin typeface="Open Sans"/>
                <a:ea typeface="ＭＳ Ｐゴシック" pitchFamily="34" charset="-128"/>
              </a:rPr>
              <a:t>log of their SMBG </a:t>
            </a:r>
            <a:r>
              <a:rPr lang="en-US" altLang="en-US" sz="2000" smtClean="0">
                <a:latin typeface="Open Sans"/>
                <a:ea typeface="ＭＳ Ｐゴシック" pitchFamily="34" charset="-128"/>
              </a:rPr>
              <a:t>measurements either by using a memory-equipped BG meter or electronic record of BG measurement performed at a frequency deemed appropriate by the person with diabetes and their health-care team. For commercial drivers, for initial commercial licence application, the record should include the last 6 months (or since the diagnosis of diabetes if less than six months). BG logs should be verifiable on request </a:t>
            </a:r>
            <a:r>
              <a:rPr lang="en-US" altLang="en-US" sz="1600" smtClean="0">
                <a:latin typeface="Open Sans"/>
                <a:ea typeface="ＭＳ Ｐゴシック" pitchFamily="34" charset="-128"/>
              </a:rPr>
              <a:t>[Grade D, Consensus]</a:t>
            </a:r>
          </a:p>
          <a:p>
            <a:pPr marL="839788" lvl="1" indent="-419100">
              <a:lnSpc>
                <a:spcPct val="100000"/>
              </a:lnSpc>
              <a:buFont typeface="Arial" pitchFamily="34" charset="0"/>
              <a:buNone/>
            </a:pPr>
            <a:r>
              <a:rPr lang="en-US" altLang="en-US" sz="2000" smtClean="0">
                <a:latin typeface="Open Sans"/>
                <a:ea typeface="ＭＳ Ｐゴシック" pitchFamily="34" charset="-128"/>
              </a:rPr>
              <a:t>b.   should always have </a:t>
            </a:r>
            <a:r>
              <a:rPr lang="en-US" altLang="en-US" sz="2000" b="1" smtClean="0">
                <a:latin typeface="Open Sans"/>
                <a:ea typeface="ＭＳ Ｐゴシック" pitchFamily="34" charset="-128"/>
              </a:rPr>
              <a:t>BG monitoring equipment </a:t>
            </a:r>
            <a:r>
              <a:rPr lang="en-US" altLang="en-US" sz="2000" smtClean="0">
                <a:latin typeface="Open Sans"/>
                <a:ea typeface="ＭＳ Ｐゴシック" pitchFamily="34" charset="-128"/>
              </a:rPr>
              <a:t>and supplies of </a:t>
            </a:r>
            <a:r>
              <a:rPr lang="en-US" altLang="en-US" sz="2000" b="1" smtClean="0">
                <a:latin typeface="Open Sans"/>
                <a:ea typeface="ＭＳ Ｐゴシック" pitchFamily="34" charset="-128"/>
              </a:rPr>
              <a:t>rapidly absorbable carbohydrate </a:t>
            </a:r>
            <a:r>
              <a:rPr lang="en-US" altLang="en-US" sz="2000" smtClean="0">
                <a:latin typeface="Open Sans"/>
                <a:ea typeface="ＭＳ Ｐゴシック" pitchFamily="34" charset="-128"/>
              </a:rPr>
              <a:t>within </a:t>
            </a:r>
            <a:r>
              <a:rPr lang="en-US" altLang="en-US" sz="2000" b="1" smtClean="0">
                <a:latin typeface="Open Sans"/>
                <a:ea typeface="ＭＳ Ｐゴシック" pitchFamily="34" charset="-128"/>
              </a:rPr>
              <a:t>easy reach </a:t>
            </a:r>
            <a:r>
              <a:rPr lang="en-US" altLang="en-US" sz="2000" smtClean="0">
                <a:latin typeface="Open Sans"/>
                <a:ea typeface="ＭＳ Ｐゴシック" pitchFamily="34" charset="-128"/>
              </a:rPr>
              <a:t>(e.g., attached to the driver</a:t>
            </a:r>
            <a:r>
              <a:rPr lang="ja-JP" altLang="en-US" sz="2000" smtClean="0">
                <a:latin typeface="Open Sans"/>
                <a:ea typeface="ＭＳ Ｐゴシック" pitchFamily="34" charset="-128"/>
              </a:rPr>
              <a:t>’</a:t>
            </a:r>
            <a:r>
              <a:rPr lang="en-US" altLang="ja-JP" sz="2000" smtClean="0">
                <a:latin typeface="Open Sans"/>
                <a:ea typeface="ＭＳ Ｐゴシック" pitchFamily="34" charset="-128"/>
              </a:rPr>
              <a:t>s-side visor or in the centre console) </a:t>
            </a:r>
            <a:r>
              <a:rPr lang="en-US" altLang="ja-JP" sz="1600" smtClean="0">
                <a:latin typeface="Open Sans"/>
                <a:ea typeface="ＭＳ Ｐゴシック" pitchFamily="34" charset="-128"/>
              </a:rPr>
              <a:t>[Grade D, Consensus]</a:t>
            </a:r>
          </a:p>
          <a:p>
            <a:pPr marL="495300" indent="-495300">
              <a:lnSpc>
                <a:spcPct val="100000"/>
              </a:lnSpc>
              <a:buFont typeface="Arial" pitchFamily="34" charset="0"/>
              <a:buAutoNum type="arabicPeriod" startAt="3"/>
            </a:pPr>
            <a:endParaRPr lang="en-US" altLang="en-US" sz="1600" b="0" smtClean="0">
              <a:latin typeface="Open Sans"/>
              <a:ea typeface="ＭＳ Ｐゴシック" pitchFamily="34" charset="-128"/>
            </a:endParaRPr>
          </a:p>
        </p:txBody>
      </p:sp>
      <p:sp>
        <p:nvSpPr>
          <p:cNvPr id="2355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115719"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3 cont</a:t>
            </a:r>
            <a:r>
              <a:rPr lang="ja-JP" altLang="en-US" smtClean="0">
                <a:latin typeface="Open Sans"/>
                <a:ea typeface="ＭＳ Ｐゴシック" pitchFamily="34" charset="-128"/>
              </a:rPr>
              <a:t>’</a:t>
            </a:r>
            <a:r>
              <a:rPr lang="en-US" altLang="ja-JP" smtClean="0">
                <a:latin typeface="Open Sans"/>
                <a:ea typeface="ＭＳ Ｐゴシック" pitchFamily="34" charset="-128"/>
              </a:rPr>
              <a:t>d</a:t>
            </a:r>
            <a:endParaRPr lang="en-CA" altLang="en-US" smtClean="0">
              <a:latin typeface="Open Sans"/>
              <a:ea typeface="ＭＳ Ｐゴシック" pitchFamily="34" charset="-128"/>
            </a:endParaRPr>
          </a:p>
        </p:txBody>
      </p:sp>
      <p:sp>
        <p:nvSpPr>
          <p:cNvPr id="24578" name="Rectangle 3"/>
          <p:cNvSpPr>
            <a:spLocks noGrp="1"/>
          </p:cNvSpPr>
          <p:nvPr>
            <p:ph type="body" idx="4294967295"/>
          </p:nvPr>
        </p:nvSpPr>
        <p:spPr>
          <a:xfrm>
            <a:off x="628650" y="1651000"/>
            <a:ext cx="7886700" cy="5032375"/>
          </a:xfrm>
        </p:spPr>
        <p:txBody>
          <a:bodyPr/>
          <a:lstStyle/>
          <a:p>
            <a:pPr marL="495300" indent="-495300">
              <a:lnSpc>
                <a:spcPct val="110000"/>
              </a:lnSpc>
              <a:buFont typeface="Arial" pitchFamily="34" charset="0"/>
              <a:buNone/>
            </a:pPr>
            <a:r>
              <a:rPr lang="en-US" altLang="en-US" sz="2000" b="0" smtClean="0">
                <a:latin typeface="Open Sans"/>
                <a:ea typeface="ＭＳ Ｐゴシック" pitchFamily="34" charset="-128"/>
              </a:rPr>
              <a:t>3.   </a:t>
            </a:r>
            <a:r>
              <a:rPr lang="en-US" altLang="en-US" sz="2400" b="0" smtClean="0">
                <a:latin typeface="Open Sans"/>
                <a:ea typeface="ＭＳ Ｐゴシック" pitchFamily="34" charset="-128"/>
              </a:rPr>
              <a:t>Drivers with diabetes treated with </a:t>
            </a:r>
            <a:r>
              <a:rPr lang="en-US" altLang="en-US" sz="2400" smtClean="0">
                <a:latin typeface="Open Sans"/>
                <a:ea typeface="ＭＳ Ｐゴシック" pitchFamily="34" charset="-128"/>
              </a:rPr>
              <a:t>insulin secretagogues </a:t>
            </a:r>
            <a:r>
              <a:rPr lang="en-US" altLang="en-US" sz="2400" b="0" smtClean="0">
                <a:latin typeface="Open Sans"/>
                <a:ea typeface="ＭＳ Ｐゴシック" pitchFamily="34" charset="-128"/>
              </a:rPr>
              <a:t>and/or </a:t>
            </a:r>
            <a:r>
              <a:rPr lang="en-US" altLang="en-US" sz="2400" smtClean="0">
                <a:latin typeface="Open Sans"/>
                <a:ea typeface="ＭＳ Ｐゴシック" pitchFamily="34" charset="-128"/>
              </a:rPr>
              <a:t>insulin</a:t>
            </a:r>
          </a:p>
          <a:p>
            <a:pPr marL="839788" lvl="1" indent="-419100">
              <a:lnSpc>
                <a:spcPct val="110000"/>
              </a:lnSpc>
              <a:buFont typeface="Arial" pitchFamily="34" charset="0"/>
              <a:buNone/>
            </a:pPr>
            <a:r>
              <a:rPr lang="en-US" altLang="en-US" sz="2000" smtClean="0">
                <a:latin typeface="Open Sans"/>
                <a:ea typeface="ＭＳ Ｐゴシック" pitchFamily="34" charset="-128"/>
              </a:rPr>
              <a:t>c.   should consider </a:t>
            </a:r>
            <a:r>
              <a:rPr lang="en-US" altLang="en-US" sz="2000" b="1" smtClean="0">
                <a:latin typeface="Open Sans"/>
                <a:ea typeface="ＭＳ Ｐゴシック" pitchFamily="34" charset="-128"/>
              </a:rPr>
              <a:t>measuring</a:t>
            </a:r>
            <a:r>
              <a:rPr lang="en-US" altLang="en-US" sz="2000" smtClean="0">
                <a:latin typeface="Open Sans"/>
                <a:ea typeface="ＭＳ Ｐゴシック" pitchFamily="34" charset="-128"/>
              </a:rPr>
              <a:t> their BG level </a:t>
            </a:r>
            <a:r>
              <a:rPr lang="en-US" altLang="en-US" sz="2000" b="1" smtClean="0">
                <a:latin typeface="Open Sans"/>
                <a:ea typeface="ＭＳ Ｐゴシック" pitchFamily="34" charset="-128"/>
              </a:rPr>
              <a:t>immediately before</a:t>
            </a:r>
            <a:r>
              <a:rPr lang="en-US" altLang="en-US" sz="2000" smtClean="0">
                <a:latin typeface="Open Sans"/>
                <a:ea typeface="ＭＳ Ｐゴシック" pitchFamily="34" charset="-128"/>
              </a:rPr>
              <a:t> and at least </a:t>
            </a:r>
            <a:r>
              <a:rPr lang="en-US" altLang="en-US" sz="2000" b="1" smtClean="0">
                <a:latin typeface="Open Sans"/>
                <a:ea typeface="ＭＳ Ｐゴシック" pitchFamily="34" charset="-128"/>
              </a:rPr>
              <a:t>every 4 hours </a:t>
            </a:r>
            <a:r>
              <a:rPr lang="en-US" altLang="en-US" sz="2000" smtClean="0">
                <a:latin typeface="Open Sans"/>
                <a:ea typeface="ＭＳ Ｐゴシック" pitchFamily="34" charset="-128"/>
              </a:rPr>
              <a:t>while driving or wear a real-time CGM device </a:t>
            </a:r>
            <a:r>
              <a:rPr lang="en-US" altLang="en-US" sz="1600" smtClean="0">
                <a:latin typeface="Open Sans"/>
                <a:ea typeface="ＭＳ Ｐゴシック" pitchFamily="34" charset="-128"/>
              </a:rPr>
              <a:t>[Grade D, Consensus]</a:t>
            </a:r>
          </a:p>
          <a:p>
            <a:pPr marL="839788" lvl="1" indent="-419100">
              <a:lnSpc>
                <a:spcPct val="110000"/>
              </a:lnSpc>
              <a:buFont typeface="Arial" pitchFamily="34" charset="0"/>
              <a:buNone/>
            </a:pPr>
            <a:r>
              <a:rPr lang="en-US" altLang="en-US" sz="2000" smtClean="0">
                <a:latin typeface="Open Sans"/>
                <a:ea typeface="ＭＳ Ｐゴシック" pitchFamily="34" charset="-128"/>
              </a:rPr>
              <a:t>d.   should </a:t>
            </a:r>
            <a:r>
              <a:rPr lang="en-US" altLang="en-US" sz="2000" b="1" smtClean="0">
                <a:latin typeface="Open Sans"/>
                <a:ea typeface="ＭＳ Ｐゴシック" pitchFamily="34" charset="-128"/>
              </a:rPr>
              <a:t>not drive </a:t>
            </a:r>
            <a:r>
              <a:rPr lang="en-US" altLang="en-US" sz="2000" smtClean="0">
                <a:latin typeface="Open Sans"/>
                <a:ea typeface="ＭＳ Ｐゴシック" pitchFamily="34" charset="-128"/>
              </a:rPr>
              <a:t>when their BG level is </a:t>
            </a:r>
            <a:r>
              <a:rPr lang="en-US" altLang="en-US" sz="2000" b="1" smtClean="0">
                <a:latin typeface="Open Sans"/>
                <a:ea typeface="ＭＳ Ｐゴシック" pitchFamily="34" charset="-128"/>
              </a:rPr>
              <a:t>&lt;4.0 mmol/L </a:t>
            </a:r>
            <a:r>
              <a:rPr lang="en-US" altLang="en-US" sz="1600" smtClean="0">
                <a:latin typeface="Open Sans"/>
                <a:ea typeface="ＭＳ Ｐゴシック" pitchFamily="34" charset="-128"/>
              </a:rPr>
              <a:t>[Grade C, Level 3 for type 1 diabetes; Grade D Consensus for type 2 diabetes].</a:t>
            </a:r>
            <a:r>
              <a:rPr lang="en-US" altLang="en-US" sz="2000" smtClean="0">
                <a:latin typeface="Open Sans"/>
                <a:ea typeface="ＭＳ Ｐゴシック" pitchFamily="34" charset="-128"/>
              </a:rPr>
              <a:t> If the BG level is &lt;4.0 mmol/L, they should not drive until </a:t>
            </a:r>
            <a:r>
              <a:rPr lang="en-US" altLang="en-US" sz="2000" b="1" smtClean="0">
                <a:latin typeface="Open Sans"/>
                <a:ea typeface="ＭＳ Ｐゴシック" pitchFamily="34" charset="-128"/>
              </a:rPr>
              <a:t>at least 40 minutes after successful treatment of hypoglycemia </a:t>
            </a:r>
            <a:r>
              <a:rPr lang="en-US" altLang="en-US" sz="2000" smtClean="0">
                <a:latin typeface="Open Sans"/>
                <a:ea typeface="ＭＳ Ｐゴシック" pitchFamily="34" charset="-128"/>
              </a:rPr>
              <a:t>has increased their BG level to </a:t>
            </a:r>
            <a:r>
              <a:rPr lang="en-US" altLang="en-US" sz="2000" b="1" smtClean="0">
                <a:latin typeface="Open Sans"/>
                <a:ea typeface="ＭＳ Ｐゴシック" pitchFamily="34" charset="-128"/>
              </a:rPr>
              <a:t>at least 5.0 mmol/L </a:t>
            </a:r>
            <a:r>
              <a:rPr lang="en-US" altLang="en-US" sz="1600" smtClean="0">
                <a:latin typeface="Open Sans"/>
                <a:ea typeface="ＭＳ Ｐゴシック" pitchFamily="34" charset="-128"/>
              </a:rPr>
              <a:t>[Grade C, Level 3 for type 1 diabetes; Grade D, Consensus for type 2 diabetes]</a:t>
            </a:r>
          </a:p>
        </p:txBody>
      </p:sp>
      <p:sp>
        <p:nvSpPr>
          <p:cNvPr id="24579" name="Wave 5"/>
          <p:cNvSpPr>
            <a:spLocks noChangeArrowheads="1"/>
          </p:cNvSpPr>
          <p:nvPr/>
        </p:nvSpPr>
        <p:spPr bwMode="auto">
          <a:xfrm>
            <a:off x="7915275" y="190500"/>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18534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idx="4294967295"/>
          </p:nvPr>
        </p:nvSpPr>
        <p:spPr>
          <a:xfrm>
            <a:off x="628650" y="539750"/>
            <a:ext cx="7886700" cy="1325563"/>
          </a:xfrm>
        </p:spPr>
        <p:txBody>
          <a:bodyPr/>
          <a:lstStyle/>
          <a:p>
            <a:r>
              <a:rPr lang="en-US" altLang="en-US" smtClean="0">
                <a:latin typeface="Open Sans"/>
                <a:ea typeface="ＭＳ Ｐゴシック" pitchFamily="34" charset="-128"/>
              </a:rPr>
              <a:t>Recommendation 3 cont</a:t>
            </a:r>
            <a:r>
              <a:rPr lang="ja-JP" altLang="en-US" smtClean="0">
                <a:latin typeface="Open Sans"/>
                <a:ea typeface="ＭＳ Ｐゴシック" pitchFamily="34" charset="-128"/>
              </a:rPr>
              <a:t>’</a:t>
            </a:r>
            <a:r>
              <a:rPr lang="en-US" altLang="ja-JP" smtClean="0">
                <a:latin typeface="Open Sans"/>
                <a:ea typeface="ＭＳ Ｐゴシック" pitchFamily="34" charset="-128"/>
              </a:rPr>
              <a:t>d</a:t>
            </a:r>
            <a:endParaRPr lang="en-CA" altLang="en-US" smtClean="0">
              <a:latin typeface="Open Sans"/>
              <a:ea typeface="ＭＳ Ｐゴシック" pitchFamily="34" charset="-128"/>
            </a:endParaRPr>
          </a:p>
        </p:txBody>
      </p:sp>
      <p:sp>
        <p:nvSpPr>
          <p:cNvPr id="25602" name="Rectangle 3"/>
          <p:cNvSpPr>
            <a:spLocks noGrp="1"/>
          </p:cNvSpPr>
          <p:nvPr>
            <p:ph type="body" idx="4294967295"/>
          </p:nvPr>
        </p:nvSpPr>
        <p:spPr>
          <a:xfrm>
            <a:off x="628650" y="1825625"/>
            <a:ext cx="7886700" cy="5032375"/>
          </a:xfrm>
        </p:spPr>
        <p:txBody>
          <a:bodyPr/>
          <a:lstStyle/>
          <a:p>
            <a:pPr marL="495300" indent="-495300">
              <a:lnSpc>
                <a:spcPct val="110000"/>
              </a:lnSpc>
              <a:buFont typeface="Arial" pitchFamily="34" charset="0"/>
              <a:buAutoNum type="arabicPeriod" startAt="3"/>
            </a:pPr>
            <a:r>
              <a:rPr lang="en-US" altLang="en-US" sz="2800" b="0" smtClean="0">
                <a:latin typeface="Open Sans"/>
                <a:ea typeface="ＭＳ Ｐゴシック" pitchFamily="34" charset="-128"/>
              </a:rPr>
              <a:t>Drivers with diabetes treated with </a:t>
            </a:r>
            <a:r>
              <a:rPr lang="en-US" altLang="en-US" sz="2800" smtClean="0">
                <a:latin typeface="Open Sans"/>
                <a:ea typeface="ＭＳ Ｐゴシック" pitchFamily="34" charset="-128"/>
              </a:rPr>
              <a:t>insulin secretagogues </a:t>
            </a:r>
            <a:r>
              <a:rPr lang="en-US" altLang="en-US" sz="2800" b="0" smtClean="0">
                <a:latin typeface="Open Sans"/>
                <a:ea typeface="ＭＳ Ｐゴシック" pitchFamily="34" charset="-128"/>
              </a:rPr>
              <a:t>and/or </a:t>
            </a:r>
            <a:r>
              <a:rPr lang="en-US" altLang="en-US" sz="2800" smtClean="0">
                <a:latin typeface="Open Sans"/>
                <a:ea typeface="ＭＳ Ｐゴシック" pitchFamily="34" charset="-128"/>
              </a:rPr>
              <a:t>insulin </a:t>
            </a:r>
          </a:p>
          <a:p>
            <a:pPr marL="839788" lvl="1" indent="-419100">
              <a:lnSpc>
                <a:spcPct val="110000"/>
              </a:lnSpc>
              <a:buFont typeface="Arial" pitchFamily="34" charset="0"/>
              <a:buNone/>
            </a:pPr>
            <a:r>
              <a:rPr lang="en-US" altLang="en-US" sz="2800" smtClean="0">
                <a:latin typeface="Open Sans"/>
                <a:ea typeface="ＭＳ Ｐゴシック" pitchFamily="34" charset="-128"/>
              </a:rPr>
              <a:t>e. must </a:t>
            </a:r>
            <a:r>
              <a:rPr lang="en-US" altLang="en-US" sz="2800" b="1" smtClean="0">
                <a:latin typeface="Open Sans"/>
                <a:ea typeface="ＭＳ Ｐゴシック" pitchFamily="34" charset="-128"/>
              </a:rPr>
              <a:t>refrain from driving immediately </a:t>
            </a:r>
            <a:r>
              <a:rPr lang="en-US" altLang="en-US" sz="2800" smtClean="0">
                <a:latin typeface="Open Sans"/>
                <a:ea typeface="ＭＳ Ｐゴシック" pitchFamily="34" charset="-128"/>
              </a:rPr>
              <a:t>if they experience </a:t>
            </a:r>
            <a:r>
              <a:rPr lang="en-US" altLang="en-US" sz="2800" b="1" smtClean="0">
                <a:latin typeface="Open Sans"/>
                <a:ea typeface="ＭＳ Ｐゴシック" pitchFamily="34" charset="-128"/>
              </a:rPr>
              <a:t>severe hypoglycemia while driving</a:t>
            </a:r>
            <a:r>
              <a:rPr lang="en-US" altLang="en-US" sz="2800" smtClean="0">
                <a:latin typeface="Open Sans"/>
                <a:ea typeface="ＭＳ Ｐゴシック" pitchFamily="34" charset="-128"/>
              </a:rPr>
              <a:t>, and </a:t>
            </a:r>
            <a:r>
              <a:rPr lang="en-US" altLang="en-US" sz="2800" b="1" smtClean="0">
                <a:latin typeface="Open Sans"/>
                <a:ea typeface="ＭＳ Ｐゴシック" pitchFamily="34" charset="-128"/>
              </a:rPr>
              <a:t>notify their health-care provider </a:t>
            </a:r>
            <a:r>
              <a:rPr lang="en-US" altLang="en-US" sz="2800" smtClean="0">
                <a:latin typeface="Open Sans"/>
                <a:ea typeface="ＭＳ Ｐゴシック" pitchFamily="34" charset="-128"/>
              </a:rPr>
              <a:t>as soon as possible (no longer than 72 hours) </a:t>
            </a:r>
            <a:r>
              <a:rPr lang="en-US" altLang="en-US" sz="2000" smtClean="0">
                <a:latin typeface="Open Sans"/>
                <a:ea typeface="ＭＳ Ｐゴシック" pitchFamily="34" charset="-128"/>
              </a:rPr>
              <a:t>[Grade D, Consensus]</a:t>
            </a:r>
          </a:p>
        </p:txBody>
      </p:sp>
      <p:sp>
        <p:nvSpPr>
          <p:cNvPr id="2560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18637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idx="4294967295"/>
          </p:nvPr>
        </p:nvSpPr>
        <p:spPr>
          <a:xfrm>
            <a:off x="628650" y="460375"/>
            <a:ext cx="7886700" cy="1325563"/>
          </a:xfrm>
        </p:spPr>
        <p:txBody>
          <a:bodyPr/>
          <a:lstStyle/>
          <a:p>
            <a:r>
              <a:rPr lang="en-US" altLang="en-US" smtClean="0">
                <a:latin typeface="Open Sans"/>
                <a:ea typeface="ＭＳ Ｐゴシック" pitchFamily="34" charset="-128"/>
              </a:rPr>
              <a:t>Recommendation 4</a:t>
            </a:r>
            <a:endParaRPr lang="en-CA" altLang="en-US" smtClean="0">
              <a:latin typeface="Open Sans"/>
              <a:ea typeface="ＭＳ Ｐゴシック" pitchFamily="34" charset="-128"/>
            </a:endParaRPr>
          </a:p>
        </p:txBody>
      </p:sp>
      <p:sp>
        <p:nvSpPr>
          <p:cNvPr id="26626" name="Rectangle 3"/>
          <p:cNvSpPr>
            <a:spLocks noGrp="1"/>
          </p:cNvSpPr>
          <p:nvPr>
            <p:ph type="body" idx="4294967295"/>
          </p:nvPr>
        </p:nvSpPr>
        <p:spPr>
          <a:xfrm>
            <a:off x="628650" y="1825625"/>
            <a:ext cx="7886700" cy="5032375"/>
          </a:xfrm>
        </p:spPr>
        <p:txBody>
          <a:bodyPr/>
          <a:lstStyle/>
          <a:p>
            <a:pPr marL="495300" indent="-495300">
              <a:lnSpc>
                <a:spcPct val="110000"/>
              </a:lnSpc>
              <a:buFont typeface="Arial" pitchFamily="34" charset="0"/>
              <a:buAutoNum type="arabicPeriod" startAt="4"/>
            </a:pPr>
            <a:r>
              <a:rPr lang="en-US" altLang="en-US" sz="2400" b="0" smtClean="0">
                <a:latin typeface="Open Sans"/>
                <a:ea typeface="ＭＳ Ｐゴシック" pitchFamily="34" charset="-128"/>
              </a:rPr>
              <a:t>Private and commercial drivers with diabetes and </a:t>
            </a:r>
            <a:r>
              <a:rPr lang="en-US" altLang="en-US" sz="2400" smtClean="0">
                <a:latin typeface="Open Sans"/>
                <a:ea typeface="ＭＳ Ｐゴシック" pitchFamily="34" charset="-128"/>
              </a:rPr>
              <a:t>hypoglycemia unawareness </a:t>
            </a:r>
            <a:r>
              <a:rPr lang="en-US" altLang="en-US" sz="2400" b="0" smtClean="0">
                <a:latin typeface="Open Sans"/>
                <a:ea typeface="ＭＳ Ｐゴシック" pitchFamily="34" charset="-128"/>
              </a:rPr>
              <a:t>or history of </a:t>
            </a:r>
            <a:r>
              <a:rPr lang="en-US" altLang="en-US" sz="2400" smtClean="0">
                <a:latin typeface="Open Sans"/>
                <a:ea typeface="ＭＳ Ｐゴシック" pitchFamily="34" charset="-128"/>
              </a:rPr>
              <a:t>severe hypoglycemia</a:t>
            </a:r>
            <a:r>
              <a:rPr lang="en-US" altLang="en-US" sz="2400" b="0" smtClean="0">
                <a:latin typeface="Open Sans"/>
                <a:ea typeface="ＭＳ Ｐゴシック" pitchFamily="34" charset="-128"/>
              </a:rPr>
              <a:t> in the </a:t>
            </a:r>
            <a:r>
              <a:rPr lang="en-US" altLang="en-US" sz="2400" smtClean="0">
                <a:latin typeface="Open Sans"/>
                <a:ea typeface="ＭＳ Ｐゴシック" pitchFamily="34" charset="-128"/>
              </a:rPr>
              <a:t>past 12 months </a:t>
            </a:r>
            <a:r>
              <a:rPr lang="en-US" altLang="en-US" sz="2400" b="0" smtClean="0">
                <a:latin typeface="Open Sans"/>
                <a:ea typeface="ＭＳ Ｐゴシック" pitchFamily="34" charset="-128"/>
              </a:rPr>
              <a:t>must </a:t>
            </a:r>
            <a:r>
              <a:rPr lang="en-US" altLang="en-US" sz="2400" smtClean="0">
                <a:latin typeface="Open Sans"/>
                <a:ea typeface="ＭＳ Ｐゴシック" pitchFamily="34" charset="-128"/>
              </a:rPr>
              <a:t>measure</a:t>
            </a:r>
            <a:r>
              <a:rPr lang="en-US" altLang="en-US" sz="2400" b="0" smtClean="0">
                <a:latin typeface="Open Sans"/>
                <a:ea typeface="ＭＳ Ｐゴシック" pitchFamily="34" charset="-128"/>
              </a:rPr>
              <a:t> their BG level </a:t>
            </a:r>
            <a:r>
              <a:rPr lang="en-US" altLang="en-US" sz="2400" smtClean="0">
                <a:latin typeface="Open Sans"/>
                <a:ea typeface="ＭＳ Ｐゴシック" pitchFamily="34" charset="-128"/>
              </a:rPr>
              <a:t>immediately before </a:t>
            </a:r>
            <a:r>
              <a:rPr lang="en-US" altLang="en-US" sz="2400" b="0" smtClean="0">
                <a:latin typeface="Open Sans"/>
                <a:ea typeface="ＭＳ Ｐゴシック" pitchFamily="34" charset="-128"/>
              </a:rPr>
              <a:t>and at least </a:t>
            </a:r>
            <a:r>
              <a:rPr lang="en-US" altLang="en-US" sz="2400" smtClean="0">
                <a:latin typeface="Open Sans"/>
                <a:ea typeface="ＭＳ Ｐゴシック" pitchFamily="34" charset="-128"/>
              </a:rPr>
              <a:t>every two hours </a:t>
            </a:r>
            <a:r>
              <a:rPr lang="en-US" altLang="en-US" sz="2400" b="0" smtClean="0">
                <a:latin typeface="Open Sans"/>
                <a:ea typeface="ＭＳ Ｐゴシック" pitchFamily="34" charset="-128"/>
              </a:rPr>
              <a:t>while driving or wear a </a:t>
            </a:r>
            <a:r>
              <a:rPr lang="en-US" altLang="en-US" sz="2400" smtClean="0">
                <a:latin typeface="Open Sans"/>
                <a:ea typeface="ＭＳ Ｐゴシック" pitchFamily="34" charset="-128"/>
              </a:rPr>
              <a:t>real-time CGM device </a:t>
            </a:r>
            <a:r>
              <a:rPr lang="en-US" altLang="en-US" sz="2000" b="0" smtClean="0">
                <a:latin typeface="Open Sans"/>
                <a:ea typeface="ＭＳ Ｐゴシック" pitchFamily="34" charset="-128"/>
              </a:rPr>
              <a:t>[Grade D, Consensus]</a:t>
            </a:r>
          </a:p>
        </p:txBody>
      </p:sp>
      <p:sp>
        <p:nvSpPr>
          <p:cNvPr id="2662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116743"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0125"/>
            <a:ext cx="9144000" cy="15875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650"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5</a:t>
            </a:r>
            <a:endParaRPr lang="en-CA" altLang="en-US" smtClean="0">
              <a:latin typeface="Open Sans"/>
              <a:ea typeface="ＭＳ Ｐゴシック" pitchFamily="34" charset="-128"/>
            </a:endParaRPr>
          </a:p>
        </p:txBody>
      </p:sp>
      <p:sp>
        <p:nvSpPr>
          <p:cNvPr id="27651" name="Rectangle 3"/>
          <p:cNvSpPr>
            <a:spLocks noGrp="1"/>
          </p:cNvSpPr>
          <p:nvPr>
            <p:ph type="body" idx="4294967295"/>
          </p:nvPr>
        </p:nvSpPr>
        <p:spPr>
          <a:xfrm>
            <a:off x="628650" y="1466850"/>
            <a:ext cx="8118475" cy="5032375"/>
          </a:xfrm>
        </p:spPr>
        <p:txBody>
          <a:bodyPr/>
          <a:lstStyle/>
          <a:p>
            <a:pPr marL="495300" indent="-495300">
              <a:lnSpc>
                <a:spcPct val="100000"/>
              </a:lnSpc>
              <a:buFont typeface="Arial" pitchFamily="34" charset="0"/>
              <a:buNone/>
            </a:pPr>
            <a:r>
              <a:rPr lang="en-US" altLang="en-US" sz="2400" b="0" smtClean="0">
                <a:latin typeface="Open Sans"/>
                <a:ea typeface="ＭＳ Ｐゴシック" pitchFamily="34" charset="-128"/>
              </a:rPr>
              <a:t>5.   If any of the following occur, health-care professionals should inform people with diabetes treated with </a:t>
            </a:r>
            <a:r>
              <a:rPr lang="en-US" altLang="en-US" sz="2400" smtClean="0">
                <a:latin typeface="Open Sans"/>
                <a:ea typeface="ＭＳ Ｐゴシック" pitchFamily="34" charset="-128"/>
              </a:rPr>
              <a:t>insulin secretagogues </a:t>
            </a:r>
            <a:r>
              <a:rPr lang="en-US" altLang="en-US" sz="2400" b="0" smtClean="0">
                <a:latin typeface="Open Sans"/>
                <a:ea typeface="ＭＳ Ｐゴシック" pitchFamily="34" charset="-128"/>
              </a:rPr>
              <a:t>and/or </a:t>
            </a:r>
            <a:r>
              <a:rPr lang="en-US" altLang="en-US" sz="2400" smtClean="0">
                <a:latin typeface="Open Sans"/>
                <a:ea typeface="ＭＳ Ｐゴシック" pitchFamily="34" charset="-128"/>
              </a:rPr>
              <a:t>insulin</a:t>
            </a:r>
            <a:r>
              <a:rPr lang="en-US" altLang="en-US" sz="2400" b="0" smtClean="0">
                <a:latin typeface="Open Sans"/>
                <a:ea typeface="ＭＳ Ｐゴシック" pitchFamily="34" charset="-128"/>
              </a:rPr>
              <a:t> to </a:t>
            </a:r>
            <a:r>
              <a:rPr lang="en-US" altLang="en-US" sz="2400" smtClean="0">
                <a:latin typeface="Open Sans"/>
                <a:ea typeface="ＭＳ Ｐゴシック" pitchFamily="34" charset="-128"/>
              </a:rPr>
              <a:t>no longer drive</a:t>
            </a:r>
            <a:r>
              <a:rPr lang="en-US" altLang="en-US" sz="2400" b="0" smtClean="0">
                <a:latin typeface="Open Sans"/>
                <a:ea typeface="ＭＳ Ｐゴシック" pitchFamily="34" charset="-128"/>
              </a:rPr>
              <a:t>, and should </a:t>
            </a:r>
            <a:r>
              <a:rPr lang="en-US" altLang="en-US" sz="2400" smtClean="0">
                <a:latin typeface="Open Sans"/>
                <a:ea typeface="ＭＳ Ｐゴシック" pitchFamily="34" charset="-128"/>
              </a:rPr>
              <a:t>report</a:t>
            </a:r>
            <a:r>
              <a:rPr lang="en-US" altLang="en-US" sz="2400" b="0" smtClean="0">
                <a:latin typeface="Open Sans"/>
                <a:ea typeface="ＭＳ Ｐゴシック" pitchFamily="34" charset="-128"/>
              </a:rPr>
              <a:t> their concerns about the person</a:t>
            </a:r>
            <a:r>
              <a:rPr lang="ja-JP" altLang="en-US" sz="2400" b="0" smtClean="0">
                <a:latin typeface="Open Sans"/>
                <a:ea typeface="ＭＳ Ｐゴシック" pitchFamily="34" charset="-128"/>
              </a:rPr>
              <a:t>’</a:t>
            </a:r>
            <a:r>
              <a:rPr lang="en-US" altLang="ja-JP" sz="2400" b="0" smtClean="0">
                <a:latin typeface="Open Sans"/>
                <a:ea typeface="ＭＳ Ｐゴシック" pitchFamily="34" charset="-128"/>
              </a:rPr>
              <a:t>s fitness to drive to the appropriate driving licensing body:</a:t>
            </a:r>
          </a:p>
          <a:p>
            <a:pPr marL="839788" lvl="1" indent="-419100">
              <a:lnSpc>
                <a:spcPct val="100000"/>
              </a:lnSpc>
              <a:buFont typeface="Arial" pitchFamily="34" charset="0"/>
              <a:buNone/>
            </a:pPr>
            <a:r>
              <a:rPr lang="en-US" altLang="en-US" sz="2400" b="1" smtClean="0">
                <a:latin typeface="Open Sans"/>
                <a:ea typeface="ＭＳ Ｐゴシック" pitchFamily="34" charset="-128"/>
              </a:rPr>
              <a:t>a.  Any</a:t>
            </a:r>
            <a:r>
              <a:rPr lang="en-US" altLang="en-US" sz="2400" smtClean="0">
                <a:latin typeface="Open Sans"/>
                <a:ea typeface="ＭＳ Ｐゴシック" pitchFamily="34" charset="-128"/>
              </a:rPr>
              <a:t> episode of </a:t>
            </a:r>
            <a:r>
              <a:rPr lang="en-US" altLang="en-US" sz="2400" b="1" smtClean="0">
                <a:latin typeface="Open Sans"/>
                <a:ea typeface="ＭＳ Ｐゴシック" pitchFamily="34" charset="-128"/>
              </a:rPr>
              <a:t>severe hypoglycemia while driving</a:t>
            </a:r>
            <a:r>
              <a:rPr lang="en-US" altLang="en-US" sz="2400" smtClean="0">
                <a:latin typeface="Open Sans"/>
                <a:ea typeface="ＭＳ Ｐゴシック" pitchFamily="34" charset="-128"/>
              </a:rPr>
              <a:t> in the </a:t>
            </a:r>
            <a:r>
              <a:rPr lang="en-US" altLang="en-US" sz="2400" b="1" smtClean="0">
                <a:latin typeface="Open Sans"/>
                <a:ea typeface="ＭＳ Ｐゴシック" pitchFamily="34" charset="-128"/>
              </a:rPr>
              <a:t>past 12 months </a:t>
            </a:r>
            <a:r>
              <a:rPr lang="en-US" altLang="en-US" sz="2000" smtClean="0">
                <a:latin typeface="Open Sans"/>
                <a:ea typeface="ＭＳ Ｐゴシック" pitchFamily="34" charset="-128"/>
              </a:rPr>
              <a:t>[Grade D, Consensus]</a:t>
            </a:r>
          </a:p>
          <a:p>
            <a:pPr marL="839788" lvl="1" indent="-419100">
              <a:lnSpc>
                <a:spcPct val="100000"/>
              </a:lnSpc>
              <a:buFont typeface="Arial" pitchFamily="34" charset="0"/>
              <a:buNone/>
            </a:pPr>
            <a:r>
              <a:rPr lang="en-US" altLang="en-US" sz="2400" b="1" smtClean="0">
                <a:latin typeface="Open Sans"/>
                <a:ea typeface="ＭＳ Ｐゴシック" pitchFamily="34" charset="-128"/>
              </a:rPr>
              <a:t>b.  More than 1 episode of severe hypoglycemia </a:t>
            </a:r>
            <a:r>
              <a:rPr lang="en-US" altLang="en-US" sz="2400" smtClean="0">
                <a:latin typeface="Open Sans"/>
                <a:ea typeface="ＭＳ Ｐゴシック" pitchFamily="34" charset="-128"/>
              </a:rPr>
              <a:t>while </a:t>
            </a:r>
            <a:r>
              <a:rPr lang="en-US" altLang="en-US" sz="2400" b="1" smtClean="0">
                <a:latin typeface="Open Sans"/>
                <a:ea typeface="ＭＳ Ｐゴシック" pitchFamily="34" charset="-128"/>
              </a:rPr>
              <a:t>awake but not driving </a:t>
            </a:r>
            <a:r>
              <a:rPr lang="en-US" altLang="en-US" sz="2400" smtClean="0">
                <a:latin typeface="Open Sans"/>
                <a:ea typeface="ＭＳ Ｐゴシック" pitchFamily="34" charset="-128"/>
              </a:rPr>
              <a:t>in the </a:t>
            </a:r>
            <a:r>
              <a:rPr lang="en-US" altLang="en-US" sz="2400" b="1" smtClean="0">
                <a:latin typeface="Open Sans"/>
                <a:ea typeface="ＭＳ Ｐゴシック" pitchFamily="34" charset="-128"/>
              </a:rPr>
              <a:t>past 6 months for private drivers </a:t>
            </a:r>
            <a:r>
              <a:rPr lang="en-US" altLang="en-US" sz="2400" smtClean="0">
                <a:latin typeface="Open Sans"/>
                <a:ea typeface="ＭＳ Ｐゴシック" pitchFamily="34" charset="-128"/>
              </a:rPr>
              <a:t>and in the </a:t>
            </a:r>
            <a:r>
              <a:rPr lang="en-US" altLang="en-US" sz="2400" b="1" smtClean="0">
                <a:latin typeface="Open Sans"/>
                <a:ea typeface="ＭＳ Ｐゴシック" pitchFamily="34" charset="-128"/>
              </a:rPr>
              <a:t>past 12 months for commercial drivers</a:t>
            </a:r>
            <a:r>
              <a:rPr lang="en-US" altLang="en-US" sz="2400" smtClean="0">
                <a:latin typeface="Open Sans"/>
                <a:ea typeface="ＭＳ Ｐゴシック" pitchFamily="34" charset="-128"/>
              </a:rPr>
              <a:t> </a:t>
            </a:r>
            <a:r>
              <a:rPr lang="en-US" altLang="en-US" sz="2000" smtClean="0">
                <a:latin typeface="Open Sans"/>
                <a:ea typeface="ＭＳ Ｐゴシック" pitchFamily="34" charset="-128"/>
              </a:rPr>
              <a:t>[Grade D, Consensus]</a:t>
            </a:r>
            <a:r>
              <a:rPr lang="en-US" altLang="en-US" smtClean="0">
                <a:latin typeface="Open Sans Light"/>
                <a:ea typeface="ＭＳ Ｐゴシック" pitchFamily="34" charset="-128"/>
              </a:rPr>
              <a:t> </a:t>
            </a:r>
          </a:p>
        </p:txBody>
      </p:sp>
      <p:sp>
        <p:nvSpPr>
          <p:cNvPr id="2765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18739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457919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p:txBody>
          <a:bodyPr/>
          <a:lstStyle/>
          <a:p>
            <a:pPr eaLnBrk="1" hangingPunct="1"/>
            <a:r>
              <a:rPr lang="en-CA" altLang="en-US" smtClean="0">
                <a:latin typeface="Open Sans"/>
                <a:ea typeface="ＭＳ Ｐゴシック" pitchFamily="34" charset="-128"/>
              </a:rPr>
              <a:t>Key Messages</a:t>
            </a:r>
          </a:p>
        </p:txBody>
      </p:sp>
      <p:sp>
        <p:nvSpPr>
          <p:cNvPr id="31746" name="Content Placeholder 2"/>
          <p:cNvSpPr>
            <a:spLocks noGrp="1"/>
          </p:cNvSpPr>
          <p:nvPr>
            <p:ph type="body" idx="4294967295"/>
          </p:nvPr>
        </p:nvSpPr>
        <p:spPr>
          <a:xfrm>
            <a:off x="628650" y="1524000"/>
            <a:ext cx="7886700" cy="4329113"/>
          </a:xfrm>
        </p:spPr>
        <p:txBody>
          <a:bodyPr/>
          <a:lstStyle/>
          <a:p>
            <a:pPr>
              <a:lnSpc>
                <a:spcPct val="100000"/>
              </a:lnSpc>
            </a:pPr>
            <a:r>
              <a:rPr lang="en-US" altLang="en-US" sz="2400" b="0" smtClean="0">
                <a:latin typeface="Open Sans"/>
                <a:ea typeface="ＭＳ Ｐゴシック" pitchFamily="34" charset="-128"/>
              </a:rPr>
              <a:t>The </a:t>
            </a:r>
            <a:r>
              <a:rPr lang="en-US" altLang="en-US" sz="2400" smtClean="0">
                <a:latin typeface="Open Sans"/>
                <a:ea typeface="ＭＳ Ｐゴシック" pitchFamily="34" charset="-128"/>
              </a:rPr>
              <a:t>fitness</a:t>
            </a:r>
            <a:r>
              <a:rPr lang="en-US" altLang="en-US" sz="2400" b="0" smtClean="0">
                <a:latin typeface="Open Sans"/>
                <a:ea typeface="ＭＳ Ｐゴシック" pitchFamily="34" charset="-128"/>
              </a:rPr>
              <a:t> of people with diabetes to drive should be assessed on an </a:t>
            </a:r>
            <a:r>
              <a:rPr lang="en-US" altLang="en-US" sz="2400" smtClean="0">
                <a:latin typeface="Open Sans"/>
                <a:ea typeface="ＭＳ Ｐゴシック" pitchFamily="34" charset="-128"/>
              </a:rPr>
              <a:t>individual</a:t>
            </a:r>
            <a:r>
              <a:rPr lang="en-US" altLang="en-US" sz="2400" b="0" smtClean="0">
                <a:latin typeface="Open Sans"/>
                <a:ea typeface="ＭＳ Ｐゴシック" pitchFamily="34" charset="-128"/>
              </a:rPr>
              <a:t> basis</a:t>
            </a:r>
          </a:p>
          <a:p>
            <a:pPr>
              <a:lnSpc>
                <a:spcPct val="100000"/>
              </a:lnSpc>
            </a:pPr>
            <a:r>
              <a:rPr lang="en-US" altLang="en-US" sz="2400" b="0" smtClean="0">
                <a:latin typeface="Open Sans"/>
                <a:ea typeface="ＭＳ Ｐゴシック" pitchFamily="34" charset="-128"/>
              </a:rPr>
              <a:t>All drivers with diabetes should undergo a </a:t>
            </a:r>
            <a:r>
              <a:rPr lang="en-US" altLang="en-US" sz="2400" smtClean="0">
                <a:latin typeface="Open Sans"/>
                <a:ea typeface="ＭＳ Ｐゴシック" pitchFamily="34" charset="-128"/>
              </a:rPr>
              <a:t>medical examination</a:t>
            </a:r>
            <a:r>
              <a:rPr lang="en-US" altLang="en-US" sz="2400" b="0" smtClean="0">
                <a:latin typeface="Open Sans"/>
                <a:ea typeface="ＭＳ Ｐゴシック" pitchFamily="34" charset="-128"/>
              </a:rPr>
              <a:t> at least </a:t>
            </a:r>
            <a:r>
              <a:rPr lang="en-US" altLang="en-US" sz="2400" smtClean="0">
                <a:latin typeface="Open Sans"/>
                <a:ea typeface="ＭＳ Ｐゴシック" pitchFamily="34" charset="-128"/>
              </a:rPr>
              <a:t>every two years </a:t>
            </a:r>
            <a:r>
              <a:rPr lang="en-US" altLang="en-US" sz="2400" b="0" smtClean="0">
                <a:latin typeface="Open Sans"/>
                <a:ea typeface="ＭＳ Ｐゴシック" pitchFamily="34" charset="-128"/>
              </a:rPr>
              <a:t>to assess fitness to drive. </a:t>
            </a:r>
          </a:p>
          <a:p>
            <a:pPr>
              <a:lnSpc>
                <a:spcPct val="100000"/>
              </a:lnSpc>
            </a:pPr>
            <a:r>
              <a:rPr lang="en-US" altLang="en-US" sz="2400" b="0" smtClean="0">
                <a:latin typeface="Open Sans"/>
                <a:ea typeface="ＭＳ Ｐゴシック" pitchFamily="34" charset="-128"/>
              </a:rPr>
              <a:t>Commercial drivers should undergo an assessment at the time of application for a commercial license and as per provincial requirements thereafter</a:t>
            </a:r>
          </a:p>
          <a:p>
            <a:pPr>
              <a:lnSpc>
                <a:spcPct val="100000"/>
              </a:lnSpc>
            </a:pPr>
            <a:endParaRPr lang="en-US" altLang="en-US" sz="2400" b="0" smtClean="0">
              <a:latin typeface="Open Sans"/>
              <a:ea typeface="ＭＳ Ｐゴシック" pitchFamily="34" charset="-128"/>
            </a:endParaRPr>
          </a:p>
        </p:txBody>
      </p:sp>
      <p:sp>
        <p:nvSpPr>
          <p:cNvPr id="10445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US" altLang="en-US" smtClean="0">
                <a:latin typeface="Open Sans"/>
                <a:ea typeface="ＭＳ Ｐゴシック" pitchFamily="34" charset="-128"/>
              </a:rPr>
              <a:t>Key Messages</a:t>
            </a:r>
          </a:p>
        </p:txBody>
      </p:sp>
      <p:sp>
        <p:nvSpPr>
          <p:cNvPr id="32770" name="Content Placeholder 2"/>
          <p:cNvSpPr>
            <a:spLocks noGrp="1"/>
          </p:cNvSpPr>
          <p:nvPr>
            <p:ph sz="half" idx="2"/>
          </p:nvPr>
        </p:nvSpPr>
        <p:spPr>
          <a:xfrm>
            <a:off x="520700" y="1866900"/>
            <a:ext cx="8058150" cy="3951288"/>
          </a:xfrm>
        </p:spPr>
        <p:txBody>
          <a:bodyPr/>
          <a:lstStyle/>
          <a:p>
            <a:pPr>
              <a:lnSpc>
                <a:spcPct val="100000"/>
              </a:lnSpc>
            </a:pPr>
            <a:r>
              <a:rPr lang="en-US" altLang="en-US" smtClean="0">
                <a:latin typeface="Open Sans"/>
                <a:ea typeface="ＭＳ Ｐゴシック" pitchFamily="34" charset="-128"/>
              </a:rPr>
              <a:t>People with diabetes </a:t>
            </a:r>
            <a:r>
              <a:rPr lang="en-US" altLang="en-US" b="0" smtClean="0">
                <a:latin typeface="Open Sans"/>
                <a:ea typeface="ＭＳ Ｐゴシック" pitchFamily="34" charset="-128"/>
              </a:rPr>
              <a:t>should play an </a:t>
            </a:r>
            <a:r>
              <a:rPr lang="en-US" altLang="en-US" smtClean="0">
                <a:latin typeface="Open Sans"/>
                <a:ea typeface="ＭＳ Ｐゴシック" pitchFamily="34" charset="-128"/>
              </a:rPr>
              <a:t>active role in assessing their fitness to drive</a:t>
            </a:r>
          </a:p>
          <a:p>
            <a:pPr>
              <a:lnSpc>
                <a:spcPct val="100000"/>
              </a:lnSpc>
            </a:pPr>
            <a:r>
              <a:rPr lang="en-US" altLang="en-US" b="0" smtClean="0">
                <a:latin typeface="Open Sans"/>
                <a:ea typeface="ＭＳ Ｐゴシック" pitchFamily="34" charset="-128"/>
              </a:rPr>
              <a:t>Health-care professionals should </a:t>
            </a:r>
            <a:r>
              <a:rPr lang="en-US" altLang="en-US" smtClean="0">
                <a:latin typeface="Open Sans"/>
                <a:ea typeface="ＭＳ Ｐゴシック" pitchFamily="34" charset="-128"/>
              </a:rPr>
              <a:t>educate</a:t>
            </a:r>
            <a:r>
              <a:rPr lang="en-US" altLang="en-US" b="0" smtClean="0">
                <a:latin typeface="Open Sans"/>
                <a:ea typeface="ＭＳ Ｐゴシック" pitchFamily="34" charset="-128"/>
              </a:rPr>
              <a:t> people with diabetes about </a:t>
            </a:r>
            <a:r>
              <a:rPr lang="en-US" altLang="en-US" smtClean="0">
                <a:latin typeface="Open Sans"/>
                <a:ea typeface="ＭＳ Ｐゴシック" pitchFamily="34" charset="-128"/>
              </a:rPr>
              <a:t>strategies to reduce their risks for hypoglycemia</a:t>
            </a:r>
            <a:r>
              <a:rPr lang="en-US" altLang="en-US" b="0" smtClean="0">
                <a:latin typeface="Open Sans"/>
                <a:ea typeface="ＭＳ Ｐゴシック" pitchFamily="34" charset="-128"/>
              </a:rPr>
              <a:t> while driving. They should also identify and inform individuals with diabetes at higher risk for motor vehicle accidents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idx="4294967295"/>
          </p:nvPr>
        </p:nvSpPr>
        <p:spPr>
          <a:xfrm>
            <a:off x="628650" y="598488"/>
            <a:ext cx="7886700" cy="1325562"/>
          </a:xfrm>
        </p:spPr>
        <p:txBody>
          <a:bodyPr/>
          <a:lstStyle/>
          <a:p>
            <a:r>
              <a:rPr lang="en-US" altLang="en-US" smtClean="0">
                <a:latin typeface="Open Sans"/>
                <a:ea typeface="ＭＳ Ｐゴシック" pitchFamily="34" charset="-128"/>
              </a:rPr>
              <a:t>Key Messages for People with Diabetes</a:t>
            </a:r>
            <a:endParaRPr lang="en-CA" altLang="en-US" smtClean="0">
              <a:latin typeface="Open Sans"/>
              <a:ea typeface="ＭＳ Ｐゴシック" pitchFamily="34" charset="-128"/>
            </a:endParaRPr>
          </a:p>
        </p:txBody>
      </p:sp>
      <p:sp>
        <p:nvSpPr>
          <p:cNvPr id="33794" name="Rectangle 3"/>
          <p:cNvSpPr>
            <a:spLocks noGrp="1"/>
          </p:cNvSpPr>
          <p:nvPr>
            <p:ph type="body" idx="4294967295"/>
          </p:nvPr>
        </p:nvSpPr>
        <p:spPr>
          <a:xfrm>
            <a:off x="628650" y="2036763"/>
            <a:ext cx="8064500" cy="4824412"/>
          </a:xfrm>
        </p:spPr>
        <p:txBody>
          <a:bodyPr/>
          <a:lstStyle/>
          <a:p>
            <a:pPr>
              <a:lnSpc>
                <a:spcPct val="100000"/>
              </a:lnSpc>
            </a:pPr>
            <a:r>
              <a:rPr lang="en-US" altLang="en-US" sz="2400" b="0" smtClean="0">
                <a:latin typeface="Open Sans"/>
                <a:ea typeface="ＭＳ Ｐゴシック" pitchFamily="34" charset="-128"/>
              </a:rPr>
              <a:t>If you take insulin and/or an insulin secretagogue and intend to drive,</a:t>
            </a:r>
          </a:p>
          <a:p>
            <a:pPr lvl="1">
              <a:lnSpc>
                <a:spcPct val="100000"/>
              </a:lnSpc>
            </a:pPr>
            <a:r>
              <a:rPr lang="en-US" altLang="en-US" sz="2000" smtClean="0">
                <a:latin typeface="Open Sans"/>
                <a:ea typeface="ＭＳ Ｐゴシック" pitchFamily="34" charset="-128"/>
              </a:rPr>
              <a:t>consider measuring your blood glucose level immediately before driving, always keep an emergency supply of fast-acting carbohydrate such as dextrose tablets within easy reach inside the vehicle and carry your glucose meter and supplies</a:t>
            </a:r>
          </a:p>
          <a:p>
            <a:pPr lvl="1">
              <a:lnSpc>
                <a:spcPct val="100000"/>
              </a:lnSpc>
            </a:pPr>
            <a:r>
              <a:rPr lang="en-US" altLang="en-US" sz="2000" smtClean="0">
                <a:latin typeface="Open Sans"/>
                <a:ea typeface="ＭＳ Ｐゴシック" pitchFamily="34" charset="-128"/>
              </a:rPr>
              <a:t>consider measuring your blood glucose level immediately before driving, if you develop symptoms of hypoglycemia, and at least every 4 hours while driving. You can also  wear a real-time continuous blood glucose monitoring device</a:t>
            </a:r>
          </a:p>
          <a:p>
            <a:pPr>
              <a:lnSpc>
                <a:spcPct val="100000"/>
              </a:lnSpc>
            </a:pPr>
            <a:endParaRPr lang="en-CA" altLang="en-US" sz="2000" b="0" smtClean="0">
              <a:latin typeface="Open Sans"/>
              <a:ea typeface="ＭＳ Ｐゴシック" pitchFamily="34" charset="-128"/>
            </a:endParaRPr>
          </a:p>
        </p:txBody>
      </p:sp>
      <p:sp>
        <p:nvSpPr>
          <p:cNvPr id="1495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a:xfrm>
            <a:off x="628650" y="676275"/>
            <a:ext cx="7886700" cy="1325563"/>
          </a:xfrm>
        </p:spPr>
        <p:txBody>
          <a:bodyPr/>
          <a:lstStyle/>
          <a:p>
            <a:r>
              <a:rPr lang="en-US" altLang="en-US" smtClean="0">
                <a:latin typeface="Open Sans"/>
                <a:ea typeface="ＭＳ Ｐゴシック" pitchFamily="34" charset="-128"/>
              </a:rPr>
              <a:t>Key Messages for People with Diabetes</a:t>
            </a:r>
            <a:endParaRPr lang="en-CA" altLang="en-US" smtClean="0">
              <a:latin typeface="Open Sans"/>
              <a:ea typeface="ＭＳ Ｐゴシック" pitchFamily="34" charset="-128"/>
            </a:endParaRPr>
          </a:p>
        </p:txBody>
      </p:sp>
      <p:sp>
        <p:nvSpPr>
          <p:cNvPr id="34818" name="Rectangle 3"/>
          <p:cNvSpPr>
            <a:spLocks noGrp="1"/>
          </p:cNvSpPr>
          <p:nvPr>
            <p:ph type="body" idx="4294967295"/>
          </p:nvPr>
        </p:nvSpPr>
        <p:spPr>
          <a:xfrm>
            <a:off x="628650" y="2147888"/>
            <a:ext cx="8064500" cy="4824412"/>
          </a:xfrm>
        </p:spPr>
        <p:txBody>
          <a:bodyPr/>
          <a:lstStyle/>
          <a:p>
            <a:pPr>
              <a:lnSpc>
                <a:spcPct val="100000"/>
              </a:lnSpc>
            </a:pPr>
            <a:r>
              <a:rPr lang="en-US" altLang="en-US" sz="2400" b="0" smtClean="0">
                <a:latin typeface="Open Sans"/>
                <a:ea typeface="ＭＳ Ｐゴシック" pitchFamily="34" charset="-128"/>
              </a:rPr>
              <a:t>If you take insulin and/or an insulin secretagogue and intend to drive,</a:t>
            </a:r>
          </a:p>
          <a:p>
            <a:pPr lvl="1">
              <a:lnSpc>
                <a:spcPct val="100000"/>
              </a:lnSpc>
            </a:pPr>
            <a:r>
              <a:rPr lang="en-US" altLang="en-US" sz="2000" smtClean="0">
                <a:latin typeface="Open Sans"/>
                <a:ea typeface="ＭＳ Ｐゴシック" pitchFamily="34" charset="-128"/>
              </a:rPr>
              <a:t>Consider measuring your blood glucose more frequently if there are factors that may increase your risk of hypoglycemia such as recent physical activity or a delay in eating or skipping a meal</a:t>
            </a:r>
          </a:p>
          <a:p>
            <a:pPr lvl="1">
              <a:lnSpc>
                <a:spcPct val="100000"/>
              </a:lnSpc>
            </a:pPr>
            <a:r>
              <a:rPr lang="en-US" altLang="en-US" sz="2000" smtClean="0">
                <a:latin typeface="Open Sans"/>
                <a:ea typeface="ＭＳ Ｐゴシック" pitchFamily="34" charset="-128"/>
              </a:rPr>
              <a:t>If you have a history of recurrent severe hypoglycemia or have hypoglycemia unawareness, you must measure your blood glucose immediately before and at least every 2 hours while driving or wear a real-time continuous blood glucose monitoring device</a:t>
            </a:r>
          </a:p>
          <a:p>
            <a:pPr>
              <a:lnSpc>
                <a:spcPct val="100000"/>
              </a:lnSpc>
            </a:pPr>
            <a:endParaRPr lang="en-CA" altLang="en-US" sz="2400" b="0" smtClean="0">
              <a:latin typeface="Open Sans"/>
              <a:ea typeface="ＭＳ Ｐゴシック" pitchFamily="34" charset="-128"/>
            </a:endParaRPr>
          </a:p>
        </p:txBody>
      </p:sp>
      <p:sp>
        <p:nvSpPr>
          <p:cNvPr id="18125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a:xfrm>
            <a:off x="628650" y="720725"/>
            <a:ext cx="7886700" cy="1325563"/>
          </a:xfrm>
        </p:spPr>
        <p:txBody>
          <a:bodyPr/>
          <a:lstStyle/>
          <a:p>
            <a:r>
              <a:rPr lang="en-US" altLang="en-US" smtClean="0">
                <a:latin typeface="Open Sans"/>
                <a:ea typeface="ＭＳ Ｐゴシック" pitchFamily="34" charset="-128"/>
              </a:rPr>
              <a:t>Key Messages for People with Diabetes</a:t>
            </a:r>
            <a:endParaRPr lang="en-CA" altLang="en-US" smtClean="0">
              <a:latin typeface="Open Sans"/>
              <a:ea typeface="ＭＳ Ｐゴシック" pitchFamily="34" charset="-128"/>
            </a:endParaRPr>
          </a:p>
        </p:txBody>
      </p:sp>
      <p:sp>
        <p:nvSpPr>
          <p:cNvPr id="35842" name="Rectangle 3"/>
          <p:cNvSpPr>
            <a:spLocks noGrp="1"/>
          </p:cNvSpPr>
          <p:nvPr>
            <p:ph type="body" idx="4294967295"/>
          </p:nvPr>
        </p:nvSpPr>
        <p:spPr>
          <a:xfrm>
            <a:off x="628650" y="2236788"/>
            <a:ext cx="8064500" cy="4824412"/>
          </a:xfrm>
        </p:spPr>
        <p:txBody>
          <a:bodyPr/>
          <a:lstStyle/>
          <a:p>
            <a:pPr>
              <a:lnSpc>
                <a:spcPct val="100000"/>
              </a:lnSpc>
            </a:pPr>
            <a:r>
              <a:rPr lang="en-US" altLang="en-US" sz="2400" b="0" smtClean="0">
                <a:latin typeface="Open Sans"/>
                <a:ea typeface="ＭＳ Ｐゴシック" pitchFamily="34" charset="-128"/>
              </a:rPr>
              <a:t>If you take insulin and/or an insulin secretagogue and intend to drive,</a:t>
            </a:r>
          </a:p>
          <a:p>
            <a:pPr lvl="1">
              <a:lnSpc>
                <a:spcPct val="100000"/>
              </a:lnSpc>
            </a:pPr>
            <a:r>
              <a:rPr lang="en-US" altLang="en-US" sz="2000" smtClean="0">
                <a:latin typeface="Open Sans"/>
                <a:ea typeface="ＭＳ Ｐゴシック" pitchFamily="34" charset="-128"/>
              </a:rPr>
              <a:t>Do not start driving if your blood glucose level is less than 4 mmol/L. If your blood glucose is less than 4 mmol/L, do not start driving until you have  ingested 15 grams  of carbohydrate, you have retested and your blood glucose is at least 5 mmol/L. It is suggested to wait for 40 minutes as it takes time for judgment and reflexes to the brain to recover fully from hypoglycemia</a:t>
            </a:r>
          </a:p>
          <a:p>
            <a:pPr>
              <a:lnSpc>
                <a:spcPct val="100000"/>
              </a:lnSpc>
            </a:pPr>
            <a:endParaRPr lang="en-CA" altLang="en-US" sz="2000" b="0" smtClean="0">
              <a:latin typeface="Open Sans"/>
              <a:ea typeface="ＭＳ Ｐゴシック" pitchFamily="34" charset="-128"/>
            </a:endParaRPr>
          </a:p>
        </p:txBody>
      </p:sp>
      <p:sp>
        <p:nvSpPr>
          <p:cNvPr id="18227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a:xfrm>
            <a:off x="628650" y="531813"/>
            <a:ext cx="7886700" cy="1325562"/>
          </a:xfrm>
        </p:spPr>
        <p:txBody>
          <a:bodyPr/>
          <a:lstStyle/>
          <a:p>
            <a:r>
              <a:rPr lang="en-US" altLang="en-US" smtClean="0">
                <a:latin typeface="Open Sans"/>
                <a:ea typeface="ＭＳ Ｐゴシック" pitchFamily="34" charset="-128"/>
              </a:rPr>
              <a:t>Key Messages for People with Diabetes</a:t>
            </a:r>
            <a:endParaRPr lang="en-CA" altLang="en-US" smtClean="0">
              <a:latin typeface="Open Sans"/>
              <a:ea typeface="ＭＳ Ｐゴシック" pitchFamily="34" charset="-128"/>
            </a:endParaRPr>
          </a:p>
        </p:txBody>
      </p:sp>
      <p:sp>
        <p:nvSpPr>
          <p:cNvPr id="36866" name="Rectangle 3"/>
          <p:cNvSpPr>
            <a:spLocks noGrp="1"/>
          </p:cNvSpPr>
          <p:nvPr>
            <p:ph type="body" idx="4294967295"/>
          </p:nvPr>
        </p:nvSpPr>
        <p:spPr>
          <a:xfrm>
            <a:off x="628650" y="2092325"/>
            <a:ext cx="8064500" cy="4824413"/>
          </a:xfrm>
        </p:spPr>
        <p:txBody>
          <a:bodyPr/>
          <a:lstStyle/>
          <a:p>
            <a:pPr>
              <a:lnSpc>
                <a:spcPct val="100000"/>
              </a:lnSpc>
            </a:pPr>
            <a:r>
              <a:rPr lang="en-US" altLang="en-US" sz="2400" b="0" smtClean="0">
                <a:latin typeface="Open Sans"/>
                <a:ea typeface="ＭＳ Ｐゴシック" pitchFamily="34" charset="-128"/>
              </a:rPr>
              <a:t>If you take insulin and/or an insulin secretagogue and intend to drive,</a:t>
            </a:r>
          </a:p>
          <a:p>
            <a:pPr lvl="1">
              <a:lnSpc>
                <a:spcPct val="100000"/>
              </a:lnSpc>
            </a:pPr>
            <a:r>
              <a:rPr lang="en-US" altLang="en-US" sz="2400" smtClean="0">
                <a:latin typeface="Open Sans"/>
                <a:ea typeface="ＭＳ Ｐゴシック" pitchFamily="34" charset="-128"/>
              </a:rPr>
              <a:t>If hypoglycemia develops while driving, stop the vehicle in a safe location and remove the keys from the ignition. Treat the low blood glucose and considering waiting 40 minutes before driving</a:t>
            </a:r>
          </a:p>
          <a:p>
            <a:pPr lvl="1">
              <a:lnSpc>
                <a:spcPct val="100000"/>
              </a:lnSpc>
            </a:pPr>
            <a:r>
              <a:rPr lang="en-US" altLang="en-US" sz="2400" smtClean="0">
                <a:latin typeface="Open Sans"/>
                <a:ea typeface="ＭＳ Ｐゴシック" pitchFamily="34" charset="-128"/>
              </a:rPr>
              <a:t>On longer journeys, take regular meals, snacks and periods of rest</a:t>
            </a:r>
          </a:p>
          <a:p>
            <a:pPr>
              <a:lnSpc>
                <a:spcPct val="100000"/>
              </a:lnSpc>
            </a:pPr>
            <a:endParaRPr lang="en-CA" altLang="en-US" sz="2400" b="0" smtClean="0">
              <a:latin typeface="Open Sans"/>
              <a:ea typeface="ＭＳ Ｐゴシック" pitchFamily="34" charset="-128"/>
            </a:endParaRPr>
          </a:p>
        </p:txBody>
      </p:sp>
      <p:sp>
        <p:nvSpPr>
          <p:cNvPr id="18330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idx="4294967295"/>
          </p:nvPr>
        </p:nvSpPr>
        <p:spPr>
          <a:xfrm>
            <a:off x="628650" y="609600"/>
            <a:ext cx="7886700" cy="1325563"/>
          </a:xfrm>
        </p:spPr>
        <p:txBody>
          <a:bodyPr/>
          <a:lstStyle/>
          <a:p>
            <a:r>
              <a:rPr lang="en-US" altLang="en-US" smtClean="0">
                <a:latin typeface="Open Sans"/>
                <a:ea typeface="ＭＳ Ｐゴシック" pitchFamily="34" charset="-128"/>
              </a:rPr>
              <a:t>Key Messages for People with Diabetes</a:t>
            </a:r>
            <a:endParaRPr lang="en-CA" altLang="en-US" smtClean="0">
              <a:latin typeface="Open Sans"/>
              <a:ea typeface="ＭＳ Ｐゴシック" pitchFamily="34" charset="-128"/>
            </a:endParaRPr>
          </a:p>
        </p:txBody>
      </p:sp>
      <p:sp>
        <p:nvSpPr>
          <p:cNvPr id="37890" name="Rectangle 3"/>
          <p:cNvSpPr>
            <a:spLocks noGrp="1"/>
          </p:cNvSpPr>
          <p:nvPr>
            <p:ph type="body" idx="4294967295"/>
          </p:nvPr>
        </p:nvSpPr>
        <p:spPr>
          <a:xfrm>
            <a:off x="628650" y="2136775"/>
            <a:ext cx="8064500" cy="4824413"/>
          </a:xfrm>
        </p:spPr>
        <p:txBody>
          <a:bodyPr/>
          <a:lstStyle/>
          <a:p>
            <a:pPr>
              <a:lnSpc>
                <a:spcPct val="100000"/>
              </a:lnSpc>
            </a:pPr>
            <a:r>
              <a:rPr lang="en-US" altLang="en-US" sz="2400" b="0" smtClean="0">
                <a:latin typeface="Open Sans"/>
                <a:ea typeface="ＭＳ Ｐゴシック" pitchFamily="34" charset="-128"/>
              </a:rPr>
              <a:t>Immediately notify your health-care provider and your driving licensing body if you experience any episode of severe hypoglycemia while driving or you experience more than 1 episode of severe hypoglycemia while awake but not driving in the past 6 months if you are a private driver, or in the past 12 months if you are a commercial driver</a:t>
            </a:r>
            <a:endParaRPr lang="en-CA" altLang="en-US" sz="2400" b="0" smtClean="0">
              <a:latin typeface="Open Sans"/>
              <a:ea typeface="ＭＳ Ｐゴシック" pitchFamily="34" charset="-128"/>
            </a:endParaRPr>
          </a:p>
        </p:txBody>
      </p:sp>
      <p:sp>
        <p:nvSpPr>
          <p:cNvPr id="1751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4"/>
          <p:cNvSpPr>
            <a:spLocks noGrp="1"/>
          </p:cNvSpPr>
          <p:nvPr>
            <p:ph type="title"/>
          </p:nvPr>
        </p:nvSpPr>
        <p:spPr>
          <a:xfrm>
            <a:off x="666750" y="147638"/>
            <a:ext cx="7886700" cy="1325562"/>
          </a:xfrm>
        </p:spPr>
        <p:txBody>
          <a:bodyPr/>
          <a:lstStyle/>
          <a:p>
            <a:pPr algn="ctr"/>
            <a:r>
              <a:rPr lang="en-US" altLang="en-US" sz="3600" b="0" smtClean="0">
                <a:latin typeface="Open Sans"/>
                <a:ea typeface="ＭＳ Ｐゴシック" pitchFamily="34" charset="-128"/>
              </a:rPr>
              <a:t>Visit </a:t>
            </a:r>
            <a:r>
              <a:rPr lang="en-US" altLang="en-US" sz="3600" smtClean="0">
                <a:latin typeface="Open Sans"/>
                <a:ea typeface="ＭＳ Ｐゴシック" pitchFamily="34" charset="-128"/>
              </a:rPr>
              <a:t>guidelines.diabetes.ca</a:t>
            </a:r>
            <a:r>
              <a:rPr lang="en-US" altLang="en-US" sz="3600" b="0" smtClean="0">
                <a:latin typeface="Open Sans"/>
                <a:ea typeface="ＭＳ Ｐゴシック" pitchFamily="34" charset="-128"/>
              </a:rPr>
              <a:t> </a:t>
            </a:r>
            <a:br>
              <a:rPr lang="en-US" altLang="en-US" sz="3600" b="0" smtClean="0">
                <a:latin typeface="Open Sans"/>
                <a:ea typeface="ＭＳ Ｐゴシック" pitchFamily="34" charset="-128"/>
              </a:rPr>
            </a:br>
            <a:endParaRPr lang="en-US" altLang="en-US" sz="3600" b="0" smtClean="0">
              <a:latin typeface="Open Sans"/>
              <a:ea typeface="ＭＳ Ｐゴシック" pitchFamily="34" charset="-128"/>
            </a:endParaRPr>
          </a:p>
        </p:txBody>
      </p:sp>
      <p:pic>
        <p:nvPicPr>
          <p:cNvPr id="3891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641350" y="0"/>
            <a:ext cx="7886700" cy="1325563"/>
          </a:xfrm>
        </p:spPr>
        <p:txBody>
          <a:bodyPr/>
          <a:lstStyle/>
          <a:p>
            <a:pPr algn="ctr"/>
            <a:r>
              <a:rPr lang="en-US" altLang="en-US" smtClean="0">
                <a:latin typeface="Open Sans"/>
                <a:ea typeface="ＭＳ Ｐゴシック" pitchFamily="34" charset="-128"/>
              </a:rPr>
              <a:t>Or download the App</a:t>
            </a:r>
          </a:p>
        </p:txBody>
      </p:sp>
      <p:pic>
        <p:nvPicPr>
          <p:cNvPr id="3993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p:txBody>
          <a:bodyPr lIns="91440" tIns="45720" rIns="91440" bIns="45720"/>
          <a:lstStyle/>
          <a:p>
            <a:r>
              <a:rPr lang="en-US" altLang="en-US" smtClean="0">
                <a:latin typeface="Open Sans"/>
                <a:ea typeface="ＭＳ Ｐゴシック" pitchFamily="34" charset="-128"/>
              </a:rPr>
              <a:t>Diabetes Canada Clinical Practice Guidelines</a:t>
            </a:r>
          </a:p>
        </p:txBody>
      </p:sp>
      <p:sp>
        <p:nvSpPr>
          <p:cNvPr id="40962" name="Content Placeholder 2"/>
          <p:cNvSpPr>
            <a:spLocks noGrp="1"/>
          </p:cNvSpPr>
          <p:nvPr>
            <p:ph idx="4294967295"/>
          </p:nvPr>
        </p:nvSpPr>
        <p:spPr/>
        <p:txBody>
          <a:bodyPr lIns="91440" tIns="45720" rIns="91440" bIns="45720"/>
          <a:lstStyle/>
          <a:p>
            <a:pPr marL="0" indent="0" defTabSz="914400">
              <a:buFont typeface="Arial" pitchFamily="34" charset="0"/>
              <a:buNone/>
            </a:pPr>
            <a:endParaRPr lang="en-US" altLang="en-US" smtClean="0">
              <a:latin typeface="Open Sans"/>
              <a:ea typeface="ＭＳ Ｐゴシック" pitchFamily="34" charset="-128"/>
              <a:hlinkClick r:id="rId2"/>
            </a:endParaRPr>
          </a:p>
          <a:p>
            <a:pPr marL="0" indent="0" defTabSz="914400">
              <a:buFont typeface="Arial" pitchFamily="34" charset="0"/>
              <a:buNone/>
            </a:pPr>
            <a:r>
              <a:rPr lang="en-US" altLang="en-US" smtClean="0">
                <a:solidFill>
                  <a:srgbClr val="C00000"/>
                </a:solidFill>
                <a:latin typeface="Open Sans"/>
                <a:ea typeface="ＭＳ Ｐゴシック" pitchFamily="34" charset="-128"/>
                <a:hlinkClick r:id="rId2"/>
              </a:rPr>
              <a:t>http://guidelines.diabetes.ca</a:t>
            </a:r>
            <a:r>
              <a:rPr lang="en-US" altLang="en-US" smtClean="0">
                <a:solidFill>
                  <a:srgbClr val="C00000"/>
                </a:solidFill>
                <a:latin typeface="Open Sans"/>
                <a:ea typeface="ＭＳ Ｐゴシック" pitchFamily="34" charset="-128"/>
              </a:rPr>
              <a:t> </a:t>
            </a:r>
            <a:r>
              <a:rPr lang="en-US" altLang="en-US" smtClean="0">
                <a:solidFill>
                  <a:schemeClr val="accent1"/>
                </a:solidFill>
                <a:latin typeface="Open Sans"/>
                <a:ea typeface="ＭＳ Ｐゴシック" pitchFamily="34" charset="-128"/>
              </a:rPr>
              <a:t>– for health-care providers</a:t>
            </a:r>
          </a:p>
          <a:p>
            <a:pPr marL="0" indent="0" defTabSz="914400">
              <a:buFont typeface="Arial" pitchFamily="34" charset="0"/>
              <a:buNone/>
            </a:pPr>
            <a:endParaRPr lang="en-US" altLang="en-US" smtClean="0">
              <a:solidFill>
                <a:schemeClr val="accent1"/>
              </a:solidFill>
              <a:latin typeface="Open Sans"/>
              <a:ea typeface="ＭＳ Ｐゴシック" pitchFamily="34" charset="-128"/>
            </a:endParaRPr>
          </a:p>
          <a:p>
            <a:pPr marL="0" indent="0" defTabSz="914400">
              <a:buFont typeface="Arial" pitchFamily="34" charset="0"/>
              <a:buNone/>
            </a:pPr>
            <a:r>
              <a:rPr lang="en-US" altLang="en-US" smtClean="0">
                <a:latin typeface="Open Sans"/>
                <a:ea typeface="ＭＳ Ｐゴシック" pitchFamily="34" charset="-128"/>
              </a:rPr>
              <a:t>1-800-BANTING (226-8464)</a:t>
            </a:r>
          </a:p>
          <a:p>
            <a:pPr marL="0" indent="0" defTabSz="914400">
              <a:buFont typeface="Arial" pitchFamily="34" charset="0"/>
              <a:buNone/>
            </a:pPr>
            <a:endParaRPr lang="en-US" altLang="en-US" smtClean="0">
              <a:latin typeface="Open Sans"/>
              <a:ea typeface="ＭＳ Ｐゴシック" pitchFamily="34" charset="-128"/>
            </a:endParaRPr>
          </a:p>
          <a:p>
            <a:pPr marL="0" indent="0" defTabSz="914400">
              <a:buFont typeface="Arial" pitchFamily="34" charset="0"/>
              <a:buNone/>
            </a:pPr>
            <a:r>
              <a:rPr lang="en-US" altLang="en-US" smtClean="0">
                <a:latin typeface="Open Sans"/>
                <a:ea typeface="ＭＳ Ｐゴシック" pitchFamily="34" charset="-128"/>
                <a:hlinkClick r:id="rId3"/>
              </a:rPr>
              <a:t>http://diabetes.ca </a:t>
            </a:r>
            <a:r>
              <a:rPr lang="en-US" altLang="en-US" smtClean="0">
                <a:solidFill>
                  <a:schemeClr val="accent1"/>
                </a:solidFill>
                <a:latin typeface="Open Sans"/>
                <a:ea typeface="ＭＳ Ｐゴシック" pitchFamily="34" charset="-128"/>
              </a:rPr>
              <a:t>– for people with diabetes</a:t>
            </a:r>
          </a:p>
          <a:p>
            <a:pPr marL="0" indent="0" defTabSz="914400">
              <a:buFont typeface="Arial" pitchFamily="34" charset="0"/>
              <a:buNone/>
            </a:pPr>
            <a:endParaRPr lang="en-US" altLang="en-US" smtClean="0">
              <a:solidFill>
                <a:schemeClr val="accent1"/>
              </a:solidFill>
              <a:latin typeface="Open Sans"/>
              <a:ea typeface="ＭＳ Ｐゴシック" pitchFamily="34" charset="-128"/>
            </a:endParaRPr>
          </a:p>
          <a:p>
            <a:pPr marL="0" indent="0" defTabSz="914400"/>
            <a:endParaRPr lang="en-US" altLang="en-US" smtClean="0">
              <a:solidFill>
                <a:schemeClr val="accent1"/>
              </a:solidFill>
              <a:latin typeface="Open Sans"/>
              <a:ea typeface="ＭＳ Ｐゴシック" pitchFamily="3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r>
              <a:rPr lang="en-CA" altLang="en-US" smtClean="0">
                <a:latin typeface="Open Sans"/>
                <a:ea typeface="ＭＳ Ｐゴシック" pitchFamily="34" charset="-128"/>
              </a:rPr>
              <a:t>Key Changes</a:t>
            </a:r>
          </a:p>
        </p:txBody>
      </p:sp>
      <p:sp>
        <p:nvSpPr>
          <p:cNvPr id="57347" name="Content Placeholder 2"/>
          <p:cNvSpPr>
            <a:spLocks noGrp="1"/>
          </p:cNvSpPr>
          <p:nvPr>
            <p:ph type="body" idx="4294967295"/>
          </p:nvPr>
        </p:nvSpPr>
        <p:spPr>
          <a:xfrm>
            <a:off x="628650" y="1547813"/>
            <a:ext cx="7886700" cy="4329112"/>
          </a:xfrm>
        </p:spPr>
        <p:txBody>
          <a:bodyPr/>
          <a:lstStyle/>
          <a:p>
            <a:pPr>
              <a:lnSpc>
                <a:spcPct val="100000"/>
              </a:lnSpc>
            </a:pPr>
            <a:r>
              <a:rPr lang="en-CA" altLang="ja-JP" sz="2800" b="0" smtClean="0">
                <a:latin typeface="Open Sans"/>
                <a:ea typeface="ＭＳ Ｐゴシック" pitchFamily="34" charset="-128"/>
              </a:rPr>
              <a:t>New chapter</a:t>
            </a:r>
          </a:p>
          <a:p>
            <a:pPr>
              <a:lnSpc>
                <a:spcPct val="100000"/>
              </a:lnSpc>
              <a:buFont typeface="Arial" pitchFamily="34" charset="0"/>
              <a:buNone/>
            </a:pPr>
            <a:endParaRPr lang="en-CA" altLang="ja-JP" sz="2800" b="0" smtClean="0">
              <a:latin typeface="Open Sans"/>
              <a:ea typeface="ＭＳ Ｐゴシック" pitchFamily="34" charset="-128"/>
            </a:endParaRPr>
          </a:p>
          <a:p>
            <a:pPr>
              <a:lnSpc>
                <a:spcPct val="100000"/>
              </a:lnSpc>
            </a:pPr>
            <a:r>
              <a:rPr lang="en-CA" altLang="ja-JP" sz="2800" b="0" smtClean="0">
                <a:latin typeface="Open Sans"/>
                <a:ea typeface="ＭＳ Ｐゴシック" pitchFamily="34" charset="-128"/>
              </a:rPr>
              <a:t>New information on </a:t>
            </a:r>
          </a:p>
          <a:p>
            <a:pPr lvl="1">
              <a:lnSpc>
                <a:spcPct val="100000"/>
              </a:lnSpc>
            </a:pPr>
            <a:r>
              <a:rPr lang="en-CA" altLang="ja-JP" sz="2800" smtClean="0">
                <a:latin typeface="Open Sans"/>
                <a:ea typeface="ＭＳ Ｐゴシック" pitchFamily="34" charset="-128"/>
              </a:rPr>
              <a:t>When to start driving if BG &lt;4.0 mmol/L</a:t>
            </a:r>
          </a:p>
          <a:p>
            <a:pPr lvl="1">
              <a:lnSpc>
                <a:spcPct val="100000"/>
              </a:lnSpc>
            </a:pPr>
            <a:r>
              <a:rPr lang="en-US" altLang="ja-JP" sz="2800" smtClean="0">
                <a:latin typeface="Open Sans"/>
                <a:ea typeface="ＭＳ Ｐゴシック" pitchFamily="34" charset="-128"/>
              </a:rPr>
              <a:t>When to report a driver with diabetes</a:t>
            </a:r>
          </a:p>
          <a:p>
            <a:pPr>
              <a:lnSpc>
                <a:spcPct val="100000"/>
              </a:lnSpc>
            </a:pPr>
            <a:endParaRPr lang="en-CA" altLang="ja-JP" sz="2800" b="0" smtClean="0">
              <a:latin typeface="Open Sans"/>
              <a:ea typeface="ＭＳ Ｐゴシック" pitchFamily="34" charset="-128"/>
            </a:endParaRPr>
          </a:p>
        </p:txBody>
      </p:sp>
      <p:sp>
        <p:nvSpPr>
          <p:cNvPr id="184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
        <p:nvSpPr>
          <p:cNvPr id="18438" name="Text Box 6"/>
          <p:cNvSpPr txBox="1">
            <a:spLocks noChangeArrowheads="1"/>
          </p:cNvSpPr>
          <p:nvPr/>
        </p:nvSpPr>
        <p:spPr bwMode="auto">
          <a:xfrm>
            <a:off x="717550" y="6362700"/>
            <a:ext cx="4314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eaLnBrk="0" hangingPunct="0">
              <a:defRPr sz="2400">
                <a:solidFill>
                  <a:schemeClr val="tx1"/>
                </a:solidFill>
                <a:latin typeface="Calibri" pitchFamily="34" charset="0"/>
                <a:ea typeface="ＭＳ Ｐゴシック" pitchFamily="34" charset="-128"/>
              </a:defRPr>
            </a:lvl2pPr>
            <a:lvl3pPr eaLnBrk="0" hangingPunct="0">
              <a:defRPr sz="2400">
                <a:solidFill>
                  <a:schemeClr val="tx1"/>
                </a:solidFill>
                <a:latin typeface="Calibri" pitchFamily="34" charset="0"/>
                <a:ea typeface="ＭＳ Ｐゴシック" pitchFamily="34" charset="-128"/>
              </a:defRPr>
            </a:lvl3pPr>
            <a:lvl4pPr eaLnBrk="0" hangingPunct="0">
              <a:defRPr sz="2400">
                <a:solidFill>
                  <a:schemeClr val="tx1"/>
                </a:solidFill>
                <a:latin typeface="Calibri" pitchFamily="34" charset="0"/>
                <a:ea typeface="ＭＳ Ｐゴシック" pitchFamily="34" charset="-128"/>
              </a:defRPr>
            </a:lvl4pPr>
            <a:lvl5pPr eaLnBrk="0" hangingPunct="0">
              <a:defRPr sz="24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t>BG</a:t>
            </a:r>
            <a:r>
              <a:rPr lang="en-US" altLang="en-US" sz="1400"/>
              <a:t>, blood glucose</a:t>
            </a:r>
            <a:endParaRPr lang="en-CA" altLang="en-US" sz="14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p:cNvSpPr>
          <p:nvPr>
            <p:ph type="title" idx="4294967295"/>
          </p:nvPr>
        </p:nvSpPr>
        <p:spPr/>
        <p:txBody>
          <a:bodyPr/>
          <a:lstStyle/>
          <a:p>
            <a:r>
              <a:rPr lang="en-US" altLang="en-US" smtClean="0">
                <a:latin typeface="Open Sans"/>
                <a:ea typeface="ＭＳ Ｐゴシック" pitchFamily="34" charset="-128"/>
              </a:rPr>
              <a:t>Diabetes and driving</a:t>
            </a:r>
            <a:endParaRPr lang="en-CA" altLang="en-US" smtClean="0">
              <a:latin typeface="Open Sans"/>
              <a:ea typeface="ＭＳ Ｐゴシック" pitchFamily="34" charset="-128"/>
            </a:endParaRPr>
          </a:p>
        </p:txBody>
      </p:sp>
      <p:sp>
        <p:nvSpPr>
          <p:cNvPr id="53251" name="Rectangle 3"/>
          <p:cNvSpPr>
            <a:spLocks noGrp="1"/>
          </p:cNvSpPr>
          <p:nvPr>
            <p:ph type="body" idx="4294967295"/>
          </p:nvPr>
        </p:nvSpPr>
        <p:spPr/>
        <p:txBody>
          <a:bodyPr/>
          <a:lstStyle/>
          <a:p>
            <a:r>
              <a:rPr lang="en-US" altLang="en-US" smtClean="0">
                <a:latin typeface="Open Sans"/>
                <a:ea typeface="ＭＳ Ｐゴシック" pitchFamily="34" charset="-128"/>
              </a:rPr>
              <a:t>Diabetes can affect driving performance due to</a:t>
            </a:r>
          </a:p>
          <a:p>
            <a:pPr lvl="1"/>
            <a:r>
              <a:rPr lang="en-US" altLang="en-US" smtClean="0">
                <a:latin typeface="Open Sans Light"/>
                <a:ea typeface="ＭＳ Ｐゴシック" pitchFamily="34" charset="-128"/>
              </a:rPr>
              <a:t>Chronic complications which impair sensory or motor function (retinopathy, neuropathy, amputation, vascular disease)</a:t>
            </a:r>
          </a:p>
          <a:p>
            <a:pPr lvl="1"/>
            <a:r>
              <a:rPr lang="en-US" altLang="en-US" smtClean="0">
                <a:latin typeface="Open Sans Light"/>
                <a:ea typeface="ＭＳ Ｐゴシック" pitchFamily="34" charset="-128"/>
              </a:rPr>
              <a:t>Transient cognitive dysfunction or loss of consciousness from antihyperglycemic medication-induced hypoglycemia</a:t>
            </a:r>
          </a:p>
          <a:p>
            <a:pPr lvl="2"/>
            <a:r>
              <a:rPr lang="en-US" altLang="en-US" smtClean="0">
                <a:latin typeface="Open Sans Light"/>
              </a:rPr>
              <a:t>Primarily related to insulin or insulin secretatogues</a:t>
            </a:r>
          </a:p>
          <a:p>
            <a:pPr lvl="1"/>
            <a:r>
              <a:rPr lang="en-US" altLang="en-US" smtClean="0">
                <a:latin typeface="Open Sans Light"/>
                <a:ea typeface="ＭＳ Ｐゴシック" pitchFamily="34" charset="-128"/>
              </a:rPr>
              <a:t>Other medical disorders associated with type 2 diabetes such as sleep apnea</a:t>
            </a:r>
          </a:p>
          <a:p>
            <a:pPr lvl="1"/>
            <a:endParaRPr lang="en-CA" altLang="en-US" smtClean="0">
              <a:latin typeface="Open Sans Light"/>
              <a:ea typeface="ＭＳ Ｐゴシック" pitchFamily="34" charset="-128"/>
            </a:endParaRP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p:cNvSpPr>
          <p:nvPr>
            <p:ph type="ctrTitle" idx="4294967295"/>
          </p:nvPr>
        </p:nvSpPr>
        <p:spPr>
          <a:xfrm>
            <a:off x="685800" y="2130425"/>
            <a:ext cx="7772400" cy="1470025"/>
          </a:xfrm>
        </p:spPr>
        <p:txBody>
          <a:bodyPr/>
          <a:lstStyle/>
          <a:p>
            <a:r>
              <a:rPr lang="en-US" altLang="en-US" sz="3700" smtClean="0">
                <a:latin typeface="Open Sans"/>
                <a:ea typeface="ＭＳ Ｐゴシック" pitchFamily="34" charset="-128"/>
              </a:rPr>
              <a:t>Fitness of people with diabetes to drive should be assessed on an individual basis as per provincial regulations</a:t>
            </a:r>
            <a:endParaRPr lang="en-CA" altLang="en-US" sz="3700" smtClean="0">
              <a:latin typeface="Open Sans"/>
              <a:ea typeface="ＭＳ Ｐゴシック" pitchFamily="34" charset="-128"/>
            </a:endParaRP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idx="4294967295"/>
          </p:nvPr>
        </p:nvSpPr>
        <p:spPr/>
        <p:txBody>
          <a:bodyPr/>
          <a:lstStyle/>
          <a:p>
            <a:r>
              <a:rPr lang="en-US" altLang="en-US" smtClean="0">
                <a:latin typeface="Open Sans"/>
                <a:ea typeface="ＭＳ Ｐゴシック" pitchFamily="34" charset="-128"/>
              </a:rPr>
              <a:t>Driving risks associated with diabetes</a:t>
            </a:r>
            <a:endParaRPr lang="en-CA" altLang="en-US" smtClean="0">
              <a:latin typeface="Open Sans"/>
              <a:ea typeface="ＭＳ Ｐゴシック" pitchFamily="34" charset="-128"/>
            </a:endParaRPr>
          </a:p>
        </p:txBody>
      </p:sp>
      <p:sp>
        <p:nvSpPr>
          <p:cNvPr id="56323" name="Rectangle 3"/>
          <p:cNvSpPr>
            <a:spLocks noGrp="1"/>
          </p:cNvSpPr>
          <p:nvPr>
            <p:ph type="body" idx="4294967295"/>
          </p:nvPr>
        </p:nvSpPr>
        <p:spPr/>
        <p:txBody>
          <a:bodyPr/>
          <a:lstStyle/>
          <a:p>
            <a:r>
              <a:rPr lang="en-US" altLang="en-US" smtClean="0">
                <a:latin typeface="Open Sans"/>
                <a:ea typeface="ＭＳ Ｐゴシック" pitchFamily="34" charset="-128"/>
              </a:rPr>
              <a:t>Case control studies suggest drivers with diabetes pose a modestly increased but acceptable risk of MVAs</a:t>
            </a:r>
            <a:r>
              <a:rPr lang="en-US" altLang="en-US" baseline="30000" smtClean="0">
                <a:latin typeface="Open Sans"/>
                <a:ea typeface="ＭＳ Ｐゴシック" pitchFamily="34" charset="-128"/>
              </a:rPr>
              <a:t>1,2 </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
        <p:nvSpPr>
          <p:cNvPr id="56325" name="Text Box 5"/>
          <p:cNvSpPr txBox="1">
            <a:spLocks noChangeArrowheads="1"/>
          </p:cNvSpPr>
          <p:nvPr/>
        </p:nvSpPr>
        <p:spPr bwMode="auto">
          <a:xfrm>
            <a:off x="717550" y="6153150"/>
            <a:ext cx="4314825"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Calibri" pitchFamily="34" charset="0"/>
                <a:ea typeface="ＭＳ Ｐゴシック" pitchFamily="34" charset="-128"/>
              </a:defRPr>
            </a:lvl1pPr>
            <a:lvl2pPr eaLnBrk="0" hangingPunct="0">
              <a:defRPr sz="2400">
                <a:solidFill>
                  <a:schemeClr val="tx1"/>
                </a:solidFill>
                <a:latin typeface="Calibri" pitchFamily="34" charset="0"/>
                <a:ea typeface="ＭＳ Ｐゴシック" pitchFamily="34" charset="-128"/>
              </a:defRPr>
            </a:lvl2pPr>
            <a:lvl3pPr eaLnBrk="0" hangingPunct="0">
              <a:defRPr sz="2400">
                <a:solidFill>
                  <a:schemeClr val="tx1"/>
                </a:solidFill>
                <a:latin typeface="Calibri" pitchFamily="34" charset="0"/>
                <a:ea typeface="ＭＳ Ｐゴシック" pitchFamily="34" charset="-128"/>
              </a:defRPr>
            </a:lvl3pPr>
            <a:lvl4pPr eaLnBrk="0" hangingPunct="0">
              <a:defRPr sz="2400">
                <a:solidFill>
                  <a:schemeClr val="tx1"/>
                </a:solidFill>
                <a:latin typeface="Calibri" pitchFamily="34" charset="0"/>
                <a:ea typeface="ＭＳ Ｐゴシック" pitchFamily="34" charset="-128"/>
              </a:defRPr>
            </a:lvl4pPr>
            <a:lvl5pPr eaLnBrk="0" hangingPunct="0">
              <a:defRPr sz="24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r>
              <a:rPr lang="en-US" altLang="en-US" sz="1400"/>
              <a:t>1.  Diabetes Care 2006;29:1942</a:t>
            </a:r>
          </a:p>
          <a:p>
            <a:pPr defTabSz="914400" eaLnBrk="1" hangingPunct="1"/>
            <a:r>
              <a:rPr lang="en-US" altLang="en-US" sz="1400"/>
              <a:t>2.  Can J Diabets 2010;34;233</a:t>
            </a:r>
          </a:p>
          <a:p>
            <a:pPr defTabSz="914400" eaLnBrk="1" hangingPunct="1"/>
            <a:r>
              <a:rPr lang="en-US" altLang="en-US" sz="1400" i="1"/>
              <a:t>BG, </a:t>
            </a:r>
            <a:r>
              <a:rPr lang="en-US" altLang="en-US" sz="1400"/>
              <a:t>blood glucose</a:t>
            </a:r>
            <a:r>
              <a:rPr lang="en-US" altLang="en-US" sz="1400" i="1"/>
              <a:t>; MVA, </a:t>
            </a:r>
            <a:r>
              <a:rPr lang="en-US" altLang="en-US" sz="1400"/>
              <a:t>motor vehicle accident</a:t>
            </a:r>
            <a:endParaRPr lang="en-CA" altLang="en-US"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idx="4294967295"/>
          </p:nvPr>
        </p:nvSpPr>
        <p:spPr/>
        <p:txBody>
          <a:bodyPr/>
          <a:lstStyle/>
          <a:p>
            <a:r>
              <a:rPr lang="en-US" altLang="en-US" smtClean="0">
                <a:latin typeface="Open Sans"/>
                <a:ea typeface="ＭＳ Ｐゴシック" pitchFamily="34" charset="-128"/>
              </a:rPr>
              <a:t>Driving risks associated with diabetes</a:t>
            </a:r>
            <a:endParaRPr lang="en-CA" altLang="en-US" smtClean="0">
              <a:latin typeface="Open Sans"/>
              <a:ea typeface="ＭＳ Ｐゴシック" pitchFamily="34" charset="-128"/>
            </a:endParaRPr>
          </a:p>
        </p:txBody>
      </p:sp>
      <p:sp>
        <p:nvSpPr>
          <p:cNvPr id="62467" name="Rectangle 3"/>
          <p:cNvSpPr>
            <a:spLocks noGrp="1"/>
          </p:cNvSpPr>
          <p:nvPr>
            <p:ph type="body" idx="4294967295"/>
          </p:nvPr>
        </p:nvSpPr>
        <p:spPr/>
        <p:txBody>
          <a:bodyPr/>
          <a:lstStyle/>
          <a:p>
            <a:r>
              <a:rPr lang="en-US" altLang="en-US" smtClean="0">
                <a:latin typeface="Open Sans"/>
                <a:ea typeface="ＭＳ Ｐゴシック" pitchFamily="34" charset="-128"/>
              </a:rPr>
              <a:t>Driving stimulator studies with induced hypoglycemia have demonstrated </a:t>
            </a:r>
          </a:p>
          <a:p>
            <a:pPr lvl="1"/>
            <a:r>
              <a:rPr lang="en-US" altLang="en-US" smtClean="0">
                <a:latin typeface="Open Sans Light"/>
                <a:ea typeface="ＭＳ Ｐゴシック" pitchFamily="34" charset="-128"/>
              </a:rPr>
              <a:t>driving performance starts to deteriorate with BG &lt; 3.8 mmol/L</a:t>
            </a:r>
            <a:r>
              <a:rPr lang="en-US" altLang="en-US" baseline="30000" smtClean="0">
                <a:latin typeface="Open Sans Light"/>
                <a:ea typeface="ＭＳ Ｐゴシック" pitchFamily="34" charset="-128"/>
              </a:rPr>
              <a:t>1,2</a:t>
            </a:r>
          </a:p>
          <a:p>
            <a:pPr lvl="1"/>
            <a:r>
              <a:rPr lang="en-US" altLang="en-US" smtClean="0">
                <a:latin typeface="Open Sans Light"/>
                <a:ea typeface="ＭＳ Ｐゴシック" pitchFamily="34" charset="-128"/>
              </a:rPr>
              <a:t>Only 25% aware driving performance impaired</a:t>
            </a:r>
          </a:p>
          <a:p>
            <a:pPr lvl="1"/>
            <a:r>
              <a:rPr lang="en-US" altLang="en-US" smtClean="0">
                <a:latin typeface="Open Sans Light"/>
                <a:ea typeface="ＭＳ Ｐゴシック" pitchFamily="34" charset="-128"/>
              </a:rPr>
              <a:t>Cognitive function may not recover until </a:t>
            </a:r>
            <a:r>
              <a:rPr lang="en-US" altLang="en-US" u="sng" smtClean="0">
                <a:latin typeface="Open Sans Light"/>
                <a:ea typeface="ＭＳ Ｐゴシック" pitchFamily="34" charset="-128"/>
              </a:rPr>
              <a:t>&gt;</a:t>
            </a:r>
            <a:r>
              <a:rPr lang="en-US" altLang="en-US" smtClean="0">
                <a:latin typeface="Open Sans Light"/>
                <a:ea typeface="ＭＳ Ｐゴシック" pitchFamily="34" charset="-128"/>
              </a:rPr>
              <a:t> 40 minutes after restoration of euglycemia</a:t>
            </a:r>
            <a:r>
              <a:rPr lang="en-US" altLang="en-US" baseline="30000" smtClean="0">
                <a:latin typeface="Open Sans Light"/>
                <a:ea typeface="ＭＳ Ｐゴシック" pitchFamily="34" charset="-128"/>
              </a:rPr>
              <a:t>3,4</a:t>
            </a:r>
            <a:endParaRPr lang="en-CA" altLang="en-US" baseline="30000" smtClean="0">
              <a:latin typeface="Open Sans Light"/>
              <a:ea typeface="ＭＳ Ｐゴシック" pitchFamily="34" charset="-128"/>
            </a:endParaRP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
        <p:nvSpPr>
          <p:cNvPr id="62469" name="Text Box 5"/>
          <p:cNvSpPr txBox="1">
            <a:spLocks noChangeArrowheads="1"/>
          </p:cNvSpPr>
          <p:nvPr/>
        </p:nvSpPr>
        <p:spPr bwMode="auto">
          <a:xfrm>
            <a:off x="717550" y="5067300"/>
            <a:ext cx="4314825"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Calibri" pitchFamily="34" charset="0"/>
                <a:ea typeface="ＭＳ Ｐゴシック" pitchFamily="34" charset="-128"/>
              </a:defRPr>
            </a:lvl1pPr>
            <a:lvl2pPr eaLnBrk="0" hangingPunct="0">
              <a:defRPr sz="2400">
                <a:solidFill>
                  <a:schemeClr val="tx1"/>
                </a:solidFill>
                <a:latin typeface="Calibri" pitchFamily="34" charset="0"/>
                <a:ea typeface="ＭＳ Ｐゴシック" pitchFamily="34" charset="-128"/>
              </a:defRPr>
            </a:lvl2pPr>
            <a:lvl3pPr eaLnBrk="0" hangingPunct="0">
              <a:defRPr sz="2400">
                <a:solidFill>
                  <a:schemeClr val="tx1"/>
                </a:solidFill>
                <a:latin typeface="Calibri" pitchFamily="34" charset="0"/>
                <a:ea typeface="ＭＳ Ｐゴシック" pitchFamily="34" charset="-128"/>
              </a:defRPr>
            </a:lvl3pPr>
            <a:lvl4pPr eaLnBrk="0" hangingPunct="0">
              <a:defRPr sz="2400">
                <a:solidFill>
                  <a:schemeClr val="tx1"/>
                </a:solidFill>
                <a:latin typeface="Calibri" pitchFamily="34" charset="0"/>
                <a:ea typeface="ＭＳ Ｐゴシック" pitchFamily="34" charset="-128"/>
              </a:defRPr>
            </a:lvl4pPr>
            <a:lvl5pPr eaLnBrk="0" hangingPunct="0">
              <a:defRPr sz="24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r>
              <a:rPr lang="en-US" altLang="en-US" sz="1400"/>
              <a:t>1. Diabetes Care 2000;23;163</a:t>
            </a:r>
          </a:p>
          <a:p>
            <a:pPr defTabSz="914400" eaLnBrk="1" hangingPunct="1"/>
            <a:r>
              <a:rPr lang="en-US" altLang="en-US" sz="1400"/>
              <a:t>2. Diabetes 1993;42;239</a:t>
            </a:r>
          </a:p>
          <a:p>
            <a:pPr defTabSz="914400" eaLnBrk="1" hangingPunct="1"/>
            <a:r>
              <a:rPr lang="en-US" altLang="en-US" sz="1400"/>
              <a:t>3. Diabetes Care 2000;23:893</a:t>
            </a:r>
          </a:p>
          <a:p>
            <a:pPr defTabSz="914400" eaLnBrk="1" hangingPunct="1"/>
            <a:r>
              <a:rPr lang="en-US" altLang="en-US" sz="1400"/>
              <a:t>4. Diabetes 2008;57:732</a:t>
            </a:r>
          </a:p>
          <a:p>
            <a:pPr defTabSz="914400" eaLnBrk="1" hangingPunct="1"/>
            <a:endParaRPr lang="en-US" altLang="en-US" sz="1400"/>
          </a:p>
          <a:p>
            <a:pPr defTabSz="914400" eaLnBrk="1" hangingPunct="1"/>
            <a:endParaRPr lang="en-US" altLang="en-US" sz="1400" i="1"/>
          </a:p>
          <a:p>
            <a:pPr defTabSz="914400" eaLnBrk="1" hangingPunct="1"/>
            <a:r>
              <a:rPr lang="en-US" altLang="en-US" sz="1400" i="1"/>
              <a:t>BG, </a:t>
            </a:r>
            <a:r>
              <a:rPr lang="en-US" altLang="en-US" sz="1400"/>
              <a:t>blood glucose</a:t>
            </a:r>
            <a:endParaRPr lang="en-CA" altLang="en-US" sz="1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idx="4294967295"/>
          </p:nvPr>
        </p:nvSpPr>
        <p:spPr/>
        <p:txBody>
          <a:bodyPr/>
          <a:lstStyle/>
          <a:p>
            <a:r>
              <a:rPr lang="en-US" altLang="en-US" smtClean="0">
                <a:latin typeface="Open Sans"/>
                <a:ea typeface="ＭＳ Ｐゴシック" pitchFamily="34" charset="-128"/>
              </a:rPr>
              <a:t>Factors associated with increased driving risk </a:t>
            </a:r>
            <a:endParaRPr lang="en-CA" altLang="en-US" smtClean="0">
              <a:latin typeface="Open Sans"/>
              <a:ea typeface="ＭＳ Ｐゴシック" pitchFamily="34" charset="-128"/>
            </a:endParaRPr>
          </a:p>
        </p:txBody>
      </p:sp>
      <p:sp>
        <p:nvSpPr>
          <p:cNvPr id="57347" name="Rectangle 3"/>
          <p:cNvSpPr>
            <a:spLocks noGrp="1"/>
          </p:cNvSpPr>
          <p:nvPr>
            <p:ph type="body" idx="4294967295"/>
          </p:nvPr>
        </p:nvSpPr>
        <p:spPr/>
        <p:txBody>
          <a:bodyPr/>
          <a:lstStyle/>
          <a:p>
            <a:r>
              <a:rPr lang="en-US" altLang="en-US" smtClean="0">
                <a:latin typeface="Open Sans"/>
                <a:ea typeface="ＭＳ Ｐゴシック" pitchFamily="34" charset="-128"/>
              </a:rPr>
              <a:t>Previous episodes of severe hypoglycemia within the past 2 years with greater risk in those with lower A1C levels</a:t>
            </a:r>
            <a:r>
              <a:rPr lang="en-US" altLang="en-US" baseline="30000" smtClean="0">
                <a:latin typeface="Open Sans"/>
                <a:ea typeface="ＭＳ Ｐゴシック" pitchFamily="34" charset="-128"/>
              </a:rPr>
              <a:t>1-3</a:t>
            </a:r>
          </a:p>
          <a:p>
            <a:r>
              <a:rPr lang="en-US" altLang="en-US" smtClean="0">
                <a:latin typeface="Open Sans"/>
                <a:ea typeface="ＭＳ Ｐゴシック" pitchFamily="34" charset="-128"/>
              </a:rPr>
              <a:t>Previous hypoglycemia while driving</a:t>
            </a:r>
            <a:r>
              <a:rPr lang="en-US" altLang="en-US" baseline="30000" smtClean="0">
                <a:latin typeface="Open Sans"/>
                <a:ea typeface="ＭＳ Ｐゴシック" pitchFamily="34" charset="-128"/>
              </a:rPr>
              <a:t>1</a:t>
            </a:r>
          </a:p>
          <a:p>
            <a:r>
              <a:rPr lang="en-US" altLang="en-US" smtClean="0">
                <a:latin typeface="Open Sans"/>
                <a:ea typeface="ＭＳ Ｐゴシック" pitchFamily="34" charset="-128"/>
              </a:rPr>
              <a:t>Absence of BG monitoring before driving</a:t>
            </a:r>
            <a:r>
              <a:rPr lang="en-US" altLang="en-US" baseline="30000" smtClean="0">
                <a:latin typeface="Open Sans"/>
                <a:ea typeface="ＭＳ Ｐゴシック" pitchFamily="34" charset="-128"/>
              </a:rPr>
              <a:t>1</a:t>
            </a:r>
            <a:endParaRPr lang="en-CA" altLang="en-US" baseline="30000" smtClean="0">
              <a:latin typeface="Open Sans"/>
              <a:ea typeface="ＭＳ Ｐゴシック" pitchFamily="34" charset="-128"/>
            </a:endParaRP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
        <p:nvSpPr>
          <p:cNvPr id="57349" name="Text Box 5"/>
          <p:cNvSpPr txBox="1">
            <a:spLocks noChangeArrowheads="1"/>
          </p:cNvSpPr>
          <p:nvPr/>
        </p:nvSpPr>
        <p:spPr bwMode="auto">
          <a:xfrm>
            <a:off x="717550" y="5257800"/>
            <a:ext cx="53863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Calibri" pitchFamily="34" charset="0"/>
                <a:ea typeface="ＭＳ Ｐゴシック" pitchFamily="34" charset="-128"/>
              </a:defRPr>
            </a:lvl1pPr>
            <a:lvl2pPr eaLnBrk="0" hangingPunct="0">
              <a:defRPr sz="2400">
                <a:solidFill>
                  <a:schemeClr val="tx1"/>
                </a:solidFill>
                <a:latin typeface="Calibri" pitchFamily="34" charset="0"/>
                <a:ea typeface="ＭＳ Ｐゴシック" pitchFamily="34" charset="-128"/>
              </a:defRPr>
            </a:lvl2pPr>
            <a:lvl3pPr eaLnBrk="0" hangingPunct="0">
              <a:defRPr sz="2400">
                <a:solidFill>
                  <a:schemeClr val="tx1"/>
                </a:solidFill>
                <a:latin typeface="Calibri" pitchFamily="34" charset="0"/>
                <a:ea typeface="ＭＳ Ｐゴシック" pitchFamily="34" charset="-128"/>
              </a:defRPr>
            </a:lvl3pPr>
            <a:lvl4pPr eaLnBrk="0" hangingPunct="0">
              <a:defRPr sz="2400">
                <a:solidFill>
                  <a:schemeClr val="tx1"/>
                </a:solidFill>
                <a:latin typeface="Calibri" pitchFamily="34" charset="0"/>
                <a:ea typeface="ＭＳ Ｐゴシック" pitchFamily="34" charset="-128"/>
              </a:defRPr>
            </a:lvl4pPr>
            <a:lvl5pPr eaLnBrk="0" hangingPunct="0">
              <a:defRPr sz="24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r>
              <a:rPr lang="en-US" altLang="en-US" sz="1400"/>
              <a:t>1. Diabetes Care 2009;32;2177</a:t>
            </a:r>
          </a:p>
          <a:p>
            <a:pPr defTabSz="914400" eaLnBrk="1" hangingPunct="1"/>
            <a:r>
              <a:rPr lang="en-US" altLang="en-US" sz="1400"/>
              <a:t>2.  Diabetes Obes Metab 2013;15:335</a:t>
            </a:r>
          </a:p>
          <a:p>
            <a:pPr defTabSz="914400" eaLnBrk="1" hangingPunct="1"/>
            <a:r>
              <a:rPr lang="en-US" altLang="en-US" sz="1400"/>
              <a:t>3.  Annu Proc Assoc Adv Automot Med 2006;50;335</a:t>
            </a:r>
          </a:p>
          <a:p>
            <a:pPr defTabSz="914400" eaLnBrk="1" hangingPunct="1">
              <a:buFontTx/>
              <a:buChar char="•"/>
            </a:pPr>
            <a:endParaRPr lang="en-US" altLang="en-US" sz="1400"/>
          </a:p>
          <a:p>
            <a:pPr defTabSz="914400" eaLnBrk="1" hangingPunct="1">
              <a:buFontTx/>
              <a:buAutoNum type="arabicPeriod" startAt="2"/>
            </a:pPr>
            <a:endParaRPr lang="en-US" altLang="en-US" sz="1400" i="1"/>
          </a:p>
          <a:p>
            <a:pPr defTabSz="914400" eaLnBrk="1" hangingPunct="1"/>
            <a:r>
              <a:rPr lang="en-US" altLang="en-US" sz="1400" i="1"/>
              <a:t>BG, </a:t>
            </a:r>
            <a:r>
              <a:rPr lang="en-US" altLang="en-US" sz="1400"/>
              <a:t>blood glucose</a:t>
            </a:r>
            <a:endParaRPr lang="en-CA" altLang="en-US"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idx="4294967295"/>
          </p:nvPr>
        </p:nvSpPr>
        <p:spPr/>
        <p:txBody>
          <a:bodyPr/>
          <a:lstStyle/>
          <a:p>
            <a:r>
              <a:rPr lang="en-US" altLang="en-US" smtClean="0">
                <a:latin typeface="Open Sans"/>
                <a:ea typeface="ＭＳ Ｐゴシック" pitchFamily="34" charset="-128"/>
              </a:rPr>
              <a:t>Commercial Driving</a:t>
            </a:r>
            <a:endParaRPr lang="en-CA" altLang="en-US" smtClean="0">
              <a:latin typeface="Open Sans"/>
              <a:ea typeface="ＭＳ Ｐゴシック" pitchFamily="34" charset="-128"/>
            </a:endParaRPr>
          </a:p>
        </p:txBody>
      </p:sp>
      <p:sp>
        <p:nvSpPr>
          <p:cNvPr id="58371" name="Rectangle 3"/>
          <p:cNvSpPr>
            <a:spLocks noGrp="1"/>
          </p:cNvSpPr>
          <p:nvPr>
            <p:ph type="body" idx="4294967295"/>
          </p:nvPr>
        </p:nvSpPr>
        <p:spPr/>
        <p:txBody>
          <a:bodyPr/>
          <a:lstStyle/>
          <a:p>
            <a:r>
              <a:rPr lang="en-US" altLang="en-US" smtClean="0">
                <a:latin typeface="Open Sans"/>
                <a:ea typeface="ＭＳ Ｐゴシック" pitchFamily="34" charset="-128"/>
              </a:rPr>
              <a:t>Greater risk</a:t>
            </a:r>
          </a:p>
          <a:p>
            <a:pPr lvl="1"/>
            <a:r>
              <a:rPr lang="en-US" altLang="en-US" smtClean="0">
                <a:latin typeface="Open Sans Light"/>
                <a:ea typeface="ＭＳ Ｐゴシック" pitchFamily="34" charset="-128"/>
              </a:rPr>
              <a:t>Typically on road for longer periods of time</a:t>
            </a:r>
          </a:p>
          <a:p>
            <a:pPr lvl="1"/>
            <a:r>
              <a:rPr lang="en-US" altLang="en-US" smtClean="0">
                <a:latin typeface="Open Sans Light"/>
                <a:ea typeface="ＭＳ Ｐゴシック" pitchFamily="34" charset="-128"/>
              </a:rPr>
              <a:t>More serious consequences with a MVA </a:t>
            </a:r>
            <a:endParaRPr lang="en-CA" altLang="en-US" smtClean="0">
              <a:latin typeface="Open Sans Light"/>
              <a:ea typeface="ＭＳ Ｐゴシック" pitchFamily="34" charset="-128"/>
            </a:endParaRP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marL="742950" indent="-285750" eaLnBrk="0" hangingPunct="0">
              <a:defRPr sz="2400">
                <a:solidFill>
                  <a:schemeClr val="tx1"/>
                </a:solidFill>
                <a:latin typeface="Calibri" pitchFamily="34" charset="0"/>
                <a:ea typeface="ＭＳ Ｐゴシック" pitchFamily="34" charset="-128"/>
              </a:defRPr>
            </a:lvl2pPr>
            <a:lvl3pPr marL="1143000" indent="-228600" eaLnBrk="0" hangingPunct="0">
              <a:defRPr sz="2400">
                <a:solidFill>
                  <a:schemeClr val="tx1"/>
                </a:solidFill>
                <a:latin typeface="Calibri" pitchFamily="34" charset="0"/>
                <a:ea typeface="ＭＳ Ｐゴシック" pitchFamily="34" charset="-128"/>
              </a:defRPr>
            </a:lvl3pPr>
            <a:lvl4pPr marL="1600200" indent="-228600" eaLnBrk="0" hangingPunct="0">
              <a:defRPr sz="2400">
                <a:solidFill>
                  <a:schemeClr val="tx1"/>
                </a:solidFill>
                <a:latin typeface="Calibri" pitchFamily="34" charset="0"/>
                <a:ea typeface="ＭＳ Ｐゴシック" pitchFamily="34" charset="-128"/>
              </a:defRPr>
            </a:lvl4pPr>
            <a:lvl5pPr marL="2057400" indent="-228600" eaLnBrk="0" hangingPunct="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21.  Diabetes &amp; Driving</a:t>
            </a:r>
          </a:p>
        </p:txBody>
      </p:sp>
      <p:sp>
        <p:nvSpPr>
          <p:cNvPr id="58373" name="Text Box 5"/>
          <p:cNvSpPr txBox="1">
            <a:spLocks noChangeArrowheads="1"/>
          </p:cNvSpPr>
          <p:nvPr/>
        </p:nvSpPr>
        <p:spPr bwMode="auto">
          <a:xfrm>
            <a:off x="628650" y="6243638"/>
            <a:ext cx="6843713"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alibri" pitchFamily="34" charset="0"/>
                <a:ea typeface="ＭＳ Ｐゴシック" pitchFamily="34" charset="-128"/>
              </a:defRPr>
            </a:lvl1pPr>
            <a:lvl2pPr eaLnBrk="0" hangingPunct="0">
              <a:defRPr sz="2400">
                <a:solidFill>
                  <a:schemeClr val="tx1"/>
                </a:solidFill>
                <a:latin typeface="Calibri" pitchFamily="34" charset="0"/>
                <a:ea typeface="ＭＳ Ｐゴシック" pitchFamily="34" charset="-128"/>
              </a:defRPr>
            </a:lvl2pPr>
            <a:lvl3pPr eaLnBrk="0" hangingPunct="0">
              <a:defRPr sz="2400">
                <a:solidFill>
                  <a:schemeClr val="tx1"/>
                </a:solidFill>
                <a:latin typeface="Calibri" pitchFamily="34" charset="0"/>
                <a:ea typeface="ＭＳ Ｐゴシック" pitchFamily="34" charset="-128"/>
              </a:defRPr>
            </a:lvl3pPr>
            <a:lvl4pPr eaLnBrk="0" hangingPunct="0">
              <a:defRPr sz="2400">
                <a:solidFill>
                  <a:schemeClr val="tx1"/>
                </a:solidFill>
                <a:latin typeface="Calibri" pitchFamily="34" charset="0"/>
                <a:ea typeface="ＭＳ Ｐゴシック" pitchFamily="34" charset="-128"/>
              </a:defRPr>
            </a:lvl4pPr>
            <a:lvl5pPr eaLnBrk="0" hangingPunct="0">
              <a:defRPr sz="24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defTabSz="914400" eaLnBrk="1" hangingPunct="1"/>
            <a:r>
              <a:rPr lang="en-US" altLang="en-US" sz="1400" i="1"/>
              <a:t>BG, </a:t>
            </a:r>
            <a:r>
              <a:rPr lang="en-US" altLang="en-US" sz="1400"/>
              <a:t>blood glucose</a:t>
            </a:r>
            <a:r>
              <a:rPr lang="en-US" altLang="en-US" sz="1400" i="1"/>
              <a:t>; MVA, </a:t>
            </a:r>
            <a:r>
              <a:rPr lang="en-US" altLang="en-US" sz="1400"/>
              <a:t>motor vehicle accident</a:t>
            </a:r>
            <a:endParaRPr lang="en-CA" altLang="en-US" sz="1400"/>
          </a:p>
          <a:p>
            <a:pPr defTabSz="914400" eaLnBrk="1" hangingPunct="1">
              <a:spcBef>
                <a:spcPct val="50000"/>
              </a:spcBef>
            </a:pPr>
            <a:endParaRPr lang="en-CA" altLang="en-US" sz="14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1635</TotalTime>
  <Words>3083</Words>
  <Application>Microsoft Macintosh PowerPoint</Application>
  <PresentationFormat>Letter Paper (8.5x11 in)</PresentationFormat>
  <Paragraphs>218</Paragraphs>
  <Slides>29</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Calibri</vt:lpstr>
      <vt:lpstr>ＭＳ Ｐゴシック</vt:lpstr>
      <vt:lpstr>Open Sans</vt:lpstr>
      <vt:lpstr>Open Sans Light</vt:lpstr>
      <vt:lpstr>Times New Roman</vt:lpstr>
      <vt:lpstr>Wingdings</vt:lpstr>
      <vt:lpstr>Arial</vt:lpstr>
      <vt:lpstr>Office Theme</vt:lpstr>
      <vt:lpstr>1_Office Theme</vt:lpstr>
      <vt:lpstr>2018 Clinical Practice Guidelines  Diabetes and Driving </vt:lpstr>
      <vt:lpstr>PowerPoint Presentation</vt:lpstr>
      <vt:lpstr>Key Changes</vt:lpstr>
      <vt:lpstr>Diabetes and driving</vt:lpstr>
      <vt:lpstr>Fitness of people with diabetes to drive should be assessed on an individual basis as per provincial regulations</vt:lpstr>
      <vt:lpstr>Driving risks associated with diabetes</vt:lpstr>
      <vt:lpstr>Driving risks associated with diabetes</vt:lpstr>
      <vt:lpstr>Factors associated with increased driving risk </vt:lpstr>
      <vt:lpstr>Commercial Driving</vt:lpstr>
      <vt:lpstr>Roles and responsibilities</vt:lpstr>
      <vt:lpstr>PowerPoint Presentation</vt:lpstr>
      <vt:lpstr>PowerPoint Presentation</vt:lpstr>
      <vt:lpstr>Recommendation 1</vt:lpstr>
      <vt:lpstr>Recommendation 2</vt:lpstr>
      <vt:lpstr>Recommendation 3</vt:lpstr>
      <vt:lpstr>Recommendation 3 cont’d</vt:lpstr>
      <vt:lpstr>Recommendation 3 cont’d</vt:lpstr>
      <vt:lpstr>Recommendation 4</vt:lpstr>
      <vt:lpstr>Recommendation 5</vt:lpstr>
      <vt:lpstr>Key Messages</vt:lpstr>
      <vt:lpstr>Key Messages</vt:lpstr>
      <vt:lpstr>Key Messages for People with Diabetes</vt:lpstr>
      <vt:lpstr>Key Messages for People with Diabetes</vt:lpstr>
      <vt:lpstr>Key Messages for People with Diabetes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97</cp:revision>
  <cp:lastPrinted>2017-01-20T14:54:31Z</cp:lastPrinted>
  <dcterms:created xsi:type="dcterms:W3CDTF">2016-12-08T13:37:53Z</dcterms:created>
  <dcterms:modified xsi:type="dcterms:W3CDTF">2018-10-24T02:44:27Z</dcterms:modified>
</cp:coreProperties>
</file>