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851" r:id="rId2"/>
    <p:sldMasterId id="2147483863" r:id="rId3"/>
  </p:sldMasterIdLst>
  <p:notesMasterIdLst>
    <p:notesMasterId r:id="rId35"/>
  </p:notesMasterIdLst>
  <p:handoutMasterIdLst>
    <p:handoutMasterId r:id="rId36"/>
  </p:handoutMasterIdLst>
  <p:sldIdLst>
    <p:sldId id="358" r:id="rId4"/>
    <p:sldId id="373" r:id="rId5"/>
    <p:sldId id="359" r:id="rId6"/>
    <p:sldId id="360" r:id="rId7"/>
    <p:sldId id="362" r:id="rId8"/>
    <p:sldId id="355" r:id="rId9"/>
    <p:sldId id="317" r:id="rId10"/>
    <p:sldId id="363" r:id="rId11"/>
    <p:sldId id="364" r:id="rId12"/>
    <p:sldId id="365" r:id="rId13"/>
    <p:sldId id="366" r:id="rId14"/>
    <p:sldId id="367" r:id="rId15"/>
    <p:sldId id="368" r:id="rId16"/>
    <p:sldId id="369" r:id="rId17"/>
    <p:sldId id="370" r:id="rId18"/>
    <p:sldId id="372" r:id="rId19"/>
    <p:sldId id="352" r:id="rId20"/>
    <p:sldId id="336" r:id="rId21"/>
    <p:sldId id="337" r:id="rId22"/>
    <p:sldId id="338" r:id="rId23"/>
    <p:sldId id="339" r:id="rId24"/>
    <p:sldId id="340" r:id="rId25"/>
    <p:sldId id="342" r:id="rId26"/>
    <p:sldId id="318" r:id="rId27"/>
    <p:sldId id="319" r:id="rId28"/>
    <p:sldId id="320" r:id="rId29"/>
    <p:sldId id="321" r:id="rId30"/>
    <p:sldId id="291" r:id="rId31"/>
    <p:sldId id="356" r:id="rId32"/>
    <p:sldId id="357" r:id="rId33"/>
    <p:sldId id="351" r:id="rId34"/>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ＭＳ Ｐゴシック"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ＭＳ Ｐゴシック"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ＭＳ Ｐゴシック"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ＭＳ Ｐゴシック"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6128"/>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F04956C6-C1E3-6B4F-AF64-34006AB5C60E}"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D2ED0CE7-49DE-124D-8363-FFFC5AEC3D16}" type="slidenum">
              <a:rPr lang="en-CA" altLang="en-US"/>
              <a:pPr/>
              <a:t>‹#›</a:t>
            </a:fld>
            <a:endParaRPr lang="en-CA" altLang="en-US"/>
          </a:p>
        </p:txBody>
      </p:sp>
    </p:spTree>
    <p:extLst>
      <p:ext uri="{BB962C8B-B14F-4D97-AF65-F5344CB8AC3E}">
        <p14:creationId xmlns:p14="http://schemas.microsoft.com/office/powerpoint/2010/main" val="2006819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E27157C2-A228-DA46-800A-D72C3786C0BD}"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AC808F33-9D68-8A4A-AC35-C35071F4CF63}" type="slidenum">
              <a:rPr lang="en-US" altLang="en-US"/>
              <a:pPr/>
              <a:t>‹#›</a:t>
            </a:fld>
            <a:endParaRPr lang="en-US" altLang="en-US"/>
          </a:p>
        </p:txBody>
      </p:sp>
    </p:spTree>
    <p:extLst>
      <p:ext uri="{BB962C8B-B14F-4D97-AF65-F5344CB8AC3E}">
        <p14:creationId xmlns:p14="http://schemas.microsoft.com/office/powerpoint/2010/main" val="1812326256"/>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ncbi-nlm-nih-gov.myaccess.library.utoronto.ca/pubmed/18784090"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www-ncbi-nlm-nih-gov.myaccess.library.utoronto.ca/pubmed/1853991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3.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9.xml"/><Relationship Id="rId3" Type="http://schemas.openxmlformats.org/officeDocument/2006/relationships/hyperlink" Target="http://www-ncbi-nlm-nih-gov.myaccess.library.utoronto.ca/pubmed/1853991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4.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www-ncbi-nlm-nih-gov.myaccess.library.utoronto.ca/pubmed/18539916"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www-ncbi-nlm-nih-gov.myaccess.library.utoronto.ca/pubmed/8366922"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www-ncbi-nlm-nih-gov.myaccess.library.utoronto.ca/pubmed/8366922"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NUL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www-ncbi-nlm-nih-gov.myaccess.library.utoronto.ca/pubmed/8366922" TargetMode="External"/></Relationships>
</file>

<file path=ppt/notesSlides/_rels/notesSlide8.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www-ncbi-nlm-nih-gov.myaccess.library.utoronto.ca/pubmed/16371630"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www-ncbi-nlm-nih-gov.myaccess.library.utoronto.ca/pubmed/9742976"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3174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0CE9AA61-91A9-2746-8A6F-8D80E19DC643}" type="slidenum">
              <a:rPr lang="en-US" altLang="en-US" sz="1200">
                <a:solidFill>
                  <a:srgbClr val="000000"/>
                </a:solidFill>
                <a:latin typeface="Arial" charset="0"/>
              </a:rPr>
              <a:pPr algn="r"/>
              <a:t>4</a:t>
            </a:fld>
            <a:endParaRPr lang="en-US" altLang="en-US" sz="1200">
              <a:solidFill>
                <a:srgbClr val="000000"/>
              </a:solidFill>
              <a:latin typeface="Arial" charset="0"/>
            </a:endParaRPr>
          </a:p>
        </p:txBody>
      </p:sp>
    </p:spTree>
    <p:extLst>
      <p:ext uri="{BB962C8B-B14F-4D97-AF65-F5344CB8AC3E}">
        <p14:creationId xmlns:p14="http://schemas.microsoft.com/office/powerpoint/2010/main" val="231983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txBox="1">
            <a:spLocks noGrp="1" noChangeArrowheads="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08" tIns="43904" rIns="87808" bIns="43904"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eaLnBrk="1"/>
            <a:fld id="{2F6FFFEE-8E22-754F-BBC9-D80A7A6CA593}" type="slidenum">
              <a:rPr lang="en-US" altLang="en-US" sz="3700">
                <a:solidFill>
                  <a:srgbClr val="000000"/>
                </a:solidFill>
                <a:latin typeface="Helvetica Light" charset="0"/>
                <a:sym typeface="Helvetica Light" charset="0"/>
              </a:rPr>
              <a:pPr algn="r" eaLnBrk="1"/>
              <a:t>16</a:t>
            </a:fld>
            <a:endParaRPr lang="en-US" altLang="en-US" sz="3700">
              <a:solidFill>
                <a:srgbClr val="000000"/>
              </a:solidFill>
              <a:latin typeface="Helvetica Light" charset="0"/>
              <a:sym typeface="Helvetica Light" charset="0"/>
            </a:endParaRPr>
          </a:p>
        </p:txBody>
      </p:sp>
      <p:sp>
        <p:nvSpPr>
          <p:cNvPr id="53250"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Rectangle 3"/>
          <p:cNvSpPr>
            <a:spLocks noGrp="1" noChangeArrowheads="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2008 Oct 9;359(15):1577-89. doi: 10.1056/NEJMoa0806470. Epub 2008 Sep 10.</a:t>
            </a:r>
          </a:p>
          <a:p>
            <a:pPr marL="342900" indent="-342900" defTabSz="914400"/>
            <a:r>
              <a:rPr lang="en-US" altLang="en-US" b="1">
                <a:ea typeface="ＭＳ Ｐゴシック" charset="-128"/>
              </a:rPr>
              <a:t>10-year follow-up of intensive glucose control in type 2 diabetes.</a:t>
            </a:r>
          </a:p>
          <a:p>
            <a:pPr marL="342900" indent="-342900" defTabSz="914400"/>
            <a:r>
              <a:rPr lang="en-US" altLang="en-US">
                <a:ea typeface="ＭＳ Ｐゴシック" charset="-128"/>
                <a:hlinkClick r:id="rId4" invalidUrl="http://www-ncbi-nlm-nih-gov.myaccess.library.utoronto.ca/pubmed?term=Holman RR[Author]&amp;cauthor=true&amp;cauthor_uid=18784090"/>
              </a:rPr>
              <a:t>Holman RR</a:t>
            </a:r>
            <a:r>
              <a:rPr lang="en-US" altLang="en-US">
                <a:ea typeface="ＭＳ Ｐゴシック" charset="-128"/>
              </a:rPr>
              <a:t>, </a:t>
            </a:r>
            <a:r>
              <a:rPr lang="en-US" altLang="en-US">
                <a:ea typeface="ＭＳ Ｐゴシック" charset="-128"/>
                <a:hlinkClick r:id="rId5" invalidUrl="http://www-ncbi-nlm-nih-gov.myaccess.library.utoronto.ca/pubmed?term=Paul SK[Author]&amp;cauthor=true&amp;cauthor_uid=18784090"/>
              </a:rPr>
              <a:t>Paul SK</a:t>
            </a:r>
            <a:r>
              <a:rPr lang="en-US" altLang="en-US">
                <a:ea typeface="ＭＳ Ｐゴシック" charset="-128"/>
              </a:rPr>
              <a:t>, </a:t>
            </a:r>
            <a:r>
              <a:rPr lang="en-US" altLang="en-US">
                <a:ea typeface="ＭＳ Ｐゴシック" charset="-128"/>
                <a:hlinkClick r:id="rId6" invalidUrl="http://www-ncbi-nlm-nih-gov.myaccess.library.utoronto.ca/pubmed?term=Bethel MA[Author]&amp;cauthor=true&amp;cauthor_uid=18784090"/>
              </a:rPr>
              <a:t>Bethel MA</a:t>
            </a:r>
            <a:r>
              <a:rPr lang="en-US" altLang="en-US">
                <a:ea typeface="ＭＳ Ｐゴシック" charset="-128"/>
              </a:rPr>
              <a:t>, </a:t>
            </a:r>
            <a:r>
              <a:rPr lang="en-US" altLang="en-US">
                <a:ea typeface="ＭＳ Ｐゴシック" charset="-128"/>
                <a:hlinkClick r:id="rId7" invalidUrl="http://www-ncbi-nlm-nih-gov.myaccess.library.utoronto.ca/pubmed?term=Matthews DR[Author]&amp;cauthor=true&amp;cauthor_uid=18784090"/>
              </a:rPr>
              <a:t>Matthews DR</a:t>
            </a:r>
            <a:r>
              <a:rPr lang="en-US" altLang="en-US">
                <a:ea typeface="ＭＳ Ｐゴシック" charset="-128"/>
              </a:rPr>
              <a:t>, </a:t>
            </a:r>
            <a:r>
              <a:rPr lang="en-US" altLang="en-US">
                <a:ea typeface="ＭＳ Ｐゴシック" charset="-128"/>
                <a:hlinkClick r:id="rId8" invalidUrl="http://www-ncbi-nlm-nih-gov.myaccess.library.utoronto.ca/pubmed?term=Neil HA[Author]&amp;cauthor=true&amp;cauthor_uid=18784090"/>
              </a:rPr>
              <a:t>Neil HA</a:t>
            </a:r>
            <a:r>
              <a:rPr lang="en-US" altLang="en-US">
                <a:ea typeface="ＭＳ Ｐゴシック" charset="-128"/>
              </a:rPr>
              <a:t>.</a:t>
            </a:r>
          </a:p>
          <a:p>
            <a:pPr marL="342900" indent="-342900" defTabSz="914400"/>
            <a:r>
              <a:rPr lang="en-US" altLang="en-US" b="1">
                <a:ea typeface="ＭＳ Ｐゴシック" charset="-128"/>
              </a:rPr>
              <a:t>Source</a:t>
            </a:r>
          </a:p>
          <a:p>
            <a:pPr marL="342900" indent="-342900" defTabSz="914400"/>
            <a:r>
              <a:rPr lang="en-US" altLang="en-US">
                <a:ea typeface="ＭＳ Ｐゴシック" charset="-128"/>
              </a:rPr>
              <a:t>Diabetes Trials Unit, Oxford Centre for Diabetes, Endocrinology, and Metabolism, Churchill Hospital, Headington, Oxford OX3 7LJ, United Kingdom. rury.holman@dtu.ox.ac.uk</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During the United Kingdom Prospective Diabetes Study (UKPDS), patients with type 2 diabetes mellitus who received intensive glucose therapy had a lower risk of microvascular complications than did those receiving conventional dietary therapy. We conducted post-trial monitoring to determine whether this improved glucose control persisted and whether such therapy had a long-term effect on macrovascular outcomes.</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Of 5102 patients with newly diagnosed type 2 diabetes, 4209 were randomly assigned to receive either conventional therapy (dietary restriction) or intensive therapy (either sulfonylurea or insulin or, in overweight patients, metformin) for glucose control. In post-trial monitoring, 3277 patients were asked to attend annual UKPDS clinics for 5 years, but no attempts were made to maintain their previously assigned therapies. Annual questionnaires were used to follow patients who were unable to attend the clinics, and all patients in years 6 to 10 were assessed through questionnaires. We examined seven prespecified aggregate clinical outcomes from the UKPDS on an intention-to-treat basis, according to previous randomization categories.</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Between-group differences in glycated hemoglobin levels were lost after the first year. In the sulfonylurea-insulin group, relative reductions in risk persisted at 10 years for any diabetes-related end point (9%, P=0.04) and microvascular disease (24%, P=0.001), and risk reductions for myocardial infarction (15%, P=0.01) and death from any cause (13%, P=0.007) emerged over time, as more events occurred. In the metformin group, significant risk reductions persisted for any diabetes-related end point (21%, P=0.01), myocardial infarction (33%, P=0.005), and death from any cause (27%, P=0.002).</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Despite an early loss of glycemic differences, a continued reduction in microvascular risk and emergent risk reductions for myocardial infarction and death from any cause were observed during 10 years of post-trial follow-up. A continued benefit after metformin therapy was evident among overweight patients. (UKPDS 80; Current Controlled Trials number, ISRCTN75451837.)</a:t>
            </a:r>
          </a:p>
          <a:p>
            <a:pPr marL="342900" indent="-342900" defTabSz="914400"/>
            <a:endParaRPr lang="en-US" altLang="en-US">
              <a:ea typeface="ＭＳ Ｐゴシック" charset="-128"/>
            </a:endParaRPr>
          </a:p>
        </p:txBody>
      </p:sp>
    </p:spTree>
    <p:extLst>
      <p:ext uri="{BB962C8B-B14F-4D97-AF65-F5344CB8AC3E}">
        <p14:creationId xmlns:p14="http://schemas.microsoft.com/office/powerpoint/2010/main" val="569982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5529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717A6726-FF86-EF49-A28F-F2D1C926B5DC}" type="slidenum">
              <a:rPr lang="en-US" altLang="en-US" sz="1200">
                <a:latin typeface="Arial" charset="0"/>
              </a:rPr>
              <a:pPr algn="r"/>
              <a:t>17</a:t>
            </a:fld>
            <a:endParaRPr lang="en-US" altLang="en-US" sz="1200">
              <a:latin typeface="Arial" charset="0"/>
            </a:endParaRPr>
          </a:p>
        </p:txBody>
      </p:sp>
    </p:spTree>
    <p:extLst>
      <p:ext uri="{BB962C8B-B14F-4D97-AF65-F5344CB8AC3E}">
        <p14:creationId xmlns:p14="http://schemas.microsoft.com/office/powerpoint/2010/main" val="1922038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2008 Jun 12;358(24):2560-72. doi: 10.1056/NEJMoa0802987. Epub 2008 Jun 6.</a:t>
            </a:r>
          </a:p>
          <a:p>
            <a:pPr marL="342900" indent="-342900" defTabSz="914400"/>
            <a:r>
              <a:rPr lang="en-US" altLang="en-US" b="1">
                <a:ea typeface="ＭＳ Ｐゴシック" charset="-128"/>
              </a:rPr>
              <a:t>Intensive blood glucose control and vascular outcomes in patients with type 2 diabetes.</a:t>
            </a:r>
          </a:p>
          <a:p>
            <a:pPr marL="342900" indent="-342900" defTabSz="914400"/>
            <a:r>
              <a:rPr lang="en-US" altLang="en-US">
                <a:ea typeface="ＭＳ Ｐゴシック" charset="-128"/>
                <a:hlinkClick r:id="rId4" invalidUrl="http://www-ncbi-nlm-nih-gov.myaccess.library.utoronto.ca/pubmed?term=ADVANCE Collaborative Group[Corporate Author]"/>
              </a:rPr>
              <a:t>ADVANCE Collaborative Group</a:t>
            </a:r>
            <a:r>
              <a:rPr lang="en-US" altLang="en-US">
                <a:ea typeface="ＭＳ Ｐゴシック" charset="-128"/>
              </a:rPr>
              <a:t>, </a:t>
            </a:r>
            <a:r>
              <a:rPr lang="en-US" altLang="en-US">
                <a:ea typeface="ＭＳ Ｐゴシック" charset="-128"/>
                <a:hlinkClick r:id="rId5" invalidUrl="http://www-ncbi-nlm-nih-gov.myaccess.library.utoronto.ca/pubmed?term=Patel A[Author]&amp;cauthor=true&amp;cauthor_uid=18539916"/>
              </a:rPr>
              <a:t>Patel A</a:t>
            </a:r>
            <a:r>
              <a:rPr lang="en-US" altLang="en-US">
                <a:ea typeface="ＭＳ Ｐゴシック" charset="-128"/>
              </a:rPr>
              <a:t>, </a:t>
            </a:r>
            <a:r>
              <a:rPr lang="en-US" altLang="en-US">
                <a:ea typeface="ＭＳ Ｐゴシック" charset="-128"/>
                <a:hlinkClick r:id="rId6" invalidUrl="http://www-ncbi-nlm-nih-gov.myaccess.library.utoronto.ca/pubmed?term=MacMahon S[Author]&amp;cauthor=true&amp;cauthor_uid=18539916"/>
              </a:rPr>
              <a:t>MacMahon S</a:t>
            </a:r>
            <a:r>
              <a:rPr lang="en-US" altLang="en-US">
                <a:ea typeface="ＭＳ Ｐゴシック" charset="-128"/>
              </a:rPr>
              <a:t>, </a:t>
            </a:r>
            <a:r>
              <a:rPr lang="en-US" altLang="en-US">
                <a:ea typeface="ＭＳ Ｐゴシック" charset="-128"/>
                <a:hlinkClick r:id="rId7" invalidUrl="http://www-ncbi-nlm-nih-gov.myaccess.library.utoronto.ca/pubmed?term=Chalmers J[Author]&amp;cauthor=true&amp;cauthor_uid=18539916"/>
              </a:rPr>
              <a:t>Chalmers J</a:t>
            </a:r>
            <a:r>
              <a:rPr lang="en-US" altLang="en-US">
                <a:ea typeface="ＭＳ Ｐゴシック" charset="-128"/>
              </a:rPr>
              <a:t>, </a:t>
            </a:r>
            <a:r>
              <a:rPr lang="en-US" altLang="en-US">
                <a:ea typeface="ＭＳ Ｐゴシック" charset="-128"/>
                <a:hlinkClick r:id="rId8" invalidUrl="http://www-ncbi-nlm-nih-gov.myaccess.library.utoronto.ca/pubmed?term=Neal B[Author]&amp;cauthor=true&amp;cauthor_uid=18539916"/>
              </a:rPr>
              <a:t>Neal B</a:t>
            </a:r>
            <a:r>
              <a:rPr lang="en-US" altLang="en-US">
                <a:ea typeface="ＭＳ Ｐゴシック" charset="-128"/>
              </a:rPr>
              <a:t>, </a:t>
            </a:r>
            <a:r>
              <a:rPr lang="en-US" altLang="en-US">
                <a:ea typeface="ＭＳ Ｐゴシック" charset="-128"/>
                <a:hlinkClick r:id="rId9" invalidUrl="http://www-ncbi-nlm-nih-gov.myaccess.library.utoronto.ca/pubmed?term=Billot L[Author]&amp;cauthor=true&amp;cauthor_uid=18539916"/>
              </a:rPr>
              <a:t>Billot L</a:t>
            </a:r>
            <a:r>
              <a:rPr lang="en-US" altLang="en-US">
                <a:ea typeface="ＭＳ Ｐゴシック" charset="-128"/>
              </a:rPr>
              <a:t>, </a:t>
            </a:r>
            <a:r>
              <a:rPr lang="en-US" altLang="en-US">
                <a:ea typeface="ＭＳ Ｐゴシック" charset="-128"/>
                <a:hlinkClick r:id="rId10" invalidUrl="http://www-ncbi-nlm-nih-gov.myaccess.library.utoronto.ca/pubmed?term=Woodward M[Author]&amp;cauthor=true&amp;cauthor_uid=18539916"/>
              </a:rPr>
              <a:t>Woodward M</a:t>
            </a:r>
            <a:r>
              <a:rPr lang="en-US" altLang="en-US">
                <a:ea typeface="ＭＳ Ｐゴシック" charset="-128"/>
              </a:rPr>
              <a:t>, </a:t>
            </a:r>
            <a:r>
              <a:rPr lang="en-US" altLang="en-US">
                <a:ea typeface="ＭＳ Ｐゴシック" charset="-128"/>
                <a:hlinkClick r:id="rId11" invalidUrl="http://www-ncbi-nlm-nih-gov.myaccess.library.utoronto.ca/pubmed?term=Marre M[Author]&amp;cauthor=true&amp;cauthor_uid=18539916"/>
              </a:rPr>
              <a:t>Marre M</a:t>
            </a:r>
            <a:r>
              <a:rPr lang="en-US" altLang="en-US">
                <a:ea typeface="ＭＳ Ｐゴシック" charset="-128"/>
              </a:rPr>
              <a:t>, </a:t>
            </a:r>
            <a:r>
              <a:rPr lang="en-US" altLang="en-US">
                <a:ea typeface="ＭＳ Ｐゴシック" charset="-128"/>
                <a:hlinkClick r:id="rId12" invalidUrl="http://www-ncbi-nlm-nih-gov.myaccess.library.utoronto.ca/pubmed?term=Cooper M[Author]&amp;cauthor=true&amp;cauthor_uid=18539916"/>
              </a:rPr>
              <a:t>Cooper M</a:t>
            </a:r>
            <a:r>
              <a:rPr lang="en-US" altLang="en-US">
                <a:ea typeface="ＭＳ Ｐゴシック" charset="-128"/>
              </a:rPr>
              <a:t>, </a:t>
            </a:r>
            <a:r>
              <a:rPr lang="en-US" altLang="en-US">
                <a:ea typeface="ＭＳ Ｐゴシック" charset="-128"/>
                <a:hlinkClick r:id="rId13" invalidUrl="http://www-ncbi-nlm-nih-gov.myaccess.library.utoronto.ca/pubmed?term=Glasziou P[Author]&amp;cauthor=true&amp;cauthor_uid=18539916"/>
              </a:rPr>
              <a:t>Glasziou P</a:t>
            </a:r>
            <a:r>
              <a:rPr lang="en-US" altLang="en-US">
                <a:ea typeface="ＭＳ Ｐゴシック" charset="-128"/>
              </a:rPr>
              <a:t>, </a:t>
            </a:r>
            <a:r>
              <a:rPr lang="en-US" altLang="en-US">
                <a:ea typeface="ＭＳ Ｐゴシック" charset="-128"/>
                <a:hlinkClick r:id="rId14" invalidUrl="http://www-ncbi-nlm-nih-gov.myaccess.library.utoronto.ca/pubmed?term=Grobbee D[Author]&amp;cauthor=true&amp;cauthor_uid=18539916"/>
              </a:rPr>
              <a:t>Grobbee D</a:t>
            </a:r>
            <a:r>
              <a:rPr lang="en-US" altLang="en-US">
                <a:ea typeface="ＭＳ Ｐゴシック" charset="-128"/>
              </a:rPr>
              <a:t>, </a:t>
            </a:r>
            <a:r>
              <a:rPr lang="en-US" altLang="en-US">
                <a:ea typeface="ＭＳ Ｐゴシック" charset="-128"/>
                <a:hlinkClick r:id="rId15" invalidUrl="http://www-ncbi-nlm-nih-gov.myaccess.library.utoronto.ca/pubmed?term=Hamet P[Author]&amp;cauthor=true&amp;cauthor_uid=18539916"/>
              </a:rPr>
              <a:t>Hamet P</a:t>
            </a:r>
            <a:r>
              <a:rPr lang="en-US" altLang="en-US">
                <a:ea typeface="ＭＳ Ｐゴシック" charset="-128"/>
              </a:rPr>
              <a:t>, </a:t>
            </a:r>
            <a:r>
              <a:rPr lang="en-US" altLang="en-US">
                <a:ea typeface="ＭＳ Ｐゴシック" charset="-128"/>
                <a:hlinkClick r:id="rId16" invalidUrl="http://www-ncbi-nlm-nih-gov.myaccess.library.utoronto.ca/pubmed?term=Harrap S[Author]&amp;cauthor=true&amp;cauthor_uid=18539916"/>
              </a:rPr>
              <a:t>Harrap S</a:t>
            </a:r>
            <a:r>
              <a:rPr lang="en-US" altLang="en-US">
                <a:ea typeface="ＭＳ Ｐゴシック" charset="-128"/>
              </a:rPr>
              <a:t>, </a:t>
            </a:r>
            <a:r>
              <a:rPr lang="en-US" altLang="en-US">
                <a:ea typeface="ＭＳ Ｐゴシック" charset="-128"/>
                <a:hlinkClick r:id="rId17" invalidUrl="http://www-ncbi-nlm-nih-gov.myaccess.library.utoronto.ca/pubmed?term=Heller S[Author]&amp;cauthor=true&amp;cauthor_uid=18539916"/>
              </a:rPr>
              <a:t>Heller S</a:t>
            </a:r>
            <a:r>
              <a:rPr lang="en-US" altLang="en-US">
                <a:ea typeface="ＭＳ Ｐゴシック" charset="-128"/>
              </a:rPr>
              <a:t>, </a:t>
            </a:r>
            <a:r>
              <a:rPr lang="en-US" altLang="en-US">
                <a:ea typeface="ＭＳ Ｐゴシック" charset="-128"/>
                <a:hlinkClick r:id="rId18" invalidUrl="http://www-ncbi-nlm-nih-gov.myaccess.library.utoronto.ca/pubmed?term=Liu L[Author]&amp;cauthor=true&amp;cauthor_uid=18539916"/>
              </a:rPr>
              <a:t>Liu L</a:t>
            </a:r>
            <a:r>
              <a:rPr lang="en-US" altLang="en-US">
                <a:ea typeface="ＭＳ Ｐゴシック" charset="-128"/>
              </a:rPr>
              <a:t>, </a:t>
            </a:r>
            <a:r>
              <a:rPr lang="en-US" altLang="en-US">
                <a:ea typeface="ＭＳ Ｐゴシック" charset="-128"/>
                <a:hlinkClick r:id="rId19" invalidUrl="http://www-ncbi-nlm-nih-gov.myaccess.library.utoronto.ca/pubmed?term=Mancia G[Author]&amp;cauthor=true&amp;cauthor_uid=18539916"/>
              </a:rPr>
              <a:t>Mancia G</a:t>
            </a:r>
            <a:r>
              <a:rPr lang="en-US" altLang="en-US">
                <a:ea typeface="ＭＳ Ｐゴシック" charset="-128"/>
              </a:rPr>
              <a:t>, </a:t>
            </a:r>
            <a:r>
              <a:rPr lang="en-US" altLang="en-US">
                <a:ea typeface="ＭＳ Ｐゴシック" charset="-128"/>
                <a:hlinkClick r:id="rId20" invalidUrl="http://www-ncbi-nlm-nih-gov.myaccess.library.utoronto.ca/pubmed?term=Mogensen CE[Author]&amp;cauthor=true&amp;cauthor_uid=18539916"/>
              </a:rPr>
              <a:t>Mogensen CE</a:t>
            </a:r>
            <a:r>
              <a:rPr lang="en-US" altLang="en-US">
                <a:ea typeface="ＭＳ Ｐゴシック" charset="-128"/>
              </a:rPr>
              <a:t>, </a:t>
            </a:r>
            <a:r>
              <a:rPr lang="en-US" altLang="en-US">
                <a:ea typeface="ＭＳ Ｐゴシック" charset="-128"/>
                <a:hlinkClick r:id="rId21" invalidUrl="http://www-ncbi-nlm-nih-gov.myaccess.library.utoronto.ca/pubmed?term=Pan C[Author]&amp;cauthor=true&amp;cauthor_uid=18539916"/>
              </a:rPr>
              <a:t>Pan C</a:t>
            </a:r>
            <a:r>
              <a:rPr lang="en-US" altLang="en-US">
                <a:ea typeface="ＭＳ Ｐゴシック" charset="-128"/>
              </a:rPr>
              <a:t>, </a:t>
            </a:r>
            <a:r>
              <a:rPr lang="en-US" altLang="en-US">
                <a:ea typeface="ＭＳ Ｐゴシック" charset="-128"/>
                <a:hlinkClick r:id="rId22" invalidUrl="http://www-ncbi-nlm-nih-gov.myaccess.library.utoronto.ca/pubmed?term=Poulter N[Author]&amp;cauthor=true&amp;cauthor_uid=18539916"/>
              </a:rPr>
              <a:t>Poulter N</a:t>
            </a:r>
            <a:r>
              <a:rPr lang="en-US" altLang="en-US">
                <a:ea typeface="ＭＳ Ｐゴシック" charset="-128"/>
              </a:rPr>
              <a:t>, </a:t>
            </a:r>
            <a:r>
              <a:rPr lang="en-US" altLang="en-US">
                <a:ea typeface="ＭＳ Ｐゴシック" charset="-128"/>
                <a:hlinkClick r:id="rId23" invalidUrl="http://www-ncbi-nlm-nih-gov.myaccess.library.utoronto.ca/pubmed?term=Rodgers A[Author]&amp;cauthor=true&amp;cauthor_uid=18539916"/>
              </a:rPr>
              <a:t>Rodgers A</a:t>
            </a:r>
            <a:r>
              <a:rPr lang="en-US" altLang="en-US">
                <a:ea typeface="ＭＳ Ｐゴシック" charset="-128"/>
              </a:rPr>
              <a:t>, </a:t>
            </a:r>
            <a:r>
              <a:rPr lang="en-US" altLang="en-US">
                <a:ea typeface="ＭＳ Ｐゴシック" charset="-128"/>
                <a:hlinkClick r:id="rId24" invalidUrl="http://www-ncbi-nlm-nih-gov.myaccess.library.utoronto.ca/pubmed?term=Williams B[Author]&amp;cauthor=true&amp;cauthor_uid=18539916"/>
              </a:rPr>
              <a:t>Williams B</a:t>
            </a:r>
            <a:r>
              <a:rPr lang="en-US" altLang="en-US">
                <a:ea typeface="ＭＳ Ｐゴシック" charset="-128"/>
              </a:rPr>
              <a:t>, </a:t>
            </a:r>
            <a:r>
              <a:rPr lang="en-US" altLang="en-US">
                <a:ea typeface="ＭＳ Ｐゴシック" charset="-128"/>
                <a:hlinkClick r:id="rId25" invalidUrl="http://www-ncbi-nlm-nih-gov.myaccess.library.utoronto.ca/pubmed?term=Bompoint S[Author]&amp;cauthor=true&amp;cauthor_uid=18539916"/>
              </a:rPr>
              <a:t>Bompoint S</a:t>
            </a:r>
            <a:r>
              <a:rPr lang="en-US" altLang="en-US">
                <a:ea typeface="ＭＳ Ｐゴシック" charset="-128"/>
              </a:rPr>
              <a:t>, </a:t>
            </a:r>
            <a:r>
              <a:rPr lang="en-US" altLang="en-US">
                <a:ea typeface="ＭＳ Ｐゴシック" charset="-128"/>
                <a:hlinkClick r:id="rId26" invalidUrl="http://www-ncbi-nlm-nih-gov.myaccess.library.utoronto.ca/pubmed?term=de Galan BE[Author]&amp;cauthor=true&amp;cauthor_uid=18539916"/>
              </a:rPr>
              <a:t>de Galan BE</a:t>
            </a:r>
            <a:r>
              <a:rPr lang="en-US" altLang="en-US">
                <a:ea typeface="ＭＳ Ｐゴシック" charset="-128"/>
              </a:rPr>
              <a:t>, </a:t>
            </a:r>
            <a:r>
              <a:rPr lang="en-US" altLang="en-US">
                <a:ea typeface="ＭＳ Ｐゴシック" charset="-128"/>
                <a:hlinkClick r:id="rId27" invalidUrl="http://www-ncbi-nlm-nih-gov.myaccess.library.utoronto.ca/pubmed?term=Joshi R[Author]&amp;cauthor=true&amp;cauthor_uid=18539916"/>
              </a:rPr>
              <a:t>Joshi R</a:t>
            </a:r>
            <a:r>
              <a:rPr lang="en-US" altLang="en-US">
                <a:ea typeface="ＭＳ Ｐゴシック" charset="-128"/>
              </a:rPr>
              <a:t>, </a:t>
            </a:r>
            <a:r>
              <a:rPr lang="en-US" altLang="en-US">
                <a:ea typeface="ＭＳ Ｐゴシック" charset="-128"/>
                <a:hlinkClick r:id="rId28" invalidUrl="http://www-ncbi-nlm-nih-gov.myaccess.library.utoronto.ca/pubmed?term=Travert F[Author]&amp;cauthor=true&amp;cauthor_uid=18539916"/>
              </a:rPr>
              <a:t>Travert F</a:t>
            </a:r>
            <a:r>
              <a:rPr lang="en-US" altLang="en-US">
                <a:ea typeface="ＭＳ Ｐゴシック" charset="-128"/>
              </a:rPr>
              <a:t>.</a:t>
            </a:r>
          </a:p>
          <a:p>
            <a:pPr marL="342900" indent="-342900" defTabSz="914400"/>
            <a:r>
              <a:rPr lang="en-US" altLang="en-US" b="1">
                <a:ea typeface="ＭＳ Ｐゴシック" charset="-128"/>
              </a:rPr>
              <a:t>The following toggler user interface control may not be accessible. Tab to the next button to revert the control to an accessible version.</a:t>
            </a:r>
          </a:p>
          <a:p>
            <a:pPr marL="342900" indent="-342900" defTabSz="914400"/>
            <a:r>
              <a:rPr lang="en-US" altLang="en-US" b="1">
                <a:ea typeface="ＭＳ Ｐゴシック" charset="-128"/>
                <a:hlinkClick r:id="rId3" tooltip="Click to revert the following toggler user interface control to an accessible version"/>
              </a:rPr>
              <a:t>Destroy user interface control</a:t>
            </a:r>
            <a:r>
              <a:rPr lang="en-US" altLang="en-US" b="1">
                <a:ea typeface="ＭＳ Ｐゴシック" charset="-128"/>
                <a:hlinkClick r:id="rId3" tooltip="Open/close investigator list"/>
              </a:rPr>
              <a:t>Collaborators (1307)</a:t>
            </a:r>
            <a:endParaRPr lang="en-US" altLang="en-US" b="1">
              <a:ea typeface="ＭＳ Ｐゴシック" charset="-128"/>
            </a:endParaRP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In patients with type 2 diabetes, the effects of intensive glucose control on vascular outcomes remain uncertain.</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We randomly assigned 11,140 patients with type 2 diabetes to undergo either standard glucose control or intensive glucose control, defined as the use of gliclazide (modified release) plus other drugs as required to achieve a glycated hemoglobin value of 6.5% or less. Primary end points were composites of major macrovascular events (death from cardiovascular causes, nonfatal myocardial infarction, or nonfatal stroke) and major microvascular events (new or worsening nephropathy or retinopathy), assessed both jointly and separately.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After a median of 5 years of follow-up, the mean glycated hemoglobin level was lower in the intensive-control group (6.5%) than in the standard-control group (7.3%). Intensive control reduced the incidence of combined major macrovascular and microvascular events (18.1%, vs. 20.0% with standard control; hazard ratio, 0.90; 95% confidence interval [CI], 0.82 to 0.98; P=0.01), as well as that of major microvascular events (9.4% vs. 10.9%; hazard ratio, 0.86; 95% CI, 0.77 to 0.97; P=0.01), primarily because of a reduction in the incidence of nephropathy (4.1% vs. 5.2%; hazard ratio, 0.79; 95% CI, 0.66 to 0.93; P=0.006), with no significant effect on retinopathy (P=0.50). There were no significant effects of the type of glucose control on major macrovascular events (hazard ratio with intensive control, 0.94; 95% CI, 0.84 to 1.06; P=0.32), death from cardiovascular causes (hazard ratio with intensive control, 0.88; 95% CI, 0.74 to 1.04; P=0.12), or death from any cause (hazard ratio with intensive control, 0.93; 95% CI, 0.83 to 1.06; P=0.28). Severe hypoglycemia, although uncommon, was more common in the intensive-control group (2.7%, vs. 1.5% in the standard-control group; hazard ratio, 1.86; 95% CI, 1.42 to 2.40; P&lt;0.001).</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A strategy of intensive glucose control, involving gliclazide (modified release) and other drugs as required, that lowered the glycated hemoglobin value to 6.5% yielded a 10% relative reduction in the combined outcome of major macrovascular and microvascular events, primarily as a consequence of a 21% relative reduction in nephropathy. (ClinicalTrials.gov number, NCT00145925.)</a:t>
            </a:r>
          </a:p>
          <a:p>
            <a:pPr marL="342900" indent="-342900" defTabSz="914400"/>
            <a:endParaRPr lang="en-US" altLang="en-US">
              <a:ea typeface="ＭＳ Ｐゴシック" charset="-128"/>
            </a:endParaRPr>
          </a:p>
        </p:txBody>
      </p:sp>
      <p:sp>
        <p:nvSpPr>
          <p:cNvPr id="5734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B123099F-3B75-6648-9C9F-667791B66FA8}" type="slidenum">
              <a:rPr lang="en-US" altLang="en-US" sz="1200">
                <a:latin typeface="Arial" charset="0"/>
              </a:rPr>
              <a:pPr algn="r"/>
              <a:t>18</a:t>
            </a:fld>
            <a:endParaRPr lang="en-US" altLang="en-US" sz="1200">
              <a:latin typeface="Arial" charset="0"/>
            </a:endParaRPr>
          </a:p>
        </p:txBody>
      </p:sp>
    </p:spTree>
    <p:extLst>
      <p:ext uri="{BB962C8B-B14F-4D97-AF65-F5344CB8AC3E}">
        <p14:creationId xmlns:p14="http://schemas.microsoft.com/office/powerpoint/2010/main" val="1257496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2008 Jun 12;358(24):2560-72. doi: 10.1056/NEJMoa0802987. Epub 2008 Jun 6.</a:t>
            </a:r>
          </a:p>
          <a:p>
            <a:pPr marL="342900" indent="-342900" defTabSz="914400"/>
            <a:r>
              <a:rPr lang="en-US" altLang="en-US" b="1">
                <a:ea typeface="ＭＳ Ｐゴシック" charset="-128"/>
              </a:rPr>
              <a:t>Intensive blood glucose control and vascular outcomes in patients with type 2 diabetes.</a:t>
            </a:r>
          </a:p>
          <a:p>
            <a:pPr marL="342900" indent="-342900" defTabSz="914400"/>
            <a:r>
              <a:rPr lang="en-US" altLang="en-US">
                <a:ea typeface="ＭＳ Ｐゴシック" charset="-128"/>
                <a:hlinkClick r:id="rId4" invalidUrl="http://www-ncbi-nlm-nih-gov.myaccess.library.utoronto.ca/pubmed?term=ADVANCE Collaborative Group[Corporate Author]"/>
              </a:rPr>
              <a:t>ADVANCE Collaborative Group</a:t>
            </a:r>
            <a:r>
              <a:rPr lang="en-US" altLang="en-US">
                <a:ea typeface="ＭＳ Ｐゴシック" charset="-128"/>
              </a:rPr>
              <a:t>, </a:t>
            </a:r>
            <a:r>
              <a:rPr lang="en-US" altLang="en-US">
                <a:ea typeface="ＭＳ Ｐゴシック" charset="-128"/>
                <a:hlinkClick r:id="rId5" invalidUrl="http://www-ncbi-nlm-nih-gov.myaccess.library.utoronto.ca/pubmed?term=Patel A[Author]&amp;cauthor=true&amp;cauthor_uid=18539916"/>
              </a:rPr>
              <a:t>Patel A</a:t>
            </a:r>
            <a:r>
              <a:rPr lang="en-US" altLang="en-US">
                <a:ea typeface="ＭＳ Ｐゴシック" charset="-128"/>
              </a:rPr>
              <a:t>, </a:t>
            </a:r>
            <a:r>
              <a:rPr lang="en-US" altLang="en-US">
                <a:ea typeface="ＭＳ Ｐゴシック" charset="-128"/>
                <a:hlinkClick r:id="rId6" invalidUrl="http://www-ncbi-nlm-nih-gov.myaccess.library.utoronto.ca/pubmed?term=MacMahon S[Author]&amp;cauthor=true&amp;cauthor_uid=18539916"/>
              </a:rPr>
              <a:t>MacMahon S</a:t>
            </a:r>
            <a:r>
              <a:rPr lang="en-US" altLang="en-US">
                <a:ea typeface="ＭＳ Ｐゴシック" charset="-128"/>
              </a:rPr>
              <a:t>, </a:t>
            </a:r>
            <a:r>
              <a:rPr lang="en-US" altLang="en-US">
                <a:ea typeface="ＭＳ Ｐゴシック" charset="-128"/>
                <a:hlinkClick r:id="rId7" invalidUrl="http://www-ncbi-nlm-nih-gov.myaccess.library.utoronto.ca/pubmed?term=Chalmers J[Author]&amp;cauthor=true&amp;cauthor_uid=18539916"/>
              </a:rPr>
              <a:t>Chalmers J</a:t>
            </a:r>
            <a:r>
              <a:rPr lang="en-US" altLang="en-US">
                <a:ea typeface="ＭＳ Ｐゴシック" charset="-128"/>
              </a:rPr>
              <a:t>, </a:t>
            </a:r>
            <a:r>
              <a:rPr lang="en-US" altLang="en-US">
                <a:ea typeface="ＭＳ Ｐゴシック" charset="-128"/>
                <a:hlinkClick r:id="rId8" invalidUrl="http://www-ncbi-nlm-nih-gov.myaccess.library.utoronto.ca/pubmed?term=Neal B[Author]&amp;cauthor=true&amp;cauthor_uid=18539916"/>
              </a:rPr>
              <a:t>Neal B</a:t>
            </a:r>
            <a:r>
              <a:rPr lang="en-US" altLang="en-US">
                <a:ea typeface="ＭＳ Ｐゴシック" charset="-128"/>
              </a:rPr>
              <a:t>, </a:t>
            </a:r>
            <a:r>
              <a:rPr lang="en-US" altLang="en-US">
                <a:ea typeface="ＭＳ Ｐゴシック" charset="-128"/>
                <a:hlinkClick r:id="rId9" invalidUrl="http://www-ncbi-nlm-nih-gov.myaccess.library.utoronto.ca/pubmed?term=Billot L[Author]&amp;cauthor=true&amp;cauthor_uid=18539916"/>
              </a:rPr>
              <a:t>Billot L</a:t>
            </a:r>
            <a:r>
              <a:rPr lang="en-US" altLang="en-US">
                <a:ea typeface="ＭＳ Ｐゴシック" charset="-128"/>
              </a:rPr>
              <a:t>, </a:t>
            </a:r>
            <a:r>
              <a:rPr lang="en-US" altLang="en-US">
                <a:ea typeface="ＭＳ Ｐゴシック" charset="-128"/>
                <a:hlinkClick r:id="rId10" invalidUrl="http://www-ncbi-nlm-nih-gov.myaccess.library.utoronto.ca/pubmed?term=Woodward M[Author]&amp;cauthor=true&amp;cauthor_uid=18539916"/>
              </a:rPr>
              <a:t>Woodward M</a:t>
            </a:r>
            <a:r>
              <a:rPr lang="en-US" altLang="en-US">
                <a:ea typeface="ＭＳ Ｐゴシック" charset="-128"/>
              </a:rPr>
              <a:t>, </a:t>
            </a:r>
            <a:r>
              <a:rPr lang="en-US" altLang="en-US">
                <a:ea typeface="ＭＳ Ｐゴシック" charset="-128"/>
                <a:hlinkClick r:id="rId11" invalidUrl="http://www-ncbi-nlm-nih-gov.myaccess.library.utoronto.ca/pubmed?term=Marre M[Author]&amp;cauthor=true&amp;cauthor_uid=18539916"/>
              </a:rPr>
              <a:t>Marre M</a:t>
            </a:r>
            <a:r>
              <a:rPr lang="en-US" altLang="en-US">
                <a:ea typeface="ＭＳ Ｐゴシック" charset="-128"/>
              </a:rPr>
              <a:t>, </a:t>
            </a:r>
            <a:r>
              <a:rPr lang="en-US" altLang="en-US">
                <a:ea typeface="ＭＳ Ｐゴシック" charset="-128"/>
                <a:hlinkClick r:id="rId12" invalidUrl="http://www-ncbi-nlm-nih-gov.myaccess.library.utoronto.ca/pubmed?term=Cooper M[Author]&amp;cauthor=true&amp;cauthor_uid=18539916"/>
              </a:rPr>
              <a:t>Cooper M</a:t>
            </a:r>
            <a:r>
              <a:rPr lang="en-US" altLang="en-US">
                <a:ea typeface="ＭＳ Ｐゴシック" charset="-128"/>
              </a:rPr>
              <a:t>, </a:t>
            </a:r>
            <a:r>
              <a:rPr lang="en-US" altLang="en-US">
                <a:ea typeface="ＭＳ Ｐゴシック" charset="-128"/>
                <a:hlinkClick r:id="rId13" invalidUrl="http://www-ncbi-nlm-nih-gov.myaccess.library.utoronto.ca/pubmed?term=Glasziou P[Author]&amp;cauthor=true&amp;cauthor_uid=18539916"/>
              </a:rPr>
              <a:t>Glasziou P</a:t>
            </a:r>
            <a:r>
              <a:rPr lang="en-US" altLang="en-US">
                <a:ea typeface="ＭＳ Ｐゴシック" charset="-128"/>
              </a:rPr>
              <a:t>, </a:t>
            </a:r>
            <a:r>
              <a:rPr lang="en-US" altLang="en-US">
                <a:ea typeface="ＭＳ Ｐゴシック" charset="-128"/>
                <a:hlinkClick r:id="rId14" invalidUrl="http://www-ncbi-nlm-nih-gov.myaccess.library.utoronto.ca/pubmed?term=Grobbee D[Author]&amp;cauthor=true&amp;cauthor_uid=18539916"/>
              </a:rPr>
              <a:t>Grobbee D</a:t>
            </a:r>
            <a:r>
              <a:rPr lang="en-US" altLang="en-US">
                <a:ea typeface="ＭＳ Ｐゴシック" charset="-128"/>
              </a:rPr>
              <a:t>, </a:t>
            </a:r>
            <a:r>
              <a:rPr lang="en-US" altLang="en-US">
                <a:ea typeface="ＭＳ Ｐゴシック" charset="-128"/>
                <a:hlinkClick r:id="rId15" invalidUrl="http://www-ncbi-nlm-nih-gov.myaccess.library.utoronto.ca/pubmed?term=Hamet P[Author]&amp;cauthor=true&amp;cauthor_uid=18539916"/>
              </a:rPr>
              <a:t>Hamet P</a:t>
            </a:r>
            <a:r>
              <a:rPr lang="en-US" altLang="en-US">
                <a:ea typeface="ＭＳ Ｐゴシック" charset="-128"/>
              </a:rPr>
              <a:t>, </a:t>
            </a:r>
            <a:r>
              <a:rPr lang="en-US" altLang="en-US">
                <a:ea typeface="ＭＳ Ｐゴシック" charset="-128"/>
                <a:hlinkClick r:id="rId16" invalidUrl="http://www-ncbi-nlm-nih-gov.myaccess.library.utoronto.ca/pubmed?term=Harrap S[Author]&amp;cauthor=true&amp;cauthor_uid=18539916"/>
              </a:rPr>
              <a:t>Harrap S</a:t>
            </a:r>
            <a:r>
              <a:rPr lang="en-US" altLang="en-US">
                <a:ea typeface="ＭＳ Ｐゴシック" charset="-128"/>
              </a:rPr>
              <a:t>, </a:t>
            </a:r>
            <a:r>
              <a:rPr lang="en-US" altLang="en-US">
                <a:ea typeface="ＭＳ Ｐゴシック" charset="-128"/>
                <a:hlinkClick r:id="rId17" invalidUrl="http://www-ncbi-nlm-nih-gov.myaccess.library.utoronto.ca/pubmed?term=Heller S[Author]&amp;cauthor=true&amp;cauthor_uid=18539916"/>
              </a:rPr>
              <a:t>Heller S</a:t>
            </a:r>
            <a:r>
              <a:rPr lang="en-US" altLang="en-US">
                <a:ea typeface="ＭＳ Ｐゴシック" charset="-128"/>
              </a:rPr>
              <a:t>, </a:t>
            </a:r>
            <a:r>
              <a:rPr lang="en-US" altLang="en-US">
                <a:ea typeface="ＭＳ Ｐゴシック" charset="-128"/>
                <a:hlinkClick r:id="rId18" invalidUrl="http://www-ncbi-nlm-nih-gov.myaccess.library.utoronto.ca/pubmed?term=Liu L[Author]&amp;cauthor=true&amp;cauthor_uid=18539916"/>
              </a:rPr>
              <a:t>Liu L</a:t>
            </a:r>
            <a:r>
              <a:rPr lang="en-US" altLang="en-US">
                <a:ea typeface="ＭＳ Ｐゴシック" charset="-128"/>
              </a:rPr>
              <a:t>, </a:t>
            </a:r>
            <a:r>
              <a:rPr lang="en-US" altLang="en-US">
                <a:ea typeface="ＭＳ Ｐゴシック" charset="-128"/>
                <a:hlinkClick r:id="rId19" invalidUrl="http://www-ncbi-nlm-nih-gov.myaccess.library.utoronto.ca/pubmed?term=Mancia G[Author]&amp;cauthor=true&amp;cauthor_uid=18539916"/>
              </a:rPr>
              <a:t>Mancia G</a:t>
            </a:r>
            <a:r>
              <a:rPr lang="en-US" altLang="en-US">
                <a:ea typeface="ＭＳ Ｐゴシック" charset="-128"/>
              </a:rPr>
              <a:t>, </a:t>
            </a:r>
            <a:r>
              <a:rPr lang="en-US" altLang="en-US">
                <a:ea typeface="ＭＳ Ｐゴシック" charset="-128"/>
                <a:hlinkClick r:id="rId20" invalidUrl="http://www-ncbi-nlm-nih-gov.myaccess.library.utoronto.ca/pubmed?term=Mogensen CE[Author]&amp;cauthor=true&amp;cauthor_uid=18539916"/>
              </a:rPr>
              <a:t>Mogensen CE</a:t>
            </a:r>
            <a:r>
              <a:rPr lang="en-US" altLang="en-US">
                <a:ea typeface="ＭＳ Ｐゴシック" charset="-128"/>
              </a:rPr>
              <a:t>, </a:t>
            </a:r>
            <a:r>
              <a:rPr lang="en-US" altLang="en-US">
                <a:ea typeface="ＭＳ Ｐゴシック" charset="-128"/>
                <a:hlinkClick r:id="rId21" invalidUrl="http://www-ncbi-nlm-nih-gov.myaccess.library.utoronto.ca/pubmed?term=Pan C[Author]&amp;cauthor=true&amp;cauthor_uid=18539916"/>
              </a:rPr>
              <a:t>Pan C</a:t>
            </a:r>
            <a:r>
              <a:rPr lang="en-US" altLang="en-US">
                <a:ea typeface="ＭＳ Ｐゴシック" charset="-128"/>
              </a:rPr>
              <a:t>, </a:t>
            </a:r>
            <a:r>
              <a:rPr lang="en-US" altLang="en-US">
                <a:ea typeface="ＭＳ Ｐゴシック" charset="-128"/>
                <a:hlinkClick r:id="rId22" invalidUrl="http://www-ncbi-nlm-nih-gov.myaccess.library.utoronto.ca/pubmed?term=Poulter N[Author]&amp;cauthor=true&amp;cauthor_uid=18539916"/>
              </a:rPr>
              <a:t>Poulter N</a:t>
            </a:r>
            <a:r>
              <a:rPr lang="en-US" altLang="en-US">
                <a:ea typeface="ＭＳ Ｐゴシック" charset="-128"/>
              </a:rPr>
              <a:t>, </a:t>
            </a:r>
            <a:r>
              <a:rPr lang="en-US" altLang="en-US">
                <a:ea typeface="ＭＳ Ｐゴシック" charset="-128"/>
                <a:hlinkClick r:id="rId23" invalidUrl="http://www-ncbi-nlm-nih-gov.myaccess.library.utoronto.ca/pubmed?term=Rodgers A[Author]&amp;cauthor=true&amp;cauthor_uid=18539916"/>
              </a:rPr>
              <a:t>Rodgers A</a:t>
            </a:r>
            <a:r>
              <a:rPr lang="en-US" altLang="en-US">
                <a:ea typeface="ＭＳ Ｐゴシック" charset="-128"/>
              </a:rPr>
              <a:t>, </a:t>
            </a:r>
            <a:r>
              <a:rPr lang="en-US" altLang="en-US">
                <a:ea typeface="ＭＳ Ｐゴシック" charset="-128"/>
                <a:hlinkClick r:id="rId24" invalidUrl="http://www-ncbi-nlm-nih-gov.myaccess.library.utoronto.ca/pubmed?term=Williams B[Author]&amp;cauthor=true&amp;cauthor_uid=18539916"/>
              </a:rPr>
              <a:t>Williams B</a:t>
            </a:r>
            <a:r>
              <a:rPr lang="en-US" altLang="en-US">
                <a:ea typeface="ＭＳ Ｐゴシック" charset="-128"/>
              </a:rPr>
              <a:t>, </a:t>
            </a:r>
            <a:r>
              <a:rPr lang="en-US" altLang="en-US">
                <a:ea typeface="ＭＳ Ｐゴシック" charset="-128"/>
                <a:hlinkClick r:id="rId25" invalidUrl="http://www-ncbi-nlm-nih-gov.myaccess.library.utoronto.ca/pubmed?term=Bompoint S[Author]&amp;cauthor=true&amp;cauthor_uid=18539916"/>
              </a:rPr>
              <a:t>Bompoint S</a:t>
            </a:r>
            <a:r>
              <a:rPr lang="en-US" altLang="en-US">
                <a:ea typeface="ＭＳ Ｐゴシック" charset="-128"/>
              </a:rPr>
              <a:t>, </a:t>
            </a:r>
            <a:r>
              <a:rPr lang="en-US" altLang="en-US">
                <a:ea typeface="ＭＳ Ｐゴシック" charset="-128"/>
                <a:hlinkClick r:id="rId26" invalidUrl="http://www-ncbi-nlm-nih-gov.myaccess.library.utoronto.ca/pubmed?term=de Galan BE[Author]&amp;cauthor=true&amp;cauthor_uid=18539916"/>
              </a:rPr>
              <a:t>de Galan BE</a:t>
            </a:r>
            <a:r>
              <a:rPr lang="en-US" altLang="en-US">
                <a:ea typeface="ＭＳ Ｐゴシック" charset="-128"/>
              </a:rPr>
              <a:t>, </a:t>
            </a:r>
            <a:r>
              <a:rPr lang="en-US" altLang="en-US">
                <a:ea typeface="ＭＳ Ｐゴシック" charset="-128"/>
                <a:hlinkClick r:id="rId27" invalidUrl="http://www-ncbi-nlm-nih-gov.myaccess.library.utoronto.ca/pubmed?term=Joshi R[Author]&amp;cauthor=true&amp;cauthor_uid=18539916"/>
              </a:rPr>
              <a:t>Joshi R</a:t>
            </a:r>
            <a:r>
              <a:rPr lang="en-US" altLang="en-US">
                <a:ea typeface="ＭＳ Ｐゴシック" charset="-128"/>
              </a:rPr>
              <a:t>, </a:t>
            </a:r>
            <a:r>
              <a:rPr lang="en-US" altLang="en-US">
                <a:ea typeface="ＭＳ Ｐゴシック" charset="-128"/>
                <a:hlinkClick r:id="rId28" invalidUrl="http://www-ncbi-nlm-nih-gov.myaccess.library.utoronto.ca/pubmed?term=Travert F[Author]&amp;cauthor=true&amp;cauthor_uid=18539916"/>
              </a:rPr>
              <a:t>Travert F</a:t>
            </a:r>
            <a:r>
              <a:rPr lang="en-US" altLang="en-US">
                <a:ea typeface="ＭＳ Ｐゴシック" charset="-128"/>
              </a:rPr>
              <a:t>.</a:t>
            </a:r>
          </a:p>
          <a:p>
            <a:pPr marL="342900" indent="-342900" defTabSz="914400"/>
            <a:r>
              <a:rPr lang="en-US" altLang="en-US" b="1">
                <a:ea typeface="ＭＳ Ｐゴシック" charset="-128"/>
              </a:rPr>
              <a:t>The following toggler user interface control may not be accessible. Tab to the next button to revert the control to an accessible version.</a:t>
            </a:r>
          </a:p>
          <a:p>
            <a:pPr marL="342900" indent="-342900" defTabSz="914400"/>
            <a:r>
              <a:rPr lang="en-US" altLang="en-US" b="1">
                <a:ea typeface="ＭＳ Ｐゴシック" charset="-128"/>
                <a:hlinkClick r:id="rId3" tooltip="Click to revert the following toggler user interface control to an accessible version"/>
              </a:rPr>
              <a:t>Destroy user interface control</a:t>
            </a:r>
            <a:r>
              <a:rPr lang="en-US" altLang="en-US" b="1">
                <a:ea typeface="ＭＳ Ｐゴシック" charset="-128"/>
                <a:hlinkClick r:id="rId3" tooltip="Open/close investigator list"/>
              </a:rPr>
              <a:t>Collaborators (1307)</a:t>
            </a:r>
            <a:endParaRPr lang="en-US" altLang="en-US" b="1">
              <a:ea typeface="ＭＳ Ｐゴシック" charset="-128"/>
            </a:endParaRP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In patients with type 2 diabetes, the effects of intensive glucose control on vascular outcomes remain uncertain.</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We randomly assigned 11,140 patients with type 2 diabetes to undergo either standard glucose control or intensive glucose control, defined as the use of gliclazide (modified release) plus other drugs as required to achieve a glycated hemoglobin value of 6.5% or less. Primary end points were composites of major macrovascular events (death from cardiovascular causes, nonfatal myocardial infarction, or nonfatal stroke) and major microvascular events (new or worsening nephropathy or retinopathy), assessed both jointly and separately.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After a median of 5 years of follow-up, the mean glycated hemoglobin level was lower in the intensive-control group (6.5%) than in the standard-control group (7.3%). Intensive control reduced the incidence of combined major macrovascular and microvascular events (18.1%, vs. 20.0% with standard control; hazard ratio, 0.90; 95% confidence interval [CI], 0.82 to 0.98; P=0.01), as well as that of major microvascular events (9.4% vs. 10.9%; hazard ratio, 0.86; 95% CI, 0.77 to 0.97; P=0.01), primarily because of a reduction in the incidence of nephropathy (4.1% vs. 5.2%; hazard ratio, 0.79; 95% CI, 0.66 to 0.93; P=0.006), with no significant effect on retinopathy (P=0.50). There were no significant effects of the type of glucose control on major macrovascular events (hazard ratio with intensive control, 0.94; 95% CI, 0.84 to 1.06; P=0.32), death from cardiovascular causes (hazard ratio with intensive control, 0.88; 95% CI, 0.74 to 1.04; P=0.12), or death from any cause (hazard ratio with intensive control, 0.93; 95% CI, 0.83 to 1.06; P=0.28). Severe hypoglycemia, although uncommon, was more common in the intensive-control group (2.7%, vs. 1.5% in the standard-control group; hazard ratio, 1.86; 95% CI, 1.42 to 2.40; P&lt;0.001).</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A strategy of intensive glucose control, involving gliclazide (modified release) and other drugs as required, that lowered the glycated hemoglobin value to 6.5% yielded a 10% relative reduction in the combined outcome of major macrovascular and microvascular events, primarily as a consequence of a 21% relative reduction in nephropathy. (ClinicalTrials.gov number, NCT00145925.)</a:t>
            </a:r>
          </a:p>
          <a:p>
            <a:pPr marL="342900" indent="-342900" defTabSz="914400"/>
            <a:endParaRPr lang="en-CA" altLang="en-US" baseline="30000">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endParaRPr lang="en-CA" altLang="en-US">
              <a:ea typeface="ＭＳ Ｐゴシック" charset="-128"/>
            </a:endParaRPr>
          </a:p>
          <a:p>
            <a:pPr marL="342900" indent="-342900" defTabSz="914400">
              <a:lnSpc>
                <a:spcPct val="80000"/>
              </a:lnSpc>
            </a:pPr>
            <a:r>
              <a:rPr lang="en-US" altLang="en-US" sz="1000" b="1">
                <a:ea typeface="ＭＳ Ｐゴシック" charset="-128"/>
              </a:rPr>
              <a:t>Reference(s)</a:t>
            </a:r>
          </a:p>
          <a:p>
            <a:pPr marL="342900" indent="-342900" defTabSz="914400">
              <a:lnSpc>
                <a:spcPct val="80000"/>
              </a:lnSpc>
              <a:buFont typeface="Calibri" charset="0"/>
              <a:buAutoNum type="arabicPeriod"/>
            </a:pPr>
            <a:r>
              <a:rPr lang="en-US" altLang="en-US" sz="1000">
                <a:ea typeface="ＭＳ Ｐゴシック" charset="-128"/>
              </a:rPr>
              <a:t>The ADVANCE Collaborative Group. </a:t>
            </a:r>
            <a:r>
              <a:rPr lang="en-CA" altLang="en-US" sz="1000">
                <a:ea typeface="ＭＳ Ｐゴシック" charset="-128"/>
              </a:rPr>
              <a:t>Intensive blood glucose control and vascular outcomes in patients with type 2 diabetes. </a:t>
            </a:r>
            <a:r>
              <a:rPr lang="en-CA" altLang="en-US" sz="1000" i="1">
                <a:ea typeface="ＭＳ Ｐゴシック" charset="-128"/>
              </a:rPr>
              <a:t>New Engl J Med </a:t>
            </a:r>
            <a:r>
              <a:rPr lang="en-US" altLang="en-US" sz="1000">
                <a:ea typeface="ＭＳ Ｐゴシック" charset="-128"/>
              </a:rPr>
              <a:t>2008;358:2560-72.</a:t>
            </a:r>
            <a:endParaRPr lang="en-CA" altLang="en-US" sz="1000">
              <a:ea typeface="ＭＳ Ｐゴシック" charset="-128"/>
            </a:endParaRPr>
          </a:p>
          <a:p>
            <a:pPr marL="342900" indent="-342900" defTabSz="914400"/>
            <a:endParaRPr lang="en-CA" altLang="en-US">
              <a:ea typeface="ＭＳ Ｐゴシック" charset="-128"/>
            </a:endParaRPr>
          </a:p>
        </p:txBody>
      </p:sp>
      <p:sp>
        <p:nvSpPr>
          <p:cNvPr id="5939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08" tIns="43904" rIns="87808" bIns="43904"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eaLnBrk="1"/>
            <a:fld id="{08328C47-505D-5B48-BFDC-227A8E3668BC}" type="slidenum">
              <a:rPr lang="en-US" altLang="en-US" sz="3700">
                <a:solidFill>
                  <a:srgbClr val="000000"/>
                </a:solidFill>
                <a:latin typeface="Helvetica Light" charset="0"/>
                <a:sym typeface="Helvetica Light" charset="0"/>
              </a:rPr>
              <a:pPr algn="r" eaLnBrk="1"/>
              <a:t>19</a:t>
            </a:fld>
            <a:endParaRPr lang="en-US" altLang="en-US" sz="3700">
              <a:solidFill>
                <a:srgbClr val="000000"/>
              </a:solidFill>
              <a:latin typeface="Helvetica Light" charset="0"/>
              <a:sym typeface="Helvetica Light" charset="0"/>
            </a:endParaRPr>
          </a:p>
        </p:txBody>
      </p:sp>
    </p:spTree>
    <p:extLst>
      <p:ext uri="{BB962C8B-B14F-4D97-AF65-F5344CB8AC3E}">
        <p14:creationId xmlns:p14="http://schemas.microsoft.com/office/powerpoint/2010/main" val="1362046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2" name="Notes Placeholder 2"/>
          <p:cNvSpPr>
            <a:spLocks noGrp="1"/>
          </p:cNvSpPr>
          <p:nvPr>
            <p:ph type="body" idx="1"/>
          </p:nvPr>
        </p:nvSpPr>
        <p:spPr bwMode="auto">
          <a:xfrm>
            <a:off x="935038" y="4387850"/>
            <a:ext cx="52387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2008 Jun 12;358(24):2560-72. doi: 10.1056/NEJMoa0802987. Epub 2008 Jun 6.</a:t>
            </a:r>
          </a:p>
          <a:p>
            <a:pPr marL="342900" indent="-342900" defTabSz="914400"/>
            <a:r>
              <a:rPr lang="en-US" altLang="en-US" b="1">
                <a:ea typeface="ＭＳ Ｐゴシック" charset="-128"/>
              </a:rPr>
              <a:t>Intensive blood glucose control and vascular outcomes in patients with type 2 diabetes.</a:t>
            </a:r>
          </a:p>
          <a:p>
            <a:pPr marL="342900" indent="-342900" defTabSz="914400"/>
            <a:r>
              <a:rPr lang="en-US" altLang="en-US">
                <a:ea typeface="ＭＳ Ｐゴシック" charset="-128"/>
                <a:hlinkClick r:id="rId4" invalidUrl="http://www-ncbi-nlm-nih-gov.myaccess.library.utoronto.ca/pubmed?term=ADVANCE Collaborative Group[Corporate Author]"/>
              </a:rPr>
              <a:t>ADVANCE Collaborative Group</a:t>
            </a:r>
            <a:r>
              <a:rPr lang="en-US" altLang="en-US">
                <a:ea typeface="ＭＳ Ｐゴシック" charset="-128"/>
              </a:rPr>
              <a:t>, </a:t>
            </a:r>
            <a:r>
              <a:rPr lang="en-US" altLang="en-US">
                <a:ea typeface="ＭＳ Ｐゴシック" charset="-128"/>
                <a:hlinkClick r:id="rId5" invalidUrl="http://www-ncbi-nlm-nih-gov.myaccess.library.utoronto.ca/pubmed?term=Patel A[Author]&amp;cauthor=true&amp;cauthor_uid=18539916"/>
              </a:rPr>
              <a:t>Patel A</a:t>
            </a:r>
            <a:r>
              <a:rPr lang="en-US" altLang="en-US">
                <a:ea typeface="ＭＳ Ｐゴシック" charset="-128"/>
              </a:rPr>
              <a:t>, </a:t>
            </a:r>
            <a:r>
              <a:rPr lang="en-US" altLang="en-US">
                <a:ea typeface="ＭＳ Ｐゴシック" charset="-128"/>
                <a:hlinkClick r:id="rId6" invalidUrl="http://www-ncbi-nlm-nih-gov.myaccess.library.utoronto.ca/pubmed?term=MacMahon S[Author]&amp;cauthor=true&amp;cauthor_uid=18539916"/>
              </a:rPr>
              <a:t>MacMahon S</a:t>
            </a:r>
            <a:r>
              <a:rPr lang="en-US" altLang="en-US">
                <a:ea typeface="ＭＳ Ｐゴシック" charset="-128"/>
              </a:rPr>
              <a:t>, </a:t>
            </a:r>
            <a:r>
              <a:rPr lang="en-US" altLang="en-US">
                <a:ea typeface="ＭＳ Ｐゴシック" charset="-128"/>
                <a:hlinkClick r:id="rId7" invalidUrl="http://www-ncbi-nlm-nih-gov.myaccess.library.utoronto.ca/pubmed?term=Chalmers J[Author]&amp;cauthor=true&amp;cauthor_uid=18539916"/>
              </a:rPr>
              <a:t>Chalmers J</a:t>
            </a:r>
            <a:r>
              <a:rPr lang="en-US" altLang="en-US">
                <a:ea typeface="ＭＳ Ｐゴシック" charset="-128"/>
              </a:rPr>
              <a:t>, </a:t>
            </a:r>
            <a:r>
              <a:rPr lang="en-US" altLang="en-US">
                <a:ea typeface="ＭＳ Ｐゴシック" charset="-128"/>
                <a:hlinkClick r:id="rId8" invalidUrl="http://www-ncbi-nlm-nih-gov.myaccess.library.utoronto.ca/pubmed?term=Neal B[Author]&amp;cauthor=true&amp;cauthor_uid=18539916"/>
              </a:rPr>
              <a:t>Neal B</a:t>
            </a:r>
            <a:r>
              <a:rPr lang="en-US" altLang="en-US">
                <a:ea typeface="ＭＳ Ｐゴシック" charset="-128"/>
              </a:rPr>
              <a:t>, </a:t>
            </a:r>
            <a:r>
              <a:rPr lang="en-US" altLang="en-US">
                <a:ea typeface="ＭＳ Ｐゴシック" charset="-128"/>
                <a:hlinkClick r:id="rId9" invalidUrl="http://www-ncbi-nlm-nih-gov.myaccess.library.utoronto.ca/pubmed?term=Billot L[Author]&amp;cauthor=true&amp;cauthor_uid=18539916"/>
              </a:rPr>
              <a:t>Billot L</a:t>
            </a:r>
            <a:r>
              <a:rPr lang="en-US" altLang="en-US">
                <a:ea typeface="ＭＳ Ｐゴシック" charset="-128"/>
              </a:rPr>
              <a:t>, </a:t>
            </a:r>
            <a:r>
              <a:rPr lang="en-US" altLang="en-US">
                <a:ea typeface="ＭＳ Ｐゴシック" charset="-128"/>
                <a:hlinkClick r:id="rId10" invalidUrl="http://www-ncbi-nlm-nih-gov.myaccess.library.utoronto.ca/pubmed?term=Woodward M[Author]&amp;cauthor=true&amp;cauthor_uid=18539916"/>
              </a:rPr>
              <a:t>Woodward M</a:t>
            </a:r>
            <a:r>
              <a:rPr lang="en-US" altLang="en-US">
                <a:ea typeface="ＭＳ Ｐゴシック" charset="-128"/>
              </a:rPr>
              <a:t>, </a:t>
            </a:r>
            <a:r>
              <a:rPr lang="en-US" altLang="en-US">
                <a:ea typeface="ＭＳ Ｐゴシック" charset="-128"/>
                <a:hlinkClick r:id="rId11" invalidUrl="http://www-ncbi-nlm-nih-gov.myaccess.library.utoronto.ca/pubmed?term=Marre M[Author]&amp;cauthor=true&amp;cauthor_uid=18539916"/>
              </a:rPr>
              <a:t>Marre M</a:t>
            </a:r>
            <a:r>
              <a:rPr lang="en-US" altLang="en-US">
                <a:ea typeface="ＭＳ Ｐゴシック" charset="-128"/>
              </a:rPr>
              <a:t>, </a:t>
            </a:r>
            <a:r>
              <a:rPr lang="en-US" altLang="en-US">
                <a:ea typeface="ＭＳ Ｐゴシック" charset="-128"/>
                <a:hlinkClick r:id="rId12" invalidUrl="http://www-ncbi-nlm-nih-gov.myaccess.library.utoronto.ca/pubmed?term=Cooper M[Author]&amp;cauthor=true&amp;cauthor_uid=18539916"/>
              </a:rPr>
              <a:t>Cooper M</a:t>
            </a:r>
            <a:r>
              <a:rPr lang="en-US" altLang="en-US">
                <a:ea typeface="ＭＳ Ｐゴシック" charset="-128"/>
              </a:rPr>
              <a:t>, </a:t>
            </a:r>
            <a:r>
              <a:rPr lang="en-US" altLang="en-US">
                <a:ea typeface="ＭＳ Ｐゴシック" charset="-128"/>
                <a:hlinkClick r:id="rId13" invalidUrl="http://www-ncbi-nlm-nih-gov.myaccess.library.utoronto.ca/pubmed?term=Glasziou P[Author]&amp;cauthor=true&amp;cauthor_uid=18539916"/>
              </a:rPr>
              <a:t>Glasziou P</a:t>
            </a:r>
            <a:r>
              <a:rPr lang="en-US" altLang="en-US">
                <a:ea typeface="ＭＳ Ｐゴシック" charset="-128"/>
              </a:rPr>
              <a:t>, </a:t>
            </a:r>
            <a:r>
              <a:rPr lang="en-US" altLang="en-US">
                <a:ea typeface="ＭＳ Ｐゴシック" charset="-128"/>
                <a:hlinkClick r:id="rId14" invalidUrl="http://www-ncbi-nlm-nih-gov.myaccess.library.utoronto.ca/pubmed?term=Grobbee D[Author]&amp;cauthor=true&amp;cauthor_uid=18539916"/>
              </a:rPr>
              <a:t>Grobbee D</a:t>
            </a:r>
            <a:r>
              <a:rPr lang="en-US" altLang="en-US">
                <a:ea typeface="ＭＳ Ｐゴシック" charset="-128"/>
              </a:rPr>
              <a:t>, </a:t>
            </a:r>
            <a:r>
              <a:rPr lang="en-US" altLang="en-US">
                <a:ea typeface="ＭＳ Ｐゴシック" charset="-128"/>
                <a:hlinkClick r:id="rId15" invalidUrl="http://www-ncbi-nlm-nih-gov.myaccess.library.utoronto.ca/pubmed?term=Hamet P[Author]&amp;cauthor=true&amp;cauthor_uid=18539916"/>
              </a:rPr>
              <a:t>Hamet P</a:t>
            </a:r>
            <a:r>
              <a:rPr lang="en-US" altLang="en-US">
                <a:ea typeface="ＭＳ Ｐゴシック" charset="-128"/>
              </a:rPr>
              <a:t>, </a:t>
            </a:r>
            <a:r>
              <a:rPr lang="en-US" altLang="en-US">
                <a:ea typeface="ＭＳ Ｐゴシック" charset="-128"/>
                <a:hlinkClick r:id="rId16" invalidUrl="http://www-ncbi-nlm-nih-gov.myaccess.library.utoronto.ca/pubmed?term=Harrap S[Author]&amp;cauthor=true&amp;cauthor_uid=18539916"/>
              </a:rPr>
              <a:t>Harrap S</a:t>
            </a:r>
            <a:r>
              <a:rPr lang="en-US" altLang="en-US">
                <a:ea typeface="ＭＳ Ｐゴシック" charset="-128"/>
              </a:rPr>
              <a:t>, </a:t>
            </a:r>
            <a:r>
              <a:rPr lang="en-US" altLang="en-US">
                <a:ea typeface="ＭＳ Ｐゴシック" charset="-128"/>
                <a:hlinkClick r:id="rId17" invalidUrl="http://www-ncbi-nlm-nih-gov.myaccess.library.utoronto.ca/pubmed?term=Heller S[Author]&amp;cauthor=true&amp;cauthor_uid=18539916"/>
              </a:rPr>
              <a:t>Heller S</a:t>
            </a:r>
            <a:r>
              <a:rPr lang="en-US" altLang="en-US">
                <a:ea typeface="ＭＳ Ｐゴシック" charset="-128"/>
              </a:rPr>
              <a:t>, </a:t>
            </a:r>
            <a:r>
              <a:rPr lang="en-US" altLang="en-US">
                <a:ea typeface="ＭＳ Ｐゴシック" charset="-128"/>
                <a:hlinkClick r:id="rId18" invalidUrl="http://www-ncbi-nlm-nih-gov.myaccess.library.utoronto.ca/pubmed?term=Liu L[Author]&amp;cauthor=true&amp;cauthor_uid=18539916"/>
              </a:rPr>
              <a:t>Liu L</a:t>
            </a:r>
            <a:r>
              <a:rPr lang="en-US" altLang="en-US">
                <a:ea typeface="ＭＳ Ｐゴシック" charset="-128"/>
              </a:rPr>
              <a:t>, </a:t>
            </a:r>
            <a:r>
              <a:rPr lang="en-US" altLang="en-US">
                <a:ea typeface="ＭＳ Ｐゴシック" charset="-128"/>
                <a:hlinkClick r:id="rId19" invalidUrl="http://www-ncbi-nlm-nih-gov.myaccess.library.utoronto.ca/pubmed?term=Mancia G[Author]&amp;cauthor=true&amp;cauthor_uid=18539916"/>
              </a:rPr>
              <a:t>Mancia G</a:t>
            </a:r>
            <a:r>
              <a:rPr lang="en-US" altLang="en-US">
                <a:ea typeface="ＭＳ Ｐゴシック" charset="-128"/>
              </a:rPr>
              <a:t>, </a:t>
            </a:r>
            <a:r>
              <a:rPr lang="en-US" altLang="en-US">
                <a:ea typeface="ＭＳ Ｐゴシック" charset="-128"/>
                <a:hlinkClick r:id="rId20" invalidUrl="http://www-ncbi-nlm-nih-gov.myaccess.library.utoronto.ca/pubmed?term=Mogensen CE[Author]&amp;cauthor=true&amp;cauthor_uid=18539916"/>
              </a:rPr>
              <a:t>Mogensen CE</a:t>
            </a:r>
            <a:r>
              <a:rPr lang="en-US" altLang="en-US">
                <a:ea typeface="ＭＳ Ｐゴシック" charset="-128"/>
              </a:rPr>
              <a:t>, </a:t>
            </a:r>
            <a:r>
              <a:rPr lang="en-US" altLang="en-US">
                <a:ea typeface="ＭＳ Ｐゴシック" charset="-128"/>
                <a:hlinkClick r:id="rId21" invalidUrl="http://www-ncbi-nlm-nih-gov.myaccess.library.utoronto.ca/pubmed?term=Pan C[Author]&amp;cauthor=true&amp;cauthor_uid=18539916"/>
              </a:rPr>
              <a:t>Pan C</a:t>
            </a:r>
            <a:r>
              <a:rPr lang="en-US" altLang="en-US">
                <a:ea typeface="ＭＳ Ｐゴシック" charset="-128"/>
              </a:rPr>
              <a:t>, </a:t>
            </a:r>
            <a:r>
              <a:rPr lang="en-US" altLang="en-US">
                <a:ea typeface="ＭＳ Ｐゴシック" charset="-128"/>
                <a:hlinkClick r:id="rId22" invalidUrl="http://www-ncbi-nlm-nih-gov.myaccess.library.utoronto.ca/pubmed?term=Poulter N[Author]&amp;cauthor=true&amp;cauthor_uid=18539916"/>
              </a:rPr>
              <a:t>Poulter N</a:t>
            </a:r>
            <a:r>
              <a:rPr lang="en-US" altLang="en-US">
                <a:ea typeface="ＭＳ Ｐゴシック" charset="-128"/>
              </a:rPr>
              <a:t>, </a:t>
            </a:r>
            <a:r>
              <a:rPr lang="en-US" altLang="en-US">
                <a:ea typeface="ＭＳ Ｐゴシック" charset="-128"/>
                <a:hlinkClick r:id="rId23" invalidUrl="http://www-ncbi-nlm-nih-gov.myaccess.library.utoronto.ca/pubmed?term=Rodgers A[Author]&amp;cauthor=true&amp;cauthor_uid=18539916"/>
              </a:rPr>
              <a:t>Rodgers A</a:t>
            </a:r>
            <a:r>
              <a:rPr lang="en-US" altLang="en-US">
                <a:ea typeface="ＭＳ Ｐゴシック" charset="-128"/>
              </a:rPr>
              <a:t>, </a:t>
            </a:r>
            <a:r>
              <a:rPr lang="en-US" altLang="en-US">
                <a:ea typeface="ＭＳ Ｐゴシック" charset="-128"/>
                <a:hlinkClick r:id="rId24" invalidUrl="http://www-ncbi-nlm-nih-gov.myaccess.library.utoronto.ca/pubmed?term=Williams B[Author]&amp;cauthor=true&amp;cauthor_uid=18539916"/>
              </a:rPr>
              <a:t>Williams B</a:t>
            </a:r>
            <a:r>
              <a:rPr lang="en-US" altLang="en-US">
                <a:ea typeface="ＭＳ Ｐゴシック" charset="-128"/>
              </a:rPr>
              <a:t>, </a:t>
            </a:r>
            <a:r>
              <a:rPr lang="en-US" altLang="en-US">
                <a:ea typeface="ＭＳ Ｐゴシック" charset="-128"/>
                <a:hlinkClick r:id="rId25" invalidUrl="http://www-ncbi-nlm-nih-gov.myaccess.library.utoronto.ca/pubmed?term=Bompoint S[Author]&amp;cauthor=true&amp;cauthor_uid=18539916"/>
              </a:rPr>
              <a:t>Bompoint S</a:t>
            </a:r>
            <a:r>
              <a:rPr lang="en-US" altLang="en-US">
                <a:ea typeface="ＭＳ Ｐゴシック" charset="-128"/>
              </a:rPr>
              <a:t>, </a:t>
            </a:r>
            <a:r>
              <a:rPr lang="en-US" altLang="en-US">
                <a:ea typeface="ＭＳ Ｐゴシック" charset="-128"/>
                <a:hlinkClick r:id="rId26" invalidUrl="http://www-ncbi-nlm-nih-gov.myaccess.library.utoronto.ca/pubmed?term=de Galan BE[Author]&amp;cauthor=true&amp;cauthor_uid=18539916"/>
              </a:rPr>
              <a:t>de Galan BE</a:t>
            </a:r>
            <a:r>
              <a:rPr lang="en-US" altLang="en-US">
                <a:ea typeface="ＭＳ Ｐゴシック" charset="-128"/>
              </a:rPr>
              <a:t>, </a:t>
            </a:r>
            <a:r>
              <a:rPr lang="en-US" altLang="en-US">
                <a:ea typeface="ＭＳ Ｐゴシック" charset="-128"/>
                <a:hlinkClick r:id="rId27" invalidUrl="http://www-ncbi-nlm-nih-gov.myaccess.library.utoronto.ca/pubmed?term=Joshi R[Author]&amp;cauthor=true&amp;cauthor_uid=18539916"/>
              </a:rPr>
              <a:t>Joshi R</a:t>
            </a:r>
            <a:r>
              <a:rPr lang="en-US" altLang="en-US">
                <a:ea typeface="ＭＳ Ｐゴシック" charset="-128"/>
              </a:rPr>
              <a:t>, </a:t>
            </a:r>
            <a:r>
              <a:rPr lang="en-US" altLang="en-US">
                <a:ea typeface="ＭＳ Ｐゴシック" charset="-128"/>
                <a:hlinkClick r:id="rId28" invalidUrl="http://www-ncbi-nlm-nih-gov.myaccess.library.utoronto.ca/pubmed?term=Travert F[Author]&amp;cauthor=true&amp;cauthor_uid=18539916"/>
              </a:rPr>
              <a:t>Travert F</a:t>
            </a:r>
            <a:r>
              <a:rPr lang="en-US" altLang="en-US">
                <a:ea typeface="ＭＳ Ｐゴシック" charset="-128"/>
              </a:rPr>
              <a:t>.</a:t>
            </a:r>
          </a:p>
          <a:p>
            <a:pPr marL="342900" indent="-342900" defTabSz="914400"/>
            <a:r>
              <a:rPr lang="en-US" altLang="en-US" b="1">
                <a:ea typeface="ＭＳ Ｐゴシック" charset="-128"/>
              </a:rPr>
              <a:t>The following toggler user interface control may not be accessible. Tab to the next button to revert the control to an accessible version.</a:t>
            </a:r>
          </a:p>
          <a:p>
            <a:pPr marL="342900" indent="-342900" defTabSz="914400"/>
            <a:r>
              <a:rPr lang="en-US" altLang="en-US" b="1">
                <a:ea typeface="ＭＳ Ｐゴシック" charset="-128"/>
                <a:hlinkClick r:id="rId3" tooltip="Click to revert the following toggler user interface control to an accessible version"/>
              </a:rPr>
              <a:t>Destroy user interface control</a:t>
            </a:r>
            <a:r>
              <a:rPr lang="en-US" altLang="en-US" b="1">
                <a:ea typeface="ＭＳ Ｐゴシック" charset="-128"/>
                <a:hlinkClick r:id="rId3" tooltip="Open/close investigator list"/>
              </a:rPr>
              <a:t>Collaborators (1307)</a:t>
            </a:r>
            <a:endParaRPr lang="en-US" altLang="en-US" b="1">
              <a:ea typeface="ＭＳ Ｐゴシック" charset="-128"/>
            </a:endParaRP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In patients with type 2 diabetes, the effects of intensive glucose control on vascular outcomes remain uncertain.</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We randomly assigned 11,140 patients with type 2 diabetes to undergo either standard glucose control or intensive glucose control, defined as the use of gliclazide (modified release) plus other drugs as required to achieve a glycated hemoglobin value of 6.5% or less. Primary end points were composites of major macrovascular events (death from cardiovascular causes, nonfatal myocardial infarction, or nonfatal stroke) and major microvascular events (new or worsening nephropathy or retinopathy), assessed both jointly and separately.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After a median of 5 years of follow-up, the mean glycated hemoglobin level was lower in the intensive-control group (6.5%) than in the standard-control group (7.3%). Intensive control reduced the incidence of combined major macrovascular and microvascular events (18.1%, vs. 20.0% with standard control; hazard ratio, 0.90; 95% confidence interval [CI], 0.82 to 0.98; P=0.01), as well as that of major microvascular events (9.4% vs. 10.9%; hazard ratio, 0.86; 95% CI, 0.77 to 0.97; P=0.01), primarily because of a reduction in the incidence of nephropathy (4.1% vs. 5.2%; hazard ratio, 0.79; 95% CI, 0.66 to 0.93; P=0.006), with no significant effect on retinopathy (P=0.50). There were no significant effects of the type of glucose control on major macrovascular events (hazard ratio with intensive control, 0.94; 95% CI, 0.84 to 1.06; P=0.32), death from cardiovascular causes (hazard ratio with intensive control, 0.88; 95% CI, 0.74 to 1.04; P=0.12), or death from any cause (hazard ratio with intensive control, 0.93; 95% CI, 0.83 to 1.06; P=0.28). Severe hypoglycemia, although uncommon, was more common in the intensive-control group (2.7%, vs. 1.5% in the standard-control group; hazard ratio, 1.86; 95% CI, 1.42 to 2.40; P&lt;0.001).</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A strategy of intensive glucose control, involving gliclazide (modified release) and other drugs as required, that lowered the glycated hemoglobin value to 6.5% yielded a 10% relative reduction in the combined outcome of major macrovascular and microvascular events, primarily as a consequence of a 21% relative reduction in nephropathy. (ClinicalTrials.gov number, NCT00145925.)</a:t>
            </a:r>
          </a:p>
          <a:p>
            <a:pPr marL="342900" indent="-342900" defTabSz="914400">
              <a:lnSpc>
                <a:spcPct val="80000"/>
              </a:lnSpc>
            </a:pPr>
            <a:endParaRPr lang="en-US" altLang="en-US">
              <a:ea typeface="ＭＳ Ｐゴシック" charset="-128"/>
            </a:endParaRPr>
          </a:p>
          <a:p>
            <a:pPr marL="342900" indent="-342900" defTabSz="914400">
              <a:lnSpc>
                <a:spcPct val="80000"/>
              </a:lnSpc>
            </a:pPr>
            <a:endParaRPr lang="en-US" altLang="en-US">
              <a:ea typeface="ＭＳ Ｐゴシック" charset="-128"/>
            </a:endParaRPr>
          </a:p>
          <a:p>
            <a:pPr marL="342900" indent="-342900" defTabSz="914400">
              <a:lnSpc>
                <a:spcPct val="80000"/>
              </a:lnSpc>
            </a:pPr>
            <a:endParaRPr lang="en-US" altLang="en-US">
              <a:ea typeface="ＭＳ Ｐゴシック" charset="-128"/>
            </a:endParaRPr>
          </a:p>
          <a:p>
            <a:pPr marL="342900" indent="-342900" defTabSz="914400">
              <a:lnSpc>
                <a:spcPct val="80000"/>
              </a:lnSpc>
            </a:pPr>
            <a:endParaRPr lang="en-US" altLang="en-US">
              <a:ea typeface="ＭＳ Ｐゴシック" charset="-128"/>
            </a:endParaRPr>
          </a:p>
          <a:p>
            <a:pPr marL="342900" indent="-342900" defTabSz="914400">
              <a:lnSpc>
                <a:spcPct val="80000"/>
              </a:lnSpc>
            </a:pPr>
            <a:endParaRPr lang="en-US" altLang="en-US">
              <a:ea typeface="ＭＳ Ｐゴシック" charset="-128"/>
            </a:endParaRPr>
          </a:p>
          <a:p>
            <a:pPr marL="342900" indent="-342900" defTabSz="914400">
              <a:lnSpc>
                <a:spcPct val="80000"/>
              </a:lnSpc>
            </a:pPr>
            <a:endParaRPr lang="en-US" altLang="en-US">
              <a:ea typeface="ＭＳ Ｐゴシック" charset="-128"/>
            </a:endParaRPr>
          </a:p>
          <a:p>
            <a:pPr marL="342900" indent="-342900" defTabSz="914400">
              <a:lnSpc>
                <a:spcPct val="80000"/>
              </a:lnSpc>
            </a:pPr>
            <a:r>
              <a:rPr lang="en-US" altLang="en-US" sz="1000" b="1">
                <a:ea typeface="ＭＳ Ｐゴシック" charset="-128"/>
              </a:rPr>
              <a:t>Reference(s)</a:t>
            </a:r>
          </a:p>
          <a:p>
            <a:pPr marL="342900" indent="-342900" defTabSz="914400">
              <a:lnSpc>
                <a:spcPct val="80000"/>
              </a:lnSpc>
              <a:buFont typeface="Calibri" charset="0"/>
              <a:buAutoNum type="arabicPeriod"/>
            </a:pPr>
            <a:r>
              <a:rPr lang="en-US" altLang="en-US" sz="1000">
                <a:ea typeface="ＭＳ Ｐゴシック" charset="-128"/>
              </a:rPr>
              <a:t>The ADVANCE Collaborative Group. </a:t>
            </a:r>
            <a:r>
              <a:rPr lang="en-CA" altLang="en-US" sz="1000">
                <a:ea typeface="ＭＳ Ｐゴシック" charset="-128"/>
              </a:rPr>
              <a:t>Intensive blood glucose control and vascular outcomes in patients with type 2 diabetes. </a:t>
            </a:r>
            <a:r>
              <a:rPr lang="en-CA" altLang="en-US" sz="1000" i="1">
                <a:ea typeface="ＭＳ Ｐゴシック" charset="-128"/>
              </a:rPr>
              <a:t>New Engl J Med </a:t>
            </a:r>
            <a:r>
              <a:rPr lang="en-US" altLang="en-US" sz="1000">
                <a:ea typeface="ＭＳ Ｐゴシック" charset="-128"/>
              </a:rPr>
              <a:t>2008;358:2560-72.</a:t>
            </a:r>
            <a:endParaRPr lang="en-CA" altLang="en-US" sz="1000">
              <a:ea typeface="ＭＳ Ｐゴシック" charset="-128"/>
            </a:endParaRPr>
          </a:p>
          <a:p>
            <a:pPr marL="342900" indent="-342900" defTabSz="914400">
              <a:lnSpc>
                <a:spcPct val="80000"/>
              </a:lnSpc>
            </a:pPr>
            <a:endParaRPr lang="en-US" altLang="en-US">
              <a:ea typeface="ＭＳ Ｐゴシック" charset="-128"/>
            </a:endParaRPr>
          </a:p>
        </p:txBody>
      </p:sp>
      <p:sp>
        <p:nvSpPr>
          <p:cNvPr id="6144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08" tIns="43904" rIns="87808" bIns="43904"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eaLnBrk="1"/>
            <a:fld id="{60FD2D38-C03F-B04C-A15C-99CC01825BDC}" type="slidenum">
              <a:rPr lang="en-US" altLang="en-US" sz="3700">
                <a:solidFill>
                  <a:srgbClr val="000000"/>
                </a:solidFill>
                <a:latin typeface="Helvetica Light" charset="0"/>
                <a:sym typeface="Helvetica Light" charset="0"/>
              </a:rPr>
              <a:pPr algn="r" eaLnBrk="1"/>
              <a:t>20</a:t>
            </a:fld>
            <a:endParaRPr lang="en-US" altLang="en-US" sz="3700">
              <a:solidFill>
                <a:srgbClr val="000000"/>
              </a:solidFill>
              <a:latin typeface="Helvetica Light" charset="0"/>
              <a:sym typeface="Helvetica Light" charset="0"/>
            </a:endParaRPr>
          </a:p>
        </p:txBody>
      </p:sp>
    </p:spTree>
    <p:extLst>
      <p:ext uri="{BB962C8B-B14F-4D97-AF65-F5344CB8AC3E}">
        <p14:creationId xmlns:p14="http://schemas.microsoft.com/office/powerpoint/2010/main" val="1889533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349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6349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0E989828-89C7-1743-83A8-4F8802EE2DED}" type="slidenum">
              <a:rPr lang="en-US" altLang="en-US" sz="1200">
                <a:latin typeface="Arial" charset="0"/>
              </a:rPr>
              <a:pPr algn="r"/>
              <a:t>21</a:t>
            </a:fld>
            <a:endParaRPr lang="en-US" altLang="en-US" sz="1200">
              <a:latin typeface="Arial" charset="0"/>
            </a:endParaRPr>
          </a:p>
        </p:txBody>
      </p:sp>
    </p:spTree>
    <p:extLst>
      <p:ext uri="{BB962C8B-B14F-4D97-AF65-F5344CB8AC3E}">
        <p14:creationId xmlns:p14="http://schemas.microsoft.com/office/powerpoint/2010/main" val="407144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6553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B7D9088E-0517-784A-B8C7-6B4678AD7A61}" type="slidenum">
              <a:rPr lang="en-US" altLang="en-US" sz="1200">
                <a:latin typeface="Arial" charset="0"/>
              </a:rPr>
              <a:pPr algn="r"/>
              <a:t>22</a:t>
            </a:fld>
            <a:endParaRPr lang="en-US" altLang="en-US" sz="1200">
              <a:latin typeface="Arial" charset="0"/>
            </a:endParaRPr>
          </a:p>
        </p:txBody>
      </p:sp>
    </p:spTree>
    <p:extLst>
      <p:ext uri="{BB962C8B-B14F-4D97-AF65-F5344CB8AC3E}">
        <p14:creationId xmlns:p14="http://schemas.microsoft.com/office/powerpoint/2010/main" val="990880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6758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46C2D382-914D-E14C-AF57-41790C165E86}" type="slidenum">
              <a:rPr lang="en-US" altLang="en-US" sz="1200">
                <a:latin typeface="Arial" charset="0"/>
              </a:rPr>
              <a:pPr algn="r"/>
              <a:t>23</a:t>
            </a:fld>
            <a:endParaRPr lang="en-US" altLang="en-US" sz="1200">
              <a:latin typeface="Arial" charset="0"/>
            </a:endParaRPr>
          </a:p>
        </p:txBody>
      </p:sp>
    </p:spTree>
    <p:extLst>
      <p:ext uri="{BB962C8B-B14F-4D97-AF65-F5344CB8AC3E}">
        <p14:creationId xmlns:p14="http://schemas.microsoft.com/office/powerpoint/2010/main" val="2134683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txBox="1">
            <a:spLocks noGrp="1" noChangeArrowheads="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eaLnBrk="1" hangingPunct="1"/>
            <a:fld id="{0DA22DE9-562D-9C4D-94C1-DE4198043228}" type="slidenum">
              <a:rPr lang="en-US" altLang="en-US" sz="1300">
                <a:solidFill>
                  <a:srgbClr val="000000"/>
                </a:solidFill>
              </a:rPr>
              <a:pPr algn="r" eaLnBrk="1" hangingPunct="1"/>
              <a:t>6</a:t>
            </a:fld>
            <a:endParaRPr lang="en-US" altLang="en-US" sz="1300">
              <a:solidFill>
                <a:srgbClr val="000000"/>
              </a:solidFill>
            </a:endParaRPr>
          </a:p>
        </p:txBody>
      </p:sp>
      <p:sp>
        <p:nvSpPr>
          <p:cNvPr id="34818"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9" name="Rectangle 3"/>
          <p:cNvSpPr>
            <a:spLocks noGrp="1" noChangeArrowheads="1"/>
          </p:cNvSpPr>
          <p:nvPr>
            <p:ph type="body" idx="1"/>
          </p:nvPr>
        </p:nvSpPr>
        <p:spPr bwMode="auto">
          <a:xfrm>
            <a:off x="935038" y="4391025"/>
            <a:ext cx="5140325" cy="4154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latin typeface="Verdana" charset="0"/>
              <a:ea typeface="ＭＳ Ｐゴシック" charset="-128"/>
            </a:endParaRPr>
          </a:p>
        </p:txBody>
      </p:sp>
    </p:spTree>
    <p:extLst>
      <p:ext uri="{BB962C8B-B14F-4D97-AF65-F5344CB8AC3E}">
        <p14:creationId xmlns:p14="http://schemas.microsoft.com/office/powerpoint/2010/main" val="1261428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marL="342900" indent="-342900" defTabSz="914400"/>
            <a:endParaRPr lang="en-CA" altLang="en-US">
              <a:ea typeface="ＭＳ Ｐゴシック" charset="-128"/>
            </a:endParaRPr>
          </a:p>
        </p:txBody>
      </p:sp>
      <p:sp>
        <p:nvSpPr>
          <p:cNvPr id="3789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97B952C4-597B-CD4F-99EF-51C30BED5EE4}" type="slidenum">
              <a:rPr lang="en-US" altLang="en-US" sz="1200">
                <a:solidFill>
                  <a:srgbClr val="000000"/>
                </a:solidFill>
                <a:latin typeface="Arial" charset="0"/>
              </a:rPr>
              <a:pPr algn="r"/>
              <a:t>8</a:t>
            </a:fld>
            <a:endParaRPr lang="en-US" altLang="en-US" sz="1200">
              <a:solidFill>
                <a:srgbClr val="000000"/>
              </a:solidFill>
              <a:latin typeface="Arial" charset="0"/>
            </a:endParaRPr>
          </a:p>
        </p:txBody>
      </p:sp>
    </p:spTree>
    <p:extLst>
      <p:ext uri="{BB962C8B-B14F-4D97-AF65-F5344CB8AC3E}">
        <p14:creationId xmlns:p14="http://schemas.microsoft.com/office/powerpoint/2010/main" val="864858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1993 Sep 30;329(14):977-86.</a:t>
            </a:r>
          </a:p>
          <a:p>
            <a:pPr marL="342900" indent="-342900" defTabSz="914400"/>
            <a:r>
              <a:rPr lang="en-US" altLang="en-US" b="1">
                <a:ea typeface="ＭＳ Ｐゴシック" charset="-128"/>
              </a:rPr>
              <a:t>The effect of intensive treatment of diabetes on the development and progression of long-term complications in insulin-dependent diabetes mellitus. The Diabetes Control and Complications Trial Research Group.</a:t>
            </a:r>
          </a:p>
          <a:p>
            <a:pPr marL="342900" indent="-342900" defTabSz="914400"/>
            <a:r>
              <a:rPr lang="en-US" altLang="en-US">
                <a:ea typeface="ＭＳ Ｐゴシック" charset="-128"/>
              </a:rPr>
              <a:t>[No authors listed]</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Intensive therapy effectively delays the onset and slows the progression of diabetic retinopathy, nephropathy, and neuropathy in patients with IDDM.</a:t>
            </a:r>
          </a:p>
          <a:p>
            <a:pPr marL="342900" indent="-342900" defTabSz="914400"/>
            <a:endParaRPr lang="en-US" altLang="en-US">
              <a:ea typeface="ＭＳ Ｐゴシック" charset="-128"/>
            </a:endParaRPr>
          </a:p>
        </p:txBody>
      </p:sp>
      <p:sp>
        <p:nvSpPr>
          <p:cNvPr id="3993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8855B3A5-D272-A34F-BADB-DA0D08501ACD}" type="slidenum">
              <a:rPr lang="en-US" altLang="en-US" sz="1200">
                <a:solidFill>
                  <a:srgbClr val="000000"/>
                </a:solidFill>
                <a:latin typeface="Arial" charset="0"/>
              </a:rPr>
              <a:pPr algn="r"/>
              <a:t>9</a:t>
            </a:fld>
            <a:endParaRPr lang="en-US" altLang="en-US" sz="1200">
              <a:solidFill>
                <a:srgbClr val="000000"/>
              </a:solidFill>
              <a:latin typeface="Arial" charset="0"/>
            </a:endParaRPr>
          </a:p>
        </p:txBody>
      </p:sp>
    </p:spTree>
    <p:extLst>
      <p:ext uri="{BB962C8B-B14F-4D97-AF65-F5344CB8AC3E}">
        <p14:creationId xmlns:p14="http://schemas.microsoft.com/office/powerpoint/2010/main" val="1500360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1993 Sep 30;329(14):977-86.</a:t>
            </a:r>
          </a:p>
          <a:p>
            <a:pPr marL="342900" indent="-342900" defTabSz="914400"/>
            <a:r>
              <a:rPr lang="en-US" altLang="en-US" b="1">
                <a:ea typeface="ＭＳ Ｐゴシック" charset="-128"/>
              </a:rPr>
              <a:t>The effect of intensive treatment of diabetes on the development and progression of long-term complications in insulin-dependent diabetes mellitus. The Diabetes Control and Complications Trial Research Group.</a:t>
            </a:r>
          </a:p>
          <a:p>
            <a:pPr marL="342900" indent="-342900" defTabSz="914400"/>
            <a:r>
              <a:rPr lang="en-US" altLang="en-US">
                <a:ea typeface="ＭＳ Ｐゴシック" charset="-128"/>
              </a:rPr>
              <a:t>[No authors listed]</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Intensive therapy effectively delays the onset and slows the progression of diabetic retinopathy, nephropathy, and neuropathy in patients with IDDM.</a:t>
            </a:r>
          </a:p>
          <a:p>
            <a:pPr marL="342900" indent="-342900" defTabSz="914400"/>
            <a:endParaRPr lang="en-US" altLang="en-US">
              <a:ea typeface="ＭＳ Ｐゴシック" charset="-128"/>
            </a:endParaRPr>
          </a:p>
        </p:txBody>
      </p:sp>
      <p:sp>
        <p:nvSpPr>
          <p:cNvPr id="4198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18CE7932-5734-3A4F-B06E-361D58F303C8}" type="slidenum">
              <a:rPr lang="en-US" altLang="en-US" sz="1200">
                <a:solidFill>
                  <a:srgbClr val="000000"/>
                </a:solidFill>
                <a:latin typeface="Arial" charset="0"/>
              </a:rPr>
              <a:pPr algn="r"/>
              <a:t>10</a:t>
            </a:fld>
            <a:endParaRPr lang="en-US" altLang="en-US" sz="1200">
              <a:solidFill>
                <a:srgbClr val="000000"/>
              </a:solidFill>
              <a:latin typeface="Arial" charset="0"/>
            </a:endParaRPr>
          </a:p>
        </p:txBody>
      </p:sp>
    </p:spTree>
    <p:extLst>
      <p:ext uri="{BB962C8B-B14F-4D97-AF65-F5344CB8AC3E}">
        <p14:creationId xmlns:p14="http://schemas.microsoft.com/office/powerpoint/2010/main" val="804864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lnSpc>
                <a:spcPct val="80000"/>
              </a:lnSpc>
            </a:pPr>
            <a:r>
              <a:rPr lang="en-US" altLang="en-US" sz="900">
                <a:ea typeface="ＭＳ Ｐゴシック" charset="-128"/>
                <a:hlinkClick r:id="rId3" invalidUrl="http://www-ncbi-nlm-nih-gov.myaccess.library.utoronto.ca/pubmed?term=&quot;The+New+England+journal+of+medicine&quot;[Jour]+AND+329[volume]+AND+977[page]+AND+1993[pdat]&amp;cmd=detailssearch" tooltip="The New England journal of medicine."/>
              </a:rPr>
              <a:t>N Engl J Med.</a:t>
            </a:r>
            <a:r>
              <a:rPr lang="en-US" altLang="en-US" sz="900">
                <a:ea typeface="ＭＳ Ｐゴシック" charset="-128"/>
              </a:rPr>
              <a:t> 1993 Sep 30;329(14):977-86.</a:t>
            </a:r>
          </a:p>
          <a:p>
            <a:pPr marL="342900" indent="-342900" defTabSz="914400">
              <a:lnSpc>
                <a:spcPct val="80000"/>
              </a:lnSpc>
            </a:pPr>
            <a:r>
              <a:rPr lang="en-US" altLang="en-US" sz="900" b="1">
                <a:ea typeface="ＭＳ Ｐゴシック" charset="-128"/>
              </a:rPr>
              <a:t>The effect of intensive treatment of diabetes on the development and progression of long-term complications in insulin-dependent diabetes mellitus. The Diabetes Control and Complications Trial Research Group.</a:t>
            </a:r>
          </a:p>
          <a:p>
            <a:pPr marL="342900" indent="-342900" defTabSz="914400">
              <a:lnSpc>
                <a:spcPct val="80000"/>
              </a:lnSpc>
            </a:pPr>
            <a:r>
              <a:rPr lang="en-US" altLang="en-US" sz="900">
                <a:ea typeface="ＭＳ Ｐゴシック" charset="-128"/>
              </a:rPr>
              <a:t>[No authors listed]</a:t>
            </a:r>
          </a:p>
          <a:p>
            <a:pPr marL="342900" indent="-342900" defTabSz="914400">
              <a:lnSpc>
                <a:spcPct val="80000"/>
              </a:lnSpc>
            </a:pPr>
            <a:r>
              <a:rPr lang="en-US" altLang="en-US" sz="900" b="1">
                <a:ea typeface="ＭＳ Ｐゴシック" charset="-128"/>
              </a:rPr>
              <a:t>Abstract</a:t>
            </a:r>
          </a:p>
          <a:p>
            <a:pPr marL="342900" indent="-342900" defTabSz="914400">
              <a:lnSpc>
                <a:spcPct val="80000"/>
              </a:lnSpc>
            </a:pPr>
            <a:r>
              <a:rPr lang="en-US" altLang="en-US" sz="900" b="1">
                <a:ea typeface="ＭＳ Ｐゴシック" charset="-128"/>
              </a:rPr>
              <a:t>BACKGROUND: </a:t>
            </a:r>
          </a:p>
          <a:p>
            <a:pPr marL="342900" indent="-342900" defTabSz="914400">
              <a:lnSpc>
                <a:spcPct val="80000"/>
              </a:lnSpc>
            </a:pPr>
            <a:r>
              <a:rPr lang="en-US" altLang="en-US" sz="900">
                <a:ea typeface="ＭＳ Ｐゴシック"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marL="342900" indent="-342900" defTabSz="914400">
              <a:lnSpc>
                <a:spcPct val="80000"/>
              </a:lnSpc>
            </a:pPr>
            <a:r>
              <a:rPr lang="en-US" altLang="en-US" sz="900" b="1">
                <a:ea typeface="ＭＳ Ｐゴシック" charset="-128"/>
              </a:rPr>
              <a:t>METHODS: </a:t>
            </a:r>
          </a:p>
          <a:p>
            <a:pPr marL="342900" indent="-342900" defTabSz="914400">
              <a:lnSpc>
                <a:spcPct val="80000"/>
              </a:lnSpc>
            </a:pPr>
            <a:r>
              <a:rPr lang="en-US" altLang="en-US" sz="900">
                <a:ea typeface="ＭＳ Ｐゴシック"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marL="342900" indent="-342900" defTabSz="914400">
              <a:lnSpc>
                <a:spcPct val="80000"/>
              </a:lnSpc>
            </a:pPr>
            <a:r>
              <a:rPr lang="en-US" altLang="en-US" sz="900" b="1">
                <a:ea typeface="ＭＳ Ｐゴシック" charset="-128"/>
              </a:rPr>
              <a:t>RESULTS: </a:t>
            </a:r>
          </a:p>
          <a:p>
            <a:pPr marL="342900" indent="-342900" defTabSz="914400">
              <a:lnSpc>
                <a:spcPct val="80000"/>
              </a:lnSpc>
            </a:pPr>
            <a:r>
              <a:rPr lang="en-US" altLang="en-US" sz="900">
                <a:ea typeface="ＭＳ Ｐゴシック"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marL="342900" indent="-342900" defTabSz="914400">
              <a:lnSpc>
                <a:spcPct val="80000"/>
              </a:lnSpc>
            </a:pPr>
            <a:r>
              <a:rPr lang="en-US" altLang="en-US" sz="900" b="1">
                <a:ea typeface="ＭＳ Ｐゴシック" charset="-128"/>
              </a:rPr>
              <a:t>CONCLUSIONS: </a:t>
            </a:r>
          </a:p>
          <a:p>
            <a:pPr marL="342900" indent="-342900" defTabSz="914400">
              <a:lnSpc>
                <a:spcPct val="80000"/>
              </a:lnSpc>
            </a:pPr>
            <a:r>
              <a:rPr lang="en-US" altLang="en-US" sz="900">
                <a:ea typeface="ＭＳ Ｐゴシック" charset="-128"/>
              </a:rPr>
              <a:t>Intensive therapy effectively delays the onset and slows the progression of diabetic retinopathy, nephropathy, and neuropathy in patients with IDDM.</a:t>
            </a:r>
          </a:p>
          <a:p>
            <a:pPr marL="342900" indent="-342900" defTabSz="914400">
              <a:lnSpc>
                <a:spcPct val="80000"/>
              </a:lnSpc>
            </a:pPr>
            <a:endParaRPr lang="en-US" altLang="en-US" sz="900">
              <a:ea typeface="ＭＳ Ｐゴシック" charset="-128"/>
            </a:endParaRPr>
          </a:p>
        </p:txBody>
      </p:sp>
      <p:sp>
        <p:nvSpPr>
          <p:cNvPr id="4403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43A1590B-FC56-C643-8D5A-FC85598FADC9}" type="slidenum">
              <a:rPr lang="en-CA" altLang="en-US" sz="1200">
                <a:solidFill>
                  <a:srgbClr val="000000"/>
                </a:solidFill>
                <a:latin typeface="Arial" charset="0"/>
              </a:rPr>
              <a:pPr algn="r"/>
              <a:t>11</a:t>
            </a:fld>
            <a:endParaRPr lang="en-CA" altLang="en-US" sz="1200">
              <a:solidFill>
                <a:srgbClr val="000000"/>
              </a:solidFill>
              <a:latin typeface="Arial" charset="0"/>
            </a:endParaRPr>
          </a:p>
        </p:txBody>
      </p:sp>
    </p:spTree>
    <p:extLst>
      <p:ext uri="{BB962C8B-B14F-4D97-AF65-F5344CB8AC3E}">
        <p14:creationId xmlns:p14="http://schemas.microsoft.com/office/powerpoint/2010/main" val="362831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1993 Sep 30;329(14):977-86.</a:t>
            </a:r>
          </a:p>
          <a:p>
            <a:pPr marL="342900" indent="-342900" defTabSz="914400"/>
            <a:r>
              <a:rPr lang="en-US" altLang="en-US" b="1">
                <a:ea typeface="ＭＳ Ｐゴシック" charset="-128"/>
              </a:rPr>
              <a:t>The effect of intensive treatment of diabetes on the development and progression of long-term complications in insulin-dependent diabetes mellitus. The Diabetes Control and Complications Trial Research Group.</a:t>
            </a:r>
          </a:p>
          <a:p>
            <a:pPr marL="342900" indent="-342900" defTabSz="914400"/>
            <a:r>
              <a:rPr lang="en-US" altLang="en-US">
                <a:ea typeface="ＭＳ Ｐゴシック" charset="-128"/>
              </a:rPr>
              <a:t>[No authors listed]</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Long-term microvascular and neurologic complications cause major morbidity and mortality in patients with insulin-dependent diabetes mellitus (IDDM). We examined whether intensive treatment with the goal of maintaining blood glucose concentrations close to the normal range could decrease the frequency and severity of these complications.</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A total of 1441 patients with IDDM--726 with no retinopathy at base line (the primary-prevention cohort) and 715 with mild retinopathy (the secondary-intervention cohort) were randomly assigned to intensive therapy administered either with an external insulin pump or by three or more daily insulin injections and guided by frequent blood glucose monitoring or to conventional therapy with one or two daily insulin injections. The patients were followed for a mean of 6.5 years, and the appearance and progression of retinopathy and other complications were assessed regularly.</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In the primary-prevention cohort, intensive therapy reduced the adjusted mean risk for the development of retinopathy by 76 percent (95 percent confidence interval, 62 to 85 percent), as compared with conventional therapy. In the secondary-intervention cohort, intensive therapy slowed the progression of retinopathy by 54 percent (95 percent confidence interval, 39 to 66 percent) and reduced the development of proliferative or severe nonproliferative retinopathy by 47 percent (95 percent confidence interval, 14 to 67 percent). In the two cohorts combined, intensive therapy reduced the occurrence of microalbuminuria (urinary albumin excretion of &gt; or = 40 mg per 24 hours) by 39 percent (95 percent confidence interval, 21 to 52 percent), that of albuminuria (urinary albumin excretion of &gt; or = 300 mg per 24 hours) by 54 percent (95 percent confidence interval 19 to 74 percent), and that of clinical neuropathy by 60 percent (95 percent confidence interval, 38 to 74 percent). The chief adverse event associated with intensive therapy was a two-to-threefold increase in severe hypoglycemia.</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Intensive therapy effectively delays the onset and slows the progression of diabetic retinopathy, nephropathy, and neuropathy in patients with IDDM.</a:t>
            </a:r>
          </a:p>
          <a:p>
            <a:pPr marL="342900" indent="-342900" defTabSz="914400"/>
            <a:endParaRPr lang="en-US" altLang="en-US">
              <a:ea typeface="ＭＳ Ｐゴシック" charset="-128"/>
            </a:endParaRPr>
          </a:p>
        </p:txBody>
      </p:sp>
      <p:sp>
        <p:nvSpPr>
          <p:cNvPr id="4608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8D38693C-1DB4-C44D-BC3E-7F0D82A36A6C}" type="slidenum">
              <a:rPr lang="en-US" altLang="en-US" sz="1200">
                <a:solidFill>
                  <a:srgbClr val="000000"/>
                </a:solidFill>
                <a:latin typeface="Arial" charset="0"/>
              </a:rPr>
              <a:pPr algn="r"/>
              <a:t>12</a:t>
            </a:fld>
            <a:endParaRPr lang="en-US" altLang="en-US" sz="1200">
              <a:solidFill>
                <a:srgbClr val="000000"/>
              </a:solidFill>
              <a:latin typeface="Arial" charset="0"/>
            </a:endParaRPr>
          </a:p>
        </p:txBody>
      </p:sp>
    </p:spTree>
    <p:extLst>
      <p:ext uri="{BB962C8B-B14F-4D97-AF65-F5344CB8AC3E}">
        <p14:creationId xmlns:p14="http://schemas.microsoft.com/office/powerpoint/2010/main" val="1401148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txBox="1">
            <a:spLocks noGrp="1" noChangeArrowheads="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C88BD224-388B-684F-BEA4-D7770EA60AD6}" type="slidenum">
              <a:rPr lang="en-CA" altLang="en-US" sz="1200">
                <a:solidFill>
                  <a:srgbClr val="000000"/>
                </a:solidFill>
                <a:latin typeface="Arial" charset="0"/>
              </a:rPr>
              <a:pPr algn="r"/>
              <a:t>13</a:t>
            </a:fld>
            <a:endParaRPr lang="en-CA" altLang="en-US" sz="1200">
              <a:solidFill>
                <a:srgbClr val="000000"/>
              </a:solidFill>
              <a:latin typeface="Arial" charset="0"/>
            </a:endParaRPr>
          </a:p>
        </p:txBody>
      </p:sp>
      <p:sp>
        <p:nvSpPr>
          <p:cNvPr id="48130"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22" tIns="46411" rIns="92822" bIns="46411"/>
          <a:lstStyle>
            <a:lvl1pPr defTabSz="927100" eaLnBrk="0" hangingPunct="0">
              <a:defRPr sz="2400">
                <a:solidFill>
                  <a:schemeClr val="tx1"/>
                </a:solidFill>
                <a:latin typeface="Calibri" charset="0"/>
                <a:ea typeface="ＭＳ Ｐゴシック" charset="-128"/>
              </a:defRPr>
            </a:lvl1pPr>
            <a:lvl2pPr marL="742950" indent="-285750" defTabSz="927100" eaLnBrk="0" hangingPunct="0">
              <a:defRPr sz="2400">
                <a:solidFill>
                  <a:schemeClr val="tx1"/>
                </a:solidFill>
                <a:latin typeface="Calibri" charset="0"/>
                <a:ea typeface="ＭＳ Ｐゴシック" charset="-128"/>
              </a:defRPr>
            </a:lvl2pPr>
            <a:lvl3pPr marL="1143000" indent="-228600" defTabSz="927100" eaLnBrk="0" hangingPunct="0">
              <a:defRPr sz="2400">
                <a:solidFill>
                  <a:schemeClr val="tx1"/>
                </a:solidFill>
                <a:latin typeface="Calibri" charset="0"/>
                <a:ea typeface="ＭＳ Ｐゴシック" charset="-128"/>
              </a:defRPr>
            </a:lvl3pPr>
            <a:lvl4pPr marL="1600200" indent="-228600" defTabSz="927100" eaLnBrk="0" hangingPunct="0">
              <a:defRPr sz="2400">
                <a:solidFill>
                  <a:schemeClr val="tx1"/>
                </a:solidFill>
                <a:latin typeface="Calibri" charset="0"/>
                <a:ea typeface="ＭＳ Ｐゴシック" charset="-128"/>
              </a:defRPr>
            </a:lvl4pPr>
            <a:lvl5pPr marL="2057400" indent="-228600" defTabSz="927100" eaLnBrk="0" hangingPunct="0">
              <a:defRPr sz="2400">
                <a:solidFill>
                  <a:schemeClr val="tx1"/>
                </a:solidFill>
                <a:latin typeface="Calibri" charset="0"/>
                <a:ea typeface="ＭＳ Ｐゴシック" charset="-128"/>
              </a:defRPr>
            </a:lvl5pPr>
            <a:lvl6pPr marL="2514600" indent="-228600" defTabSz="9271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71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71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7100" eaLnBrk="0" fontAlgn="base" hangingPunct="0">
              <a:spcBef>
                <a:spcPct val="0"/>
              </a:spcBef>
              <a:spcAft>
                <a:spcPct val="0"/>
              </a:spcAft>
              <a:defRPr sz="2400">
                <a:solidFill>
                  <a:schemeClr val="tx1"/>
                </a:solidFill>
                <a:latin typeface="Calibri" charset="0"/>
                <a:ea typeface="ＭＳ Ｐゴシック" charset="-128"/>
              </a:defRPr>
            </a:lvl9pPr>
          </a:lstStyle>
          <a:p>
            <a:fld id="{2DE15B89-2671-F74E-BA04-2B114DF53049}" type="slidenum">
              <a:rPr lang="en-US" altLang="en-US">
                <a:solidFill>
                  <a:srgbClr val="000000"/>
                </a:solidFill>
                <a:latin typeface="Book Antiqua" charset="0"/>
              </a:rPr>
              <a:pPr/>
              <a:t>13</a:t>
            </a:fld>
            <a:endParaRPr lang="en-US" altLang="en-US">
              <a:solidFill>
                <a:srgbClr val="000000"/>
              </a:solidFill>
              <a:latin typeface="Book Antiqua" charset="0"/>
            </a:endParaRPr>
          </a:p>
        </p:txBody>
      </p:sp>
      <p:sp>
        <p:nvSpPr>
          <p:cNvPr id="48131"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2"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855" tIns="45122" rIns="91855" bIns="45122" numCol="1" anchor="t" anchorCtr="0" compatLnSpc="1">
            <a:prstTxWarp prst="textNoShape">
              <a:avLst/>
            </a:prstTxWarp>
          </a:bodyPr>
          <a:lstStyle/>
          <a:p>
            <a:pPr marL="342900" indent="-342900" defTabSz="914400"/>
            <a:r>
              <a:rPr lang="en-US" altLang="en-US">
                <a:ea typeface="ＭＳ Ｐゴシック" charset="-128"/>
                <a:hlinkClick r:id="rId3" tooltip="The New England journal of medicine."/>
              </a:rPr>
              <a:t>N Engl J Med.</a:t>
            </a:r>
            <a:r>
              <a:rPr lang="en-US" altLang="en-US">
                <a:ea typeface="ＭＳ Ｐゴシック" charset="-128"/>
              </a:rPr>
              <a:t> 2005 Dec 22;353(25):2643-53.</a:t>
            </a:r>
          </a:p>
          <a:p>
            <a:pPr marL="342900" indent="-342900" defTabSz="914400"/>
            <a:r>
              <a:rPr lang="en-US" altLang="en-US" b="1">
                <a:ea typeface="ＭＳ Ｐゴシック" charset="-128"/>
              </a:rPr>
              <a:t>Intensive diabetes treatment and cardiovascular disease in patients with type 1 diabetes.</a:t>
            </a:r>
          </a:p>
          <a:p>
            <a:pPr marL="342900" indent="-342900" defTabSz="914400"/>
            <a:r>
              <a:rPr lang="en-US" altLang="en-US">
                <a:ea typeface="ＭＳ Ｐゴシック" charset="-128"/>
                <a:hlinkClick r:id="rId4" invalidUrl="http://www-ncbi-nlm-nih-gov.myaccess.library.utoronto.ca/pubmed?term=Nathan DM[Author]&amp;cauthor=true&amp;cauthor_uid=16371630"/>
              </a:rPr>
              <a:t>Nathan DM</a:t>
            </a:r>
            <a:r>
              <a:rPr lang="en-US" altLang="en-US">
                <a:ea typeface="ＭＳ Ｐゴシック" charset="-128"/>
              </a:rPr>
              <a:t>, </a:t>
            </a:r>
            <a:r>
              <a:rPr lang="en-US" altLang="en-US">
                <a:ea typeface="ＭＳ Ｐゴシック" charset="-128"/>
                <a:hlinkClick r:id="rId5" invalidUrl="http://www-ncbi-nlm-nih-gov.myaccess.library.utoronto.ca/pubmed?term=Cleary PA[Author]&amp;cauthor=true&amp;cauthor_uid=16371630"/>
              </a:rPr>
              <a:t>Cleary PA</a:t>
            </a:r>
            <a:r>
              <a:rPr lang="en-US" altLang="en-US">
                <a:ea typeface="ＭＳ Ｐゴシック" charset="-128"/>
              </a:rPr>
              <a:t>, </a:t>
            </a:r>
            <a:r>
              <a:rPr lang="en-US" altLang="en-US">
                <a:ea typeface="ＭＳ Ｐゴシック" charset="-128"/>
                <a:hlinkClick r:id="rId6" invalidUrl="http://www-ncbi-nlm-nih-gov.myaccess.library.utoronto.ca/pubmed?term=Backlund JY[Author]&amp;cauthor=true&amp;cauthor_uid=16371630"/>
              </a:rPr>
              <a:t>Backlund JY</a:t>
            </a:r>
            <a:r>
              <a:rPr lang="en-US" altLang="en-US">
                <a:ea typeface="ＭＳ Ｐゴシック" charset="-128"/>
              </a:rPr>
              <a:t>, </a:t>
            </a:r>
            <a:r>
              <a:rPr lang="en-US" altLang="en-US">
                <a:ea typeface="ＭＳ Ｐゴシック" charset="-128"/>
                <a:hlinkClick r:id="rId7" invalidUrl="http://www-ncbi-nlm-nih-gov.myaccess.library.utoronto.ca/pubmed?term=Genuth SM[Author]&amp;cauthor=true&amp;cauthor_uid=16371630"/>
              </a:rPr>
              <a:t>Genuth SM</a:t>
            </a:r>
            <a:r>
              <a:rPr lang="en-US" altLang="en-US">
                <a:ea typeface="ＭＳ Ｐゴシック" charset="-128"/>
              </a:rPr>
              <a:t>, </a:t>
            </a:r>
            <a:r>
              <a:rPr lang="en-US" altLang="en-US">
                <a:ea typeface="ＭＳ Ｐゴシック" charset="-128"/>
                <a:hlinkClick r:id="rId8" invalidUrl="http://www-ncbi-nlm-nih-gov.myaccess.library.utoronto.ca/pubmed?term=Lachin JM[Author]&amp;cauthor=true&amp;cauthor_uid=16371630"/>
              </a:rPr>
              <a:t>Lachin JM</a:t>
            </a:r>
            <a:r>
              <a:rPr lang="en-US" altLang="en-US">
                <a:ea typeface="ＭＳ Ｐゴシック" charset="-128"/>
              </a:rPr>
              <a:t>, </a:t>
            </a:r>
            <a:r>
              <a:rPr lang="en-US" altLang="en-US">
                <a:ea typeface="ＭＳ Ｐゴシック" charset="-128"/>
                <a:hlinkClick r:id="rId9" invalidUrl="http://www-ncbi-nlm-nih-gov.myaccess.library.utoronto.ca/pubmed?term=Orchard TJ[Author]&amp;cauthor=true&amp;cauthor_uid=16371630"/>
              </a:rPr>
              <a:t>Orchard TJ</a:t>
            </a:r>
            <a:r>
              <a:rPr lang="en-US" altLang="en-US">
                <a:ea typeface="ＭＳ Ｐゴシック" charset="-128"/>
              </a:rPr>
              <a:t>, </a:t>
            </a:r>
            <a:r>
              <a:rPr lang="en-US" altLang="en-US">
                <a:ea typeface="ＭＳ Ｐゴシック" charset="-128"/>
                <a:hlinkClick r:id="rId10" invalidUrl="http://www-ncbi-nlm-nih-gov.myaccess.library.utoronto.ca/pubmed?term=Raskin P[Author]&amp;cauthor=true&amp;cauthor_uid=16371630"/>
              </a:rPr>
              <a:t>Raskin P</a:t>
            </a:r>
            <a:r>
              <a:rPr lang="en-US" altLang="en-US">
                <a:ea typeface="ＭＳ Ｐゴシック" charset="-128"/>
              </a:rPr>
              <a:t>, </a:t>
            </a:r>
            <a:r>
              <a:rPr lang="en-US" altLang="en-US">
                <a:ea typeface="ＭＳ Ｐゴシック" charset="-128"/>
                <a:hlinkClick r:id="rId11" invalidUrl="http://www-ncbi-nlm-nih-gov.myaccess.library.utoronto.ca/pubmed?term=Zinman B[Author]&amp;cauthor=true&amp;cauthor_uid=16371630"/>
              </a:rPr>
              <a:t>Zinman B</a:t>
            </a:r>
            <a:r>
              <a:rPr lang="en-US" altLang="en-US">
                <a:ea typeface="ＭＳ Ｐゴシック" charset="-128"/>
              </a:rPr>
              <a:t>; </a:t>
            </a:r>
            <a:r>
              <a:rPr lang="en-US" altLang="en-US">
                <a:ea typeface="ＭＳ Ｐゴシック" charset="-128"/>
                <a:hlinkClick r:id="rId12" invalidUrl="http://www-ncbi-nlm-nih-gov.myaccess.library.utoronto.ca/pubmed?term=&quot;Diabetes Control and Complications Trial/Epidemiology of Diabetes Interventions and Complications (DCCT/EDIC) Study Research Group&quot;[Corporate Author]"/>
              </a:rPr>
              <a:t>Diabetes Control and Complications Trial/Epidemiology of Diabetes Interventions and Complications (DCCT/EDIC) Study Research Group</a:t>
            </a:r>
            <a:r>
              <a:rPr lang="en-US" altLang="en-US">
                <a:ea typeface="ＭＳ Ｐゴシック" charset="-128"/>
              </a:rPr>
              <a:t>.</a:t>
            </a:r>
          </a:p>
          <a:p>
            <a:pPr marL="342900" indent="-342900" defTabSz="914400"/>
            <a:r>
              <a:rPr lang="en-US" altLang="en-US" b="1">
                <a:ea typeface="ＭＳ Ｐゴシック" charset="-128"/>
              </a:rPr>
              <a:t>Source</a:t>
            </a:r>
          </a:p>
          <a:p>
            <a:pPr marL="342900" indent="-342900" defTabSz="914400"/>
            <a:r>
              <a:rPr lang="en-US" altLang="en-US">
                <a:ea typeface="ＭＳ Ｐゴシック" charset="-128"/>
              </a:rPr>
              <a:t>dnathan@partners.org</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Intensive diabetes therapy aimed at achieving near normoglycemia reduces the risk of microvascular and neurologic complications of type 1 diabetes. We studied whether the use of intensive therapy as compared with conventional therapy during the Diabetes Control and Complications Trial (DCCT) affected the long-term incidence of cardiovascular disease.</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The DCCT randomly assigned 1441 patients with type 1 diabetes to intensive or conventional therapy, treating them for a mean of 6.5 years between 1983 and 1993. Ninety-three percent were subsequently followed until February 1, 2005, during the observational Epidemiology of Diabetes Interventions and Complications study. Cardiovascular disease (defined as nonfatal myocardial infarction, stroke, death from cardiovascular disease, confirmed angina, or the need for coronary-artery revascularization) was assessed with standardized measures and classified by an independent committee.</a:t>
            </a:r>
          </a:p>
          <a:p>
            <a:pPr marL="342900" indent="-342900" defTabSz="914400"/>
            <a:r>
              <a:rPr lang="en-US" altLang="en-US" b="1">
                <a:ea typeface="ＭＳ Ｐゴシック" charset="-128"/>
              </a:rPr>
              <a:t>RESULTS: </a:t>
            </a:r>
          </a:p>
          <a:p>
            <a:pPr marL="342900" indent="-342900" defTabSz="914400"/>
            <a:r>
              <a:rPr lang="en-US" altLang="en-US">
                <a:ea typeface="ＭＳ Ｐゴシック" charset="-128"/>
              </a:rPr>
              <a:t>During the mean 17 years of follow-up, 46 cardiovascular disease events occurred in 31 patients who had received intensive treatment in the DCCT, as compared with 98 events in 52 patients who had received conventional treatment. Intensive treatment reduced the risk of any cardiovascular disease event by 42 percent (95 percent confidence interval, 9 to 63 percent; P=0.02) and the risk of nonfatal myocardial infarction, stroke, or death from cardiovascular disease by 57 percent (95 percent confidence interval, 12 to 79 percent; P=0.02). The decrease in glycosylated hemoglobin values during the DCCT was significantly associated with most of the positive effects of intensive treatment on the risk of cardiovascular disease. Microalbuminuria and albuminuria were associated with a significant increase in the risk of cardiovascular disease, but differences between treatment groups remained significant (P&lt; or =0.05) after adjusting for these factors.</a:t>
            </a:r>
          </a:p>
          <a:p>
            <a:pPr marL="342900" indent="-342900" defTabSz="914400"/>
            <a:r>
              <a:rPr lang="en-US" altLang="en-US" b="1">
                <a:ea typeface="ＭＳ Ｐゴシック" charset="-128"/>
              </a:rPr>
              <a:t>CONCLUSIONS: </a:t>
            </a:r>
          </a:p>
          <a:p>
            <a:pPr marL="342900" indent="-342900" defTabSz="914400"/>
            <a:r>
              <a:rPr lang="en-US" altLang="en-US">
                <a:ea typeface="ＭＳ Ｐゴシック" charset="-128"/>
              </a:rPr>
              <a:t>Intensive diabetes therapy has long-term beneficial effects on the risk of cardiovascular disease in patients with type 1 diabetes.</a:t>
            </a:r>
          </a:p>
        </p:txBody>
      </p:sp>
    </p:spTree>
    <p:extLst>
      <p:ext uri="{BB962C8B-B14F-4D97-AF65-F5344CB8AC3E}">
        <p14:creationId xmlns:p14="http://schemas.microsoft.com/office/powerpoint/2010/main" val="1941591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ea typeface="ＭＳ Ｐゴシック" charset="-128"/>
                <a:hlinkClick r:id="rId3" tooltip="Lancet."/>
              </a:rPr>
              <a:t>Lancet.</a:t>
            </a:r>
            <a:r>
              <a:rPr lang="en-US" altLang="en-US">
                <a:ea typeface="ＭＳ Ｐゴシック" charset="-128"/>
              </a:rPr>
              <a:t> 1998 Sep 12;352(9131):837-53.</a:t>
            </a:r>
          </a:p>
          <a:p>
            <a:pPr marL="342900" indent="-342900" defTabSz="914400"/>
            <a:r>
              <a:rPr lang="en-US" altLang="en-US" b="1">
                <a:ea typeface="ＭＳ Ｐゴシック" charset="-128"/>
              </a:rPr>
              <a:t>Intensive blood-glucose control with sulphonylureas or insulin compared with conventional treatment and risk of complications in patients with type 2 diabetes (UKPDS 33). UK Prospective Diabetes Study (UKPDS) Group.</a:t>
            </a:r>
          </a:p>
          <a:p>
            <a:pPr marL="342900" indent="-342900" defTabSz="914400"/>
            <a:r>
              <a:rPr lang="en-US" altLang="en-US">
                <a:ea typeface="ＭＳ Ｐゴシック" charset="-128"/>
              </a:rPr>
              <a:t>[No authors listed]</a:t>
            </a:r>
          </a:p>
          <a:p>
            <a:pPr marL="342900" indent="-342900" defTabSz="914400"/>
            <a:r>
              <a:rPr lang="en-US" altLang="en-US" b="1">
                <a:ea typeface="ＭＳ Ｐゴシック" charset="-128"/>
              </a:rPr>
              <a:t>Erratum in</a:t>
            </a:r>
          </a:p>
          <a:p>
            <a:pPr marL="342900" indent="-342900" defTabSz="914400"/>
            <a:r>
              <a:rPr lang="en-US" altLang="en-US">
                <a:ea typeface="ＭＳ Ｐゴシック" charset="-128"/>
              </a:rPr>
              <a:t>Lancet 1999 Aug 14;354(9178):602. </a:t>
            </a:r>
          </a:p>
          <a:p>
            <a:pPr marL="342900" indent="-342900" defTabSz="914400"/>
            <a:r>
              <a:rPr lang="en-US" altLang="en-US" b="1">
                <a:ea typeface="ＭＳ Ｐゴシック" charset="-128"/>
              </a:rPr>
              <a:t>Abstract</a:t>
            </a:r>
          </a:p>
          <a:p>
            <a:pPr marL="342900" indent="-342900" defTabSz="914400"/>
            <a:r>
              <a:rPr lang="en-US" altLang="en-US" b="1">
                <a:ea typeface="ＭＳ Ｐゴシック" charset="-128"/>
              </a:rPr>
              <a:t>BACKGROUND: </a:t>
            </a:r>
          </a:p>
          <a:p>
            <a:pPr marL="342900" indent="-342900" defTabSz="914400"/>
            <a:r>
              <a:rPr lang="en-US" altLang="en-US">
                <a:ea typeface="ＭＳ Ｐゴシック" charset="-128"/>
              </a:rPr>
              <a:t>Improved blood-glucose control decreases the progression of diabetic microvascular disease, but the effect on macrovascular complications is unknown. There is concern that sulphonylureas may increase cardiovascular mortality in patients with type 2 diabetes and that high insulin concentrations may enhance atheroma formation. We compared the effects of intensive blood-glucose control with either sulphonylurea or insulin and conventional treatment on the risk of microvascular and macrovascular complications in patients with type 2 diabetes in a randomised controlled trial.</a:t>
            </a:r>
          </a:p>
          <a:p>
            <a:pPr marL="342900" indent="-342900" defTabSz="914400"/>
            <a:r>
              <a:rPr lang="en-US" altLang="en-US" b="1">
                <a:ea typeface="ＭＳ Ｐゴシック" charset="-128"/>
              </a:rPr>
              <a:t>METHODS: </a:t>
            </a:r>
          </a:p>
          <a:p>
            <a:pPr marL="342900" indent="-342900" defTabSz="914400"/>
            <a:r>
              <a:rPr lang="en-US" altLang="en-US">
                <a:ea typeface="ＭＳ Ｐゴシック" charset="-128"/>
              </a:rPr>
              <a:t>3867 newly diagnosed patients with type 2 diabetes, median age 54 years (IQR 48-60 years), who after 3 months' diet treatment had a mean of two fasting plasma glucose (FPG) concentrations of 6.1-15.0 mmol/L were randomly assigned intensive policy with a sulphonylurea (chlorpropamide, glibenclamide, or glipizide) or with insulin, or conventional policy with diet. The aim in the intensive group was FPG less than 6 mmol/L. In the conventional group, the aim was the best achievable FPG with diet alone; drugs were added only if there were hyperglycaemic symptoms or FPG greater than 15 mmol/L. Three aggregate endpoints were used to assess differences between conventional and intensive treatment: any diabetes-related endpoint (sudden death, death from hyperglycaemia or hypoglycaemia, fatal or non-fatal myocardial infarction, angina, heart failure, stroke, renal failure, amputation [of at least one digit], vitreous haemorrhage, retinopathy requiring photocoagulation, blindness in one eye, or cataract extraction); diabetes-related death (death from myocardial infarction, stroke, peripheral vascular disease, renal disease, hyperglycaemia or hypoglycaemia, and sudden death); all-cause mortality. Single clinical endpoints and surrogate subclinical endpoints were also assessed. All analyses were by intention to treat and frequency of hypoglycaemia was also analysed by actual therapy.</a:t>
            </a:r>
          </a:p>
          <a:p>
            <a:pPr marL="342900" indent="-342900" defTabSz="914400"/>
            <a:r>
              <a:rPr lang="en-US" altLang="en-US" b="1">
                <a:ea typeface="ＭＳ Ｐゴシック" charset="-128"/>
              </a:rPr>
              <a:t>FINDINGS: </a:t>
            </a:r>
          </a:p>
          <a:p>
            <a:pPr marL="342900" indent="-342900" defTabSz="914400"/>
            <a:r>
              <a:rPr lang="en-US" altLang="en-US">
                <a:ea typeface="ＭＳ Ｐゴシック" charset="-128"/>
              </a:rPr>
              <a:t>Over 10 years, haemoglobin A1c (HbA1c) was 7.0% (6.2-8.2) in the intensive group compared with 7.9% (6.9-8.8) in the conventional group--an 11% reduction. There was no difference in HbA1c among agents in the intensive group. Compared with the conventional group, the risk in the intensive group was 12% lower (95% CI 1-21, p=0.029) for any diabetes-related endpoint; 10% lower (-11 to 27, p=0.34) for any diabetes-related death; and 6% lower (-10 to 20, p=0.44) for all-cause mortality. Most of the risk reduction in the any diabetes-related aggregate endpoint was due to a 25% risk reduction (7-40, p=0.0099) in microvascular endpoints, including the need for retinal photocoagulation. There was no difference for any of the three aggregate endpoints between the three intensive agents (chlorpropamide, glibenclamide, or insulin). Patients in the intensive group had more hypoglycaemic episodes than those in the conventional group on both types of analysis (both p&lt;0.0001). The rates of major hypoglycaemic episodes per year were 0.7% with conventional treatment, 1.0% with chlorpropamide, 1.4% with glibenclamide, and 1.8% with insulin. Weight gain was significantly higher in the intensive group (mean 2.9 kg) than in the conventional group (p&lt;0.001), and patients assigned insulin had a greater gain in weight (4.0 kg) than those assigned chlorpropamide (2.6 kg) or glibenclamide (1.7 kg).</a:t>
            </a:r>
          </a:p>
          <a:p>
            <a:pPr marL="342900" indent="-342900" defTabSz="914400"/>
            <a:r>
              <a:rPr lang="en-US" altLang="en-US" b="1">
                <a:ea typeface="ＭＳ Ｐゴシック" charset="-128"/>
              </a:rPr>
              <a:t>INTERPRETATION: </a:t>
            </a:r>
          </a:p>
          <a:p>
            <a:pPr marL="342900" indent="-342900" defTabSz="914400"/>
            <a:r>
              <a:rPr lang="en-US" altLang="en-US">
                <a:ea typeface="ＭＳ Ｐゴシック" charset="-128"/>
              </a:rPr>
              <a:t>Intensive blood-glucose control by either sulphonylureas or insulin substantially decreases the risk of microvascular complications, but not macrovascular disease, in patients with type 2 diabetes.(ABSTRACT TRUNCATED)</a:t>
            </a:r>
          </a:p>
          <a:p>
            <a:pPr marL="342900" indent="-342900" defTabSz="914400"/>
            <a:endParaRPr lang="en-US" altLang="en-US">
              <a:ea typeface="ＭＳ Ｐゴシック" charset="-128"/>
            </a:endParaRPr>
          </a:p>
        </p:txBody>
      </p:sp>
      <p:sp>
        <p:nvSpPr>
          <p:cNvPr id="5120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ＭＳ Ｐゴシック" charset="-128"/>
              </a:defRPr>
            </a:lvl1pPr>
            <a:lvl2pPr marL="742950" indent="-285750" defTabSz="928688" eaLnBrk="0" hangingPunct="0">
              <a:defRPr sz="2400">
                <a:solidFill>
                  <a:schemeClr val="tx1"/>
                </a:solidFill>
                <a:latin typeface="Calibri" charset="0"/>
                <a:ea typeface="ＭＳ Ｐゴシック" charset="-128"/>
              </a:defRPr>
            </a:lvl2pPr>
            <a:lvl3pPr marL="1143000" indent="-228600" defTabSz="928688" eaLnBrk="0" hangingPunct="0">
              <a:defRPr sz="2400">
                <a:solidFill>
                  <a:schemeClr val="tx1"/>
                </a:solidFill>
                <a:latin typeface="Calibri" charset="0"/>
                <a:ea typeface="ＭＳ Ｐゴシック" charset="-128"/>
              </a:defRPr>
            </a:lvl3pPr>
            <a:lvl4pPr marL="1600200" indent="-228600" defTabSz="928688" eaLnBrk="0" hangingPunct="0">
              <a:defRPr sz="2400">
                <a:solidFill>
                  <a:schemeClr val="tx1"/>
                </a:solidFill>
                <a:latin typeface="Calibri" charset="0"/>
                <a:ea typeface="ＭＳ Ｐゴシック" charset="-128"/>
              </a:defRPr>
            </a:lvl4pPr>
            <a:lvl5pPr marL="2057400" indent="-228600" defTabSz="928688" eaLnBrk="0" hangingPunct="0">
              <a:defRPr sz="2400">
                <a:solidFill>
                  <a:schemeClr val="tx1"/>
                </a:solidFill>
                <a:latin typeface="Calibri" charset="0"/>
                <a:ea typeface="ＭＳ Ｐゴシック" charset="-128"/>
              </a:defRPr>
            </a:lvl5pPr>
            <a:lvl6pPr marL="2514600" indent="-228600" defTabSz="928688"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928688"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928688"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928688" eaLnBrk="0" fontAlgn="base" hangingPunct="0">
              <a:spcBef>
                <a:spcPct val="0"/>
              </a:spcBef>
              <a:spcAft>
                <a:spcPct val="0"/>
              </a:spcAft>
              <a:defRPr sz="2400">
                <a:solidFill>
                  <a:schemeClr val="tx1"/>
                </a:solidFill>
                <a:latin typeface="Calibri" charset="0"/>
                <a:ea typeface="ＭＳ Ｐゴシック" charset="-128"/>
              </a:defRPr>
            </a:lvl9pPr>
          </a:lstStyle>
          <a:p>
            <a:pPr algn="r"/>
            <a:fld id="{9228B97A-DB83-C946-AA2D-E1A1F00710A9}" type="slidenum">
              <a:rPr lang="en-US" altLang="en-US" sz="1200">
                <a:solidFill>
                  <a:srgbClr val="000000"/>
                </a:solidFill>
                <a:latin typeface="Arial" charset="0"/>
              </a:rPr>
              <a:pPr algn="r"/>
              <a:t>15</a:t>
            </a:fld>
            <a:endParaRPr lang="en-US" altLang="en-US" sz="1200">
              <a:solidFill>
                <a:srgbClr val="000000"/>
              </a:solidFill>
              <a:latin typeface="Arial" charset="0"/>
            </a:endParaRPr>
          </a:p>
        </p:txBody>
      </p:sp>
    </p:spTree>
    <p:extLst>
      <p:ext uri="{BB962C8B-B14F-4D97-AF65-F5344CB8AC3E}">
        <p14:creationId xmlns:p14="http://schemas.microsoft.com/office/powerpoint/2010/main" val="1310475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9C0BFAD6-271E-644F-B619-5BBDA89BE2AA}"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3DE91330-3FE0-F94E-9ACC-75AAEC744C4E}" type="datetimeFigureOut">
              <a:rPr lang="en-US" altLang="en-US"/>
              <a:pPr/>
              <a:t>10/23/18</a:t>
            </a:fld>
            <a:endParaRPr lang="en-US" altLang="en-US"/>
          </a:p>
        </p:txBody>
      </p:sp>
    </p:spTree>
    <p:extLst>
      <p:ext uri="{BB962C8B-B14F-4D97-AF65-F5344CB8AC3E}">
        <p14:creationId xmlns:p14="http://schemas.microsoft.com/office/powerpoint/2010/main" val="165830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DD78ED7-10E5-AC4F-9102-7670FB4EFE7A}"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0298A77-969E-C341-9BBB-EF192E023788}" type="slidenum">
              <a:rPr lang="en-US" altLang="en-US"/>
              <a:pPr/>
              <a:t>‹#›</a:t>
            </a:fld>
            <a:endParaRPr lang="en-US" altLang="en-US"/>
          </a:p>
        </p:txBody>
      </p:sp>
    </p:spTree>
    <p:extLst>
      <p:ext uri="{BB962C8B-B14F-4D97-AF65-F5344CB8AC3E}">
        <p14:creationId xmlns:p14="http://schemas.microsoft.com/office/powerpoint/2010/main" val="103282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B10D096-A115-7741-95D9-A686582A4F5E}"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60CBD62-A39A-C84A-957B-ECD710FC3B5A}" type="slidenum">
              <a:rPr lang="en-US" altLang="en-US"/>
              <a:pPr/>
              <a:t>‹#›</a:t>
            </a:fld>
            <a:endParaRPr lang="en-US" altLang="en-US"/>
          </a:p>
        </p:txBody>
      </p:sp>
    </p:spTree>
    <p:extLst>
      <p:ext uri="{BB962C8B-B14F-4D97-AF65-F5344CB8AC3E}">
        <p14:creationId xmlns:p14="http://schemas.microsoft.com/office/powerpoint/2010/main" val="618885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extLst>
      <p:ext uri="{BB962C8B-B14F-4D97-AF65-F5344CB8AC3E}">
        <p14:creationId xmlns:p14="http://schemas.microsoft.com/office/powerpoint/2010/main" val="1933051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439863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extLst>
      <p:ext uri="{BB962C8B-B14F-4D97-AF65-F5344CB8AC3E}">
        <p14:creationId xmlns:p14="http://schemas.microsoft.com/office/powerpoint/2010/main" val="3223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420345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345535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extLst>
      <p:ext uri="{BB962C8B-B14F-4D97-AF65-F5344CB8AC3E}">
        <p14:creationId xmlns:p14="http://schemas.microsoft.com/office/powerpoint/2010/main" val="2009696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06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1106518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0261BA7-D23F-CF48-973C-12FBD42AC3BD}"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D42B5FCD-A94D-0F4F-B809-DBEB520E9EB8}" type="datetimeFigureOut">
              <a:rPr lang="en-US" altLang="en-US"/>
              <a:pPr/>
              <a:t>10/23/18</a:t>
            </a:fld>
            <a:endParaRPr lang="en-US" altLang="en-US"/>
          </a:p>
        </p:txBody>
      </p:sp>
    </p:spTree>
    <p:extLst>
      <p:ext uri="{BB962C8B-B14F-4D97-AF65-F5344CB8AC3E}">
        <p14:creationId xmlns:p14="http://schemas.microsoft.com/office/powerpoint/2010/main" val="1031077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extLst>
      <p:ext uri="{BB962C8B-B14F-4D97-AF65-F5344CB8AC3E}">
        <p14:creationId xmlns:p14="http://schemas.microsoft.com/office/powerpoint/2010/main" val="46447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38892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7704332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36D5CEEA-79A8-B943-ACA6-CCE8777263F8}"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BD61165C-A56C-FF4B-849A-C8C846AF5FD6}" type="datetimeFigureOut">
              <a:rPr lang="en-US" altLang="en-US"/>
              <a:pPr/>
              <a:t>10/23/18</a:t>
            </a:fld>
            <a:endParaRPr lang="en-US" altLang="en-US"/>
          </a:p>
        </p:txBody>
      </p:sp>
    </p:spTree>
    <p:extLst>
      <p:ext uri="{BB962C8B-B14F-4D97-AF65-F5344CB8AC3E}">
        <p14:creationId xmlns:p14="http://schemas.microsoft.com/office/powerpoint/2010/main" val="1345649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46E8ABA9-4E4F-FC49-84B7-8ACC2504221F}"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57A0C4DA-FD3C-5341-AB27-0628F4900AD6}" type="datetimeFigureOut">
              <a:rPr lang="en-US" altLang="en-US"/>
              <a:pPr/>
              <a:t>10/23/18</a:t>
            </a:fld>
            <a:endParaRPr lang="en-US" altLang="en-US"/>
          </a:p>
        </p:txBody>
      </p:sp>
    </p:spTree>
    <p:extLst>
      <p:ext uri="{BB962C8B-B14F-4D97-AF65-F5344CB8AC3E}">
        <p14:creationId xmlns:p14="http://schemas.microsoft.com/office/powerpoint/2010/main" val="11728934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C727EE02-11AE-CE41-B985-5EBBB04513AE}"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028EDD7A-06AD-D449-8E34-8376D5890252}" type="datetimeFigureOut">
              <a:rPr lang="en-US" altLang="en-US"/>
              <a:pPr/>
              <a:t>10/23/18</a:t>
            </a:fld>
            <a:endParaRPr lang="en-US" altLang="en-US"/>
          </a:p>
        </p:txBody>
      </p:sp>
    </p:spTree>
    <p:extLst>
      <p:ext uri="{BB962C8B-B14F-4D97-AF65-F5344CB8AC3E}">
        <p14:creationId xmlns:p14="http://schemas.microsoft.com/office/powerpoint/2010/main" val="1067398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fld id="{36FE068E-E55A-554A-B1B3-8AB398D34C2F}" type="slidenum">
              <a:rPr lang="en-US" altLang="en-US"/>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832A6469-6C5A-934B-9E4B-51A0829CEE65}" type="datetimeFigureOut">
              <a:rPr lang="en-US" altLang="en-US"/>
              <a:pPr/>
              <a:t>10/23/18</a:t>
            </a:fld>
            <a:endParaRPr lang="en-US" altLang="en-US"/>
          </a:p>
        </p:txBody>
      </p:sp>
    </p:spTree>
    <p:extLst>
      <p:ext uri="{BB962C8B-B14F-4D97-AF65-F5344CB8AC3E}">
        <p14:creationId xmlns:p14="http://schemas.microsoft.com/office/powerpoint/2010/main" val="18300053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28DD6C1A-059A-9E46-BE9D-BE5BE84EB296}"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DE19C589-9508-7445-AA8E-F77789467246}" type="datetimeFigureOut">
              <a:rPr lang="en-US" altLang="en-US"/>
              <a:pPr/>
              <a:t>10/23/18</a:t>
            </a:fld>
            <a:endParaRPr lang="en-US" altLang="en-US"/>
          </a:p>
        </p:txBody>
      </p:sp>
    </p:spTree>
    <p:extLst>
      <p:ext uri="{BB962C8B-B14F-4D97-AF65-F5344CB8AC3E}">
        <p14:creationId xmlns:p14="http://schemas.microsoft.com/office/powerpoint/2010/main" val="6390074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721B2D40-7235-2D48-8313-1758B582A676}"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C072BDC0-F8E3-E34C-ADD0-EF44FEFA029E}" type="datetimeFigureOut">
              <a:rPr lang="en-US" altLang="en-US"/>
              <a:pPr/>
              <a:t>10/23/18</a:t>
            </a:fld>
            <a:endParaRPr lang="en-US" altLang="en-US"/>
          </a:p>
        </p:txBody>
      </p:sp>
    </p:spTree>
    <p:extLst>
      <p:ext uri="{BB962C8B-B14F-4D97-AF65-F5344CB8AC3E}">
        <p14:creationId xmlns:p14="http://schemas.microsoft.com/office/powerpoint/2010/main" val="2327792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843E8BE6-5431-DE43-9B2B-649F01EE0F48}"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7C71AEBF-D530-5245-A164-A66DB570BDC0}" type="datetimeFigureOut">
              <a:rPr lang="en-US" altLang="en-US"/>
              <a:pPr/>
              <a:t>10/23/18</a:t>
            </a:fld>
            <a:endParaRPr lang="en-US" altLang="en-US"/>
          </a:p>
        </p:txBody>
      </p:sp>
    </p:spTree>
    <p:extLst>
      <p:ext uri="{BB962C8B-B14F-4D97-AF65-F5344CB8AC3E}">
        <p14:creationId xmlns:p14="http://schemas.microsoft.com/office/powerpoint/2010/main" val="175266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1528DFE8-0333-C547-8A26-9427C5F4CE08}"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F1D693E-405E-C146-8C31-761481772A07}" type="datetimeFigureOut">
              <a:rPr lang="en-US" altLang="en-US"/>
              <a:pPr/>
              <a:t>10/23/18</a:t>
            </a:fld>
            <a:endParaRPr lang="en-US" altLang="en-US"/>
          </a:p>
        </p:txBody>
      </p:sp>
    </p:spTree>
    <p:extLst>
      <p:ext uri="{BB962C8B-B14F-4D97-AF65-F5344CB8AC3E}">
        <p14:creationId xmlns:p14="http://schemas.microsoft.com/office/powerpoint/2010/main" val="1274969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9472E412-996D-0649-9F5E-58C84450E29C}"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FA0E840A-C7AB-6249-89F3-448738F3014E}" type="slidenum">
              <a:rPr lang="en-US" altLang="en-US"/>
              <a:pPr/>
              <a:t>‹#›</a:t>
            </a:fld>
            <a:endParaRPr lang="en-US" altLang="en-US"/>
          </a:p>
        </p:txBody>
      </p:sp>
    </p:spTree>
    <p:extLst>
      <p:ext uri="{BB962C8B-B14F-4D97-AF65-F5344CB8AC3E}">
        <p14:creationId xmlns:p14="http://schemas.microsoft.com/office/powerpoint/2010/main" val="21207841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451CEC71-BC51-5449-8CCB-C019C1CF2AA8}" type="datetimeFigureOut">
              <a:rPr lang="en-US" altLang="en-US"/>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E06C7E39-BB3A-1340-9444-034ABCE32EED}" type="slidenum">
              <a:rPr lang="en-US" altLang="en-US"/>
              <a:pPr/>
              <a:t>‹#›</a:t>
            </a:fld>
            <a:endParaRPr lang="en-US" altLang="en-US"/>
          </a:p>
        </p:txBody>
      </p:sp>
    </p:spTree>
    <p:extLst>
      <p:ext uri="{BB962C8B-B14F-4D97-AF65-F5344CB8AC3E}">
        <p14:creationId xmlns:p14="http://schemas.microsoft.com/office/powerpoint/2010/main" val="850815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1EB4080D-BDD2-C142-B052-340DC07BFD6A}"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B9F39443-7683-364B-A5D6-6601826FDC70}" type="slidenum">
              <a:rPr lang="en-US" altLang="en-US"/>
              <a:pPr/>
              <a:t>‹#›</a:t>
            </a:fld>
            <a:endParaRPr lang="en-US" altLang="en-US"/>
          </a:p>
        </p:txBody>
      </p:sp>
    </p:spTree>
    <p:extLst>
      <p:ext uri="{BB962C8B-B14F-4D97-AF65-F5344CB8AC3E}">
        <p14:creationId xmlns:p14="http://schemas.microsoft.com/office/powerpoint/2010/main" val="18883637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solidFill>
                  <a:srgbClr val="000000"/>
                </a:solidFill>
              </a:defRPr>
            </a:lvl1pPr>
          </a:lstStyle>
          <a:p>
            <a:fld id="{76A52FB1-EFE8-5844-9CEC-D77FAF39B073}" type="datetimeFigureOut">
              <a:rPr lang="en-US" altLang="en-US"/>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61A564A9-E468-1B4A-B39D-A0002E23CC15}" type="slidenum">
              <a:rPr lang="en-US" altLang="en-US"/>
              <a:pPr/>
              <a:t>‹#›</a:t>
            </a:fld>
            <a:endParaRPr lang="en-US" altLang="en-US"/>
          </a:p>
        </p:txBody>
      </p:sp>
    </p:spTree>
    <p:extLst>
      <p:ext uri="{BB962C8B-B14F-4D97-AF65-F5344CB8AC3E}">
        <p14:creationId xmlns:p14="http://schemas.microsoft.com/office/powerpoint/2010/main" val="68491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20088387-7945-DD49-9B8B-8020F5CE78CF}"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99C7D66-5FEA-A648-8C4F-C408B616868F}" type="datetimeFigureOut">
              <a:rPr lang="en-US" altLang="en-US"/>
              <a:pPr/>
              <a:t>10/23/18</a:t>
            </a:fld>
            <a:endParaRPr lang="en-US" altLang="en-US"/>
          </a:p>
        </p:txBody>
      </p:sp>
    </p:spTree>
    <p:extLst>
      <p:ext uri="{BB962C8B-B14F-4D97-AF65-F5344CB8AC3E}">
        <p14:creationId xmlns:p14="http://schemas.microsoft.com/office/powerpoint/2010/main" val="82329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3F0C89C1-9786-064B-B56A-C3A58A200816}"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9CC94D6-F843-4641-8285-0758AB924BA0}" type="datetimeFigureOut">
              <a:rPr lang="en-US" altLang="en-US"/>
              <a:pPr/>
              <a:t>10/23/18</a:t>
            </a:fld>
            <a:endParaRPr lang="en-US" altLang="en-US"/>
          </a:p>
        </p:txBody>
      </p:sp>
    </p:spTree>
    <p:extLst>
      <p:ext uri="{BB962C8B-B14F-4D97-AF65-F5344CB8AC3E}">
        <p14:creationId xmlns:p14="http://schemas.microsoft.com/office/powerpoint/2010/main" val="90335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E408CD41-1935-F140-A0C0-9D0750C6FCFC}"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3C59B3E-4115-8C46-9B08-75E7FEE6156C}" type="datetimeFigureOut">
              <a:rPr lang="en-US" altLang="en-US"/>
              <a:pPr/>
              <a:t>10/23/18</a:t>
            </a:fld>
            <a:endParaRPr lang="en-US" altLang="en-US"/>
          </a:p>
        </p:txBody>
      </p:sp>
    </p:spTree>
    <p:extLst>
      <p:ext uri="{BB962C8B-B14F-4D97-AF65-F5344CB8AC3E}">
        <p14:creationId xmlns:p14="http://schemas.microsoft.com/office/powerpoint/2010/main" val="1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A76B8BB-0489-404E-AB09-FD3FEFFE2CF5}"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95B30281-DC92-D546-A37A-E0AED926FC12}" type="datetimeFigureOut">
              <a:rPr lang="en-US" altLang="en-US"/>
              <a:pPr/>
              <a:t>10/23/18</a:t>
            </a:fld>
            <a:endParaRPr lang="en-US" altLang="en-US"/>
          </a:p>
        </p:txBody>
      </p:sp>
    </p:spTree>
    <p:extLst>
      <p:ext uri="{BB962C8B-B14F-4D97-AF65-F5344CB8AC3E}">
        <p14:creationId xmlns:p14="http://schemas.microsoft.com/office/powerpoint/2010/main" val="28635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391E1B0C-8B64-1545-ABAA-27CEF66331C0}"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21AF3F6E-F294-B445-9CDB-7C8E3CC18D59}" type="slidenum">
              <a:rPr lang="en-US" altLang="en-US"/>
              <a:pPr/>
              <a:t>‹#›</a:t>
            </a:fld>
            <a:endParaRPr lang="en-US" altLang="en-US"/>
          </a:p>
        </p:txBody>
      </p:sp>
    </p:spTree>
    <p:extLst>
      <p:ext uri="{BB962C8B-B14F-4D97-AF65-F5344CB8AC3E}">
        <p14:creationId xmlns:p14="http://schemas.microsoft.com/office/powerpoint/2010/main" val="302439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6B4BE610-3F54-364A-985B-D9B09A038236}"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5920F30-3970-C445-9F16-7D9FF89C43C2}" type="slidenum">
              <a:rPr lang="en-US" altLang="en-US"/>
              <a:pPr/>
              <a:t>‹#›</a:t>
            </a:fld>
            <a:endParaRPr lang="en-US" altLang="en-US"/>
          </a:p>
        </p:txBody>
      </p:sp>
    </p:spTree>
    <p:extLst>
      <p:ext uri="{BB962C8B-B14F-4D97-AF65-F5344CB8AC3E}">
        <p14:creationId xmlns:p14="http://schemas.microsoft.com/office/powerpoint/2010/main" val="74722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37D41BC1-07DD-CE4B-976D-5D5BAB419118}"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ＭＳ Ｐゴシック"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srgbClr val="FFFFFF"/>
              </a:solidFill>
            </a:endParaRPr>
          </a:p>
        </p:txBody>
      </p:sp>
      <p:pic>
        <p:nvPicPr>
          <p:cNvPr id="1331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srgbClr val="FFFFFF"/>
              </a:solidFill>
            </a:endParaRPr>
          </a:p>
        </p:txBody>
      </p:sp>
      <p:pic>
        <p:nvPicPr>
          <p:cNvPr id="13317"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72" r:id="rId1"/>
    <p:sldLayoutId id="2147484071" r:id="rId2"/>
    <p:sldLayoutId id="2147484070" r:id="rId3"/>
    <p:sldLayoutId id="2147484069" r:id="rId4"/>
    <p:sldLayoutId id="2147484068" r:id="rId5"/>
    <p:sldLayoutId id="2147484067" r:id="rId6"/>
    <p:sldLayoutId id="2147484066" r:id="rId7"/>
    <p:sldLayoutId id="2147484065" r:id="rId8"/>
    <p:sldLayoutId id="2147484064" r:id="rId9"/>
    <p:sldLayoutId id="2147484063" r:id="rId10"/>
    <p:sldLayoutId id="214748406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ＭＳ Ｐゴシック"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128"/>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ＭＳ Ｐゴシック" charset="-128"/>
          <a:cs typeface="MS PGothic" pitchFamily="34" charset="-128"/>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ＭＳ Ｐゴシック"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ＭＳ Ｐゴシック"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ＭＳ Ｐゴシック"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B0BC1CF1-5FCC-C040-B570-89ACC87E9120}" type="slidenum">
              <a:rPr lang="en-US" altLang="en-US"/>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prstClr val="black">
                    <a:tint val="75000"/>
                  </a:prstClr>
                </a:solidFill>
                <a:latin typeface="Calibri"/>
                <a:ea typeface="+mn-ea"/>
                <a:cs typeface="+mn-cs"/>
              </a:defRPr>
            </a:lvl1pPr>
          </a:lstStyle>
          <a:p>
            <a:pPr>
              <a:defRPr/>
            </a:pPr>
            <a:endParaRPr lang="en-US"/>
          </a:p>
        </p:txBody>
      </p:sp>
      <p:sp>
        <p:nvSpPr>
          <p:cNvPr id="1434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endParaRPr>
          </a:p>
        </p:txBody>
      </p:sp>
      <p:pic>
        <p:nvPicPr>
          <p:cNvPr id="11"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ＭＳ Ｐゴシック"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ＭＳ Ｐゴシック"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image" Target="../media/image10.wmf"/><Relationship Id="rId4" Type="http://schemas.openxmlformats.org/officeDocument/2006/relationships/image" Target="../media/image11.wmf"/><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png"/><Relationship Id="rId1" Type="http://schemas.openxmlformats.org/officeDocument/2006/relationships/slideLayout" Target="../slideLayouts/slideLayout26.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ctrTitle" idx="4294967295"/>
          </p:nvPr>
        </p:nvSpPr>
        <p:spPr>
          <a:xfrm>
            <a:off x="552450" y="3132138"/>
            <a:ext cx="7613650" cy="814387"/>
          </a:xfrm>
        </p:spPr>
        <p:txBody>
          <a:bodyPr/>
          <a:lstStyle/>
          <a:p>
            <a:r>
              <a:rPr lang="en-US" altLang="en-US" sz="3600"/>
              <a:t>Targets for Glycemic Control </a:t>
            </a:r>
          </a:p>
        </p:txBody>
      </p:sp>
      <p:sp>
        <p:nvSpPr>
          <p:cNvPr id="28674" name="Content Placeholder 2"/>
          <p:cNvSpPr>
            <a:spLocks noGrp="1"/>
          </p:cNvSpPr>
          <p:nvPr>
            <p:ph type="subTitle" idx="4294967295"/>
          </p:nvPr>
        </p:nvSpPr>
        <p:spPr>
          <a:xfrm>
            <a:off x="573088" y="4302125"/>
            <a:ext cx="6880225" cy="1752600"/>
          </a:xfrm>
        </p:spPr>
        <p:txBody>
          <a:bodyPr/>
          <a:lstStyle/>
          <a:p>
            <a:pPr marL="0" indent="0">
              <a:buFont typeface="Arial" charset="0"/>
              <a:buNone/>
            </a:pPr>
            <a:r>
              <a:rPr lang="en-US" altLang="en-US" sz="2400">
                <a:solidFill>
                  <a:srgbClr val="00B2EB"/>
                </a:solidFill>
              </a:rPr>
              <a:t>Chapter 8</a:t>
            </a:r>
          </a:p>
          <a:p>
            <a:pPr marL="0" indent="0">
              <a:lnSpc>
                <a:spcPct val="70000"/>
              </a:lnSpc>
              <a:spcBef>
                <a:spcPts val="900"/>
              </a:spcBef>
              <a:buFont typeface="Arial" charset="0"/>
              <a:buNone/>
            </a:pPr>
            <a:r>
              <a:rPr lang="en-CA" altLang="en-US" sz="2000"/>
              <a:t>S. Ali Imran </a:t>
            </a:r>
            <a:r>
              <a:rPr lang="en-CA" altLang="en-US" sz="1600"/>
              <a:t>MBBS FRCP (Edin) FRCPC, </a:t>
            </a:r>
          </a:p>
          <a:p>
            <a:pPr marL="0" indent="0">
              <a:lnSpc>
                <a:spcPct val="70000"/>
              </a:lnSpc>
              <a:spcBef>
                <a:spcPts val="900"/>
              </a:spcBef>
              <a:buFont typeface="Arial" charset="0"/>
              <a:buNone/>
            </a:pPr>
            <a:r>
              <a:rPr lang="en-CA" altLang="en-US" sz="2000"/>
              <a:t>Gina Agarwal </a:t>
            </a:r>
            <a:r>
              <a:rPr lang="en-CA" altLang="en-US" sz="1600"/>
              <a:t>MBBS PhD MRCGP CCFP FCFP, </a:t>
            </a:r>
          </a:p>
          <a:p>
            <a:pPr marL="0" indent="0">
              <a:lnSpc>
                <a:spcPct val="70000"/>
              </a:lnSpc>
              <a:spcBef>
                <a:spcPts val="900"/>
              </a:spcBef>
              <a:buFont typeface="Arial" charset="0"/>
              <a:buNone/>
            </a:pPr>
            <a:r>
              <a:rPr lang="en-CA" altLang="en-US" sz="2000"/>
              <a:t>Harpreet S. Bajaj </a:t>
            </a:r>
            <a:r>
              <a:rPr lang="en-CA" altLang="en-US" sz="1600"/>
              <a:t>MD MPH ECNU FACE, </a:t>
            </a:r>
          </a:p>
          <a:p>
            <a:pPr marL="0" indent="0">
              <a:lnSpc>
                <a:spcPct val="70000"/>
              </a:lnSpc>
              <a:spcBef>
                <a:spcPts val="900"/>
              </a:spcBef>
              <a:buFont typeface="Arial" charset="0"/>
              <a:buNone/>
            </a:pPr>
            <a:r>
              <a:rPr lang="en-CA" altLang="en-US" sz="2000"/>
              <a:t>Stuart Ross </a:t>
            </a:r>
            <a:r>
              <a:rPr lang="en-CA" altLang="en-US" sz="1600"/>
              <a:t>MB ChB FRACP FRCPC</a:t>
            </a:r>
          </a:p>
        </p:txBody>
      </p:sp>
      <p:sp>
        <p:nvSpPr>
          <p:cNvPr id="28675"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84137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84137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84137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841375"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3600">
                <a:solidFill>
                  <a:srgbClr val="000000"/>
                </a:solidFill>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2"/>
          <p:cNvSpPr>
            <a:spLocks noGrp="1"/>
          </p:cNvSpPr>
          <p:nvPr>
            <p:ph type="title" idx="4294967295"/>
          </p:nvPr>
        </p:nvSpPr>
        <p:spPr>
          <a:xfrm>
            <a:off x="487363" y="457200"/>
            <a:ext cx="8458200" cy="1143000"/>
          </a:xfrm>
        </p:spPr>
        <p:txBody>
          <a:bodyPr lIns="91440" tIns="45720" rIns="91440" bIns="45720"/>
          <a:lstStyle/>
          <a:p>
            <a:pPr defTabSz="407988"/>
            <a:r>
              <a:rPr lang="en-US" altLang="en-US" sz="4000"/>
              <a:t>DCCT: Reduction in Retinopathy</a:t>
            </a: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912938"/>
            <a:ext cx="89281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4"/>
          <p:cNvSpPr txBox="1">
            <a:spLocks noChangeArrowheads="1"/>
          </p:cNvSpPr>
          <p:nvPr/>
        </p:nvSpPr>
        <p:spPr bwMode="auto">
          <a:xfrm>
            <a:off x="320675" y="6299200"/>
            <a:ext cx="6694488"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a:solidFill>
                  <a:srgbClr val="000000"/>
                </a:solidFill>
                <a:latin typeface="Open Sans" charset="0"/>
                <a:sym typeface="Helvetica Light" charset="0"/>
              </a:rPr>
              <a:t>The Diabetes Control and Complications Trial Research Group. N Engl J Med 1993;329:977-986.</a:t>
            </a:r>
          </a:p>
        </p:txBody>
      </p:sp>
      <p:sp>
        <p:nvSpPr>
          <p:cNvPr id="40964" name="TextBox 5"/>
          <p:cNvSpPr txBox="1">
            <a:spLocks noChangeArrowheads="1"/>
          </p:cNvSpPr>
          <p:nvPr/>
        </p:nvSpPr>
        <p:spPr bwMode="auto">
          <a:xfrm>
            <a:off x="1295400" y="1455738"/>
            <a:ext cx="29718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r>
              <a:rPr lang="en-US" altLang="en-US" sz="2000">
                <a:solidFill>
                  <a:srgbClr val="000000"/>
                </a:solidFill>
                <a:latin typeface="Open Sans" charset="0"/>
                <a:sym typeface="Helvetica Light" charset="0"/>
              </a:rPr>
              <a:t>Primary Prevention </a:t>
            </a:r>
          </a:p>
        </p:txBody>
      </p:sp>
      <p:sp>
        <p:nvSpPr>
          <p:cNvPr id="40965" name="TextBox 6"/>
          <p:cNvSpPr txBox="1">
            <a:spLocks noChangeArrowheads="1"/>
          </p:cNvSpPr>
          <p:nvPr/>
        </p:nvSpPr>
        <p:spPr bwMode="auto">
          <a:xfrm>
            <a:off x="5562600" y="1455738"/>
            <a:ext cx="29718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r>
              <a:rPr lang="en-US" altLang="en-US" sz="2000">
                <a:solidFill>
                  <a:srgbClr val="000000"/>
                </a:solidFill>
                <a:latin typeface="Open Sans" charset="0"/>
                <a:sym typeface="Helvetica Light" charset="0"/>
              </a:rPr>
              <a:t>Secondary Intervention </a:t>
            </a:r>
          </a:p>
        </p:txBody>
      </p:sp>
      <p:sp>
        <p:nvSpPr>
          <p:cNvPr id="40966" name="TextBox 7"/>
          <p:cNvSpPr txBox="1">
            <a:spLocks noChangeArrowheads="1"/>
          </p:cNvSpPr>
          <p:nvPr/>
        </p:nvSpPr>
        <p:spPr bwMode="auto">
          <a:xfrm>
            <a:off x="914400" y="2232025"/>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2000">
                <a:solidFill>
                  <a:srgbClr val="FF0000"/>
                </a:solidFill>
                <a:latin typeface="Open Sans" charset="0"/>
                <a:sym typeface="Helvetica Light" charset="0"/>
              </a:rPr>
              <a:t>76% RRR</a:t>
            </a:r>
          </a:p>
          <a:p>
            <a:pPr algn="ctr" defTabSz="914400" eaLnBrk="1"/>
            <a:r>
              <a:rPr lang="en-US" altLang="en-US" sz="1600">
                <a:solidFill>
                  <a:srgbClr val="FF0000"/>
                </a:solidFill>
                <a:latin typeface="Open Sans" charset="0"/>
                <a:sym typeface="Helvetica Light" charset="0"/>
              </a:rPr>
              <a:t>(95% CI 62-85%)</a:t>
            </a:r>
          </a:p>
        </p:txBody>
      </p:sp>
      <p:sp>
        <p:nvSpPr>
          <p:cNvPr id="40967" name="TextBox 8"/>
          <p:cNvSpPr txBox="1">
            <a:spLocks noChangeArrowheads="1"/>
          </p:cNvSpPr>
          <p:nvPr/>
        </p:nvSpPr>
        <p:spPr bwMode="auto">
          <a:xfrm>
            <a:off x="5410200" y="2181225"/>
            <a:ext cx="1752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2000">
                <a:solidFill>
                  <a:srgbClr val="FF0000"/>
                </a:solidFill>
                <a:latin typeface="Open Sans" charset="0"/>
                <a:sym typeface="Helvetica Light" charset="0"/>
              </a:rPr>
              <a:t>54% RRR</a:t>
            </a:r>
          </a:p>
          <a:p>
            <a:pPr algn="ctr" defTabSz="914400" eaLnBrk="1"/>
            <a:r>
              <a:rPr lang="en-US" altLang="en-US" sz="1600">
                <a:solidFill>
                  <a:srgbClr val="FF0000"/>
                </a:solidFill>
                <a:latin typeface="Open Sans" charset="0"/>
                <a:sym typeface="Helvetica Light" charset="0"/>
              </a:rPr>
              <a:t>(95% CI 39-66%)</a:t>
            </a:r>
          </a:p>
        </p:txBody>
      </p:sp>
      <p:sp>
        <p:nvSpPr>
          <p:cNvPr id="40968" name="Text Box 4"/>
          <p:cNvSpPr txBox="1">
            <a:spLocks noChangeArrowheads="1"/>
          </p:cNvSpPr>
          <p:nvPr/>
        </p:nvSpPr>
        <p:spPr bwMode="auto">
          <a:xfrm>
            <a:off x="266700" y="5764213"/>
            <a:ext cx="5105400" cy="382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b="1">
                <a:solidFill>
                  <a:srgbClr val="000000"/>
                </a:solidFill>
                <a:latin typeface="Open Sans" charset="0"/>
                <a:sym typeface="Helvetica Light" charset="0"/>
              </a:rPr>
              <a:t>RRR = relative risk reduction  CI = confidence interval</a:t>
            </a:r>
          </a:p>
        </p:txBody>
      </p:sp>
      <p:sp>
        <p:nvSpPr>
          <p:cNvPr id="40969" name="Text Box 10"/>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ChangeAspect="1" noChangeArrowheads="1"/>
          </p:cNvPicPr>
          <p:nvPr/>
        </p:nvPicPr>
        <p:blipFill>
          <a:blip r:embed="rId3">
            <a:extLst>
              <a:ext uri="{28A0092B-C50C-407E-A947-70E740481C1C}">
                <a14:useLocalDpi xmlns:a14="http://schemas.microsoft.com/office/drawing/2010/main" val="0"/>
              </a:ext>
            </a:extLst>
          </a:blip>
          <a:srcRect l="2" r="421"/>
          <a:stretch>
            <a:fillRect/>
          </a:stretch>
        </p:blipFill>
        <p:spPr bwMode="auto">
          <a:xfrm>
            <a:off x="4763" y="1654175"/>
            <a:ext cx="913923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3010" name="Text Box 4"/>
          <p:cNvSpPr txBox="1">
            <a:spLocks noChangeArrowheads="1"/>
          </p:cNvSpPr>
          <p:nvPr/>
        </p:nvSpPr>
        <p:spPr bwMode="auto">
          <a:xfrm>
            <a:off x="1209675" y="5610225"/>
            <a:ext cx="4495800" cy="382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b="1">
                <a:solidFill>
                  <a:srgbClr val="000000"/>
                </a:solidFill>
                <a:latin typeface="Open Sans" charset="0"/>
                <a:sym typeface="Helvetica Light" charset="0"/>
              </a:rPr>
              <a:t>Solid line = risk of developing microalbuminuria</a:t>
            </a:r>
          </a:p>
          <a:p>
            <a:pPr defTabSz="914400" eaLnBrk="1">
              <a:lnSpc>
                <a:spcPct val="93000"/>
              </a:lnSpc>
              <a:buClr>
                <a:srgbClr val="FFFFFF"/>
              </a:buClr>
            </a:pPr>
            <a:r>
              <a:rPr lang="en-US" altLang="en-US" sz="1200" b="1">
                <a:solidFill>
                  <a:srgbClr val="000000"/>
                </a:solidFill>
                <a:latin typeface="Open Sans" charset="0"/>
                <a:sym typeface="Helvetica Light" charset="0"/>
              </a:rPr>
              <a:t>Dashed line = risk of developing macroalbuminuria</a:t>
            </a:r>
          </a:p>
        </p:txBody>
      </p:sp>
      <p:sp>
        <p:nvSpPr>
          <p:cNvPr id="43011" name="Title 2"/>
          <p:cNvSpPr>
            <a:spLocks noGrp="1"/>
          </p:cNvSpPr>
          <p:nvPr>
            <p:ph type="title" idx="4294967295"/>
          </p:nvPr>
        </p:nvSpPr>
        <p:spPr>
          <a:xfrm>
            <a:off x="685800" y="439738"/>
            <a:ext cx="7772400" cy="1143000"/>
          </a:xfrm>
        </p:spPr>
        <p:txBody>
          <a:bodyPr lIns="91440" tIns="45720" rIns="91440" bIns="45720"/>
          <a:lstStyle/>
          <a:p>
            <a:pPr defTabSz="407988"/>
            <a:r>
              <a:rPr lang="en-US" altLang="en-US" sz="3600"/>
              <a:t>DCCT: Reduction in Albuminuria</a:t>
            </a:r>
          </a:p>
        </p:txBody>
      </p:sp>
      <p:sp>
        <p:nvSpPr>
          <p:cNvPr id="43012" name="Text Box 4"/>
          <p:cNvSpPr txBox="1">
            <a:spLocks noChangeArrowheads="1"/>
          </p:cNvSpPr>
          <p:nvPr/>
        </p:nvSpPr>
        <p:spPr bwMode="auto">
          <a:xfrm>
            <a:off x="188913" y="6335713"/>
            <a:ext cx="73056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a:solidFill>
                  <a:srgbClr val="000000"/>
                </a:solidFill>
                <a:latin typeface="Open Sans" charset="0"/>
                <a:sym typeface="Helvetica Light" charset="0"/>
              </a:rPr>
              <a:t>The Diabetes Control and Complications Trial Research Group. N Engl J Med 1993;329:977-986.</a:t>
            </a:r>
          </a:p>
        </p:txBody>
      </p:sp>
      <p:sp>
        <p:nvSpPr>
          <p:cNvPr id="43013" name="TextBox 5"/>
          <p:cNvSpPr txBox="1">
            <a:spLocks noChangeArrowheads="1"/>
          </p:cNvSpPr>
          <p:nvPr/>
        </p:nvSpPr>
        <p:spPr bwMode="auto">
          <a:xfrm>
            <a:off x="2281238" y="2047875"/>
            <a:ext cx="1447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1600">
                <a:solidFill>
                  <a:srgbClr val="FF0000"/>
                </a:solidFill>
                <a:latin typeface="Open Sans" charset="0"/>
                <a:sym typeface="Helvetica Light" charset="0"/>
              </a:rPr>
              <a:t>34% RRR </a:t>
            </a:r>
            <a:r>
              <a:rPr lang="en-US" altLang="en-US" sz="1200">
                <a:solidFill>
                  <a:srgbClr val="FF0000"/>
                </a:solidFill>
                <a:latin typeface="Open Sans" charset="0"/>
                <a:sym typeface="Helvetica Light" charset="0"/>
              </a:rPr>
              <a:t>(p&lt;0.04)</a:t>
            </a:r>
          </a:p>
        </p:txBody>
      </p:sp>
      <p:sp>
        <p:nvSpPr>
          <p:cNvPr id="43014" name="TextBox 6"/>
          <p:cNvSpPr txBox="1">
            <a:spLocks noChangeArrowheads="1"/>
          </p:cNvSpPr>
          <p:nvPr/>
        </p:nvSpPr>
        <p:spPr bwMode="auto">
          <a:xfrm>
            <a:off x="7519988" y="2038350"/>
            <a:ext cx="15255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1600">
                <a:solidFill>
                  <a:srgbClr val="FF0000"/>
                </a:solidFill>
                <a:latin typeface="Open Sans" charset="0"/>
                <a:sym typeface="Helvetica Light" charset="0"/>
              </a:rPr>
              <a:t>43% RRR</a:t>
            </a:r>
          </a:p>
          <a:p>
            <a:pPr algn="ctr" defTabSz="914400" eaLnBrk="1"/>
            <a:r>
              <a:rPr lang="en-US" altLang="en-US" sz="1200">
                <a:solidFill>
                  <a:srgbClr val="FF0000"/>
                </a:solidFill>
                <a:latin typeface="Open Sans" charset="0"/>
                <a:sym typeface="Helvetica Light" charset="0"/>
              </a:rPr>
              <a:t>(p=0.001)</a:t>
            </a:r>
          </a:p>
        </p:txBody>
      </p:sp>
      <p:sp>
        <p:nvSpPr>
          <p:cNvPr id="43015" name="TextBox 7"/>
          <p:cNvSpPr txBox="1">
            <a:spLocks noChangeArrowheads="1"/>
          </p:cNvSpPr>
          <p:nvPr/>
        </p:nvSpPr>
        <p:spPr bwMode="auto">
          <a:xfrm>
            <a:off x="7839075" y="3708400"/>
            <a:ext cx="13049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1400">
                <a:solidFill>
                  <a:srgbClr val="FF0000"/>
                </a:solidFill>
                <a:latin typeface="Open Sans" charset="0"/>
                <a:sym typeface="Helvetica Light" charset="0"/>
              </a:rPr>
              <a:t>56% RRR</a:t>
            </a:r>
          </a:p>
          <a:p>
            <a:pPr algn="ctr" defTabSz="914400" eaLnBrk="1"/>
            <a:r>
              <a:rPr lang="en-US" altLang="en-US" sz="1000">
                <a:solidFill>
                  <a:srgbClr val="FF0000"/>
                </a:solidFill>
                <a:latin typeface="Open Sans" charset="0"/>
                <a:sym typeface="Helvetica Light" charset="0"/>
              </a:rPr>
              <a:t>(p=0.01)</a:t>
            </a:r>
          </a:p>
        </p:txBody>
      </p:sp>
      <p:sp>
        <p:nvSpPr>
          <p:cNvPr id="43016" name="TextBox 8"/>
          <p:cNvSpPr txBox="1">
            <a:spLocks noChangeArrowheads="1"/>
          </p:cNvSpPr>
          <p:nvPr/>
        </p:nvSpPr>
        <p:spPr bwMode="auto">
          <a:xfrm>
            <a:off x="1295400" y="1303338"/>
            <a:ext cx="297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r>
              <a:rPr lang="en-US" altLang="en-US" sz="2000">
                <a:solidFill>
                  <a:srgbClr val="000000"/>
                </a:solidFill>
                <a:latin typeface="Open Sans" charset="0"/>
                <a:sym typeface="Helvetica Light" charset="0"/>
              </a:rPr>
              <a:t>Primary Prevention </a:t>
            </a:r>
          </a:p>
        </p:txBody>
      </p:sp>
      <p:sp>
        <p:nvSpPr>
          <p:cNvPr id="43017" name="TextBox 9"/>
          <p:cNvSpPr txBox="1">
            <a:spLocks noChangeArrowheads="1"/>
          </p:cNvSpPr>
          <p:nvPr/>
        </p:nvSpPr>
        <p:spPr bwMode="auto">
          <a:xfrm>
            <a:off x="5791200" y="1303338"/>
            <a:ext cx="297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r>
              <a:rPr lang="en-US" altLang="en-US" sz="2000">
                <a:solidFill>
                  <a:srgbClr val="000000"/>
                </a:solidFill>
                <a:latin typeface="Open Sans" charset="0"/>
                <a:sym typeface="Helvetica Light" charset="0"/>
              </a:rPr>
              <a:t>Secondary Intervention </a:t>
            </a:r>
          </a:p>
        </p:txBody>
      </p:sp>
      <p:cxnSp>
        <p:nvCxnSpPr>
          <p:cNvPr id="43018" name="Straight Connector 13"/>
          <p:cNvCxnSpPr>
            <a:cxnSpLocks noChangeShapeType="1"/>
          </p:cNvCxnSpPr>
          <p:nvPr/>
        </p:nvCxnSpPr>
        <p:spPr bwMode="auto">
          <a:xfrm>
            <a:off x="619125" y="5715000"/>
            <a:ext cx="47783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43019" name="Straight Connector 14"/>
          <p:cNvCxnSpPr>
            <a:cxnSpLocks noChangeShapeType="1"/>
          </p:cNvCxnSpPr>
          <p:nvPr/>
        </p:nvCxnSpPr>
        <p:spPr bwMode="auto">
          <a:xfrm>
            <a:off x="615950" y="5894388"/>
            <a:ext cx="479425" cy="0"/>
          </a:xfrm>
          <a:prstGeom prst="line">
            <a:avLst/>
          </a:prstGeom>
          <a:noFill/>
          <a:ln w="28575">
            <a:solidFill>
              <a:schemeClr val="tx1"/>
            </a:solidFill>
            <a:prstDash val="sysDash"/>
            <a:round/>
            <a:headEnd/>
            <a:tailEnd/>
          </a:ln>
          <a:extLst>
            <a:ext uri="{909E8E84-426E-40DD-AFC4-6F175D3DCCD1}">
              <a14:hiddenFill xmlns:a14="http://schemas.microsoft.com/office/drawing/2010/main">
                <a:noFill/>
              </a14:hiddenFill>
            </a:ext>
          </a:extLst>
        </p:spPr>
      </p:cxnSp>
      <p:sp>
        <p:nvSpPr>
          <p:cNvPr id="43020" name="Text Box 4"/>
          <p:cNvSpPr txBox="1">
            <a:spLocks noChangeArrowheads="1"/>
          </p:cNvSpPr>
          <p:nvPr/>
        </p:nvSpPr>
        <p:spPr bwMode="auto">
          <a:xfrm>
            <a:off x="5041900" y="5583238"/>
            <a:ext cx="2028825" cy="4730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b="1">
                <a:solidFill>
                  <a:srgbClr val="000000"/>
                </a:solidFill>
                <a:latin typeface="Open Sans" charset="0"/>
                <a:sym typeface="Helvetica Light" charset="0"/>
              </a:rPr>
              <a:t>RRR = relative risk reduction</a:t>
            </a:r>
          </a:p>
          <a:p>
            <a:pPr defTabSz="914400" eaLnBrk="1">
              <a:lnSpc>
                <a:spcPct val="93000"/>
              </a:lnSpc>
              <a:buClr>
                <a:srgbClr val="FFFFFF"/>
              </a:buClr>
            </a:pPr>
            <a:r>
              <a:rPr lang="en-US" altLang="en-US" sz="1200" b="1">
                <a:solidFill>
                  <a:srgbClr val="000000"/>
                </a:solidFill>
                <a:latin typeface="Open Sans" charset="0"/>
                <a:sym typeface="Helvetica Light" charset="0"/>
              </a:rPr>
              <a:t>CI = confidence interval</a:t>
            </a:r>
          </a:p>
        </p:txBody>
      </p:sp>
      <p:sp>
        <p:nvSpPr>
          <p:cNvPr id="43021" name="Text Box 1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0" y="6089650"/>
            <a:ext cx="9144000" cy="1428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45058" name="Title 2"/>
          <p:cNvSpPr>
            <a:spLocks noGrp="1"/>
          </p:cNvSpPr>
          <p:nvPr>
            <p:ph type="title" idx="4294967295"/>
          </p:nvPr>
        </p:nvSpPr>
        <p:spPr>
          <a:xfrm>
            <a:off x="488950" y="331788"/>
            <a:ext cx="8456613" cy="1143000"/>
          </a:xfrm>
        </p:spPr>
        <p:txBody>
          <a:bodyPr lIns="91440" tIns="45720" rIns="91440" bIns="45720"/>
          <a:lstStyle/>
          <a:p>
            <a:pPr defTabSz="407988"/>
            <a:r>
              <a:rPr lang="en-US" altLang="en-US" sz="4000"/>
              <a:t>DCCT: Reduction in Neuropathy</a:t>
            </a:r>
          </a:p>
        </p:txBody>
      </p:sp>
      <p:pic>
        <p:nvPicPr>
          <p:cNvPr id="45059" name="Picture 2"/>
          <p:cNvPicPr>
            <a:picLocks noChangeAspect="1" noChangeArrowheads="1"/>
          </p:cNvPicPr>
          <p:nvPr/>
        </p:nvPicPr>
        <p:blipFill>
          <a:blip r:embed="rId3">
            <a:extLst>
              <a:ext uri="{28A0092B-C50C-407E-A947-70E740481C1C}">
                <a14:useLocalDpi xmlns:a14="http://schemas.microsoft.com/office/drawing/2010/main" val="0"/>
              </a:ext>
            </a:extLst>
          </a:blip>
          <a:srcRect t="2779" b="4237"/>
          <a:stretch>
            <a:fillRect/>
          </a:stretch>
        </p:blipFill>
        <p:spPr bwMode="auto">
          <a:xfrm>
            <a:off x="1447800" y="1309688"/>
            <a:ext cx="6376988"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ext Box 4"/>
          <p:cNvSpPr txBox="1">
            <a:spLocks noChangeArrowheads="1"/>
          </p:cNvSpPr>
          <p:nvPr/>
        </p:nvSpPr>
        <p:spPr bwMode="auto">
          <a:xfrm>
            <a:off x="128588" y="6435725"/>
            <a:ext cx="7304087"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a:solidFill>
                  <a:srgbClr val="000000"/>
                </a:solidFill>
                <a:latin typeface="Open Sans" charset="0"/>
                <a:sym typeface="Helvetica Light" charset="0"/>
              </a:rPr>
              <a:t>The Diabetes Control and Complications Trial Research Group. N Engl J Med 1993;329:977-986.</a:t>
            </a:r>
          </a:p>
        </p:txBody>
      </p:sp>
      <p:sp>
        <p:nvSpPr>
          <p:cNvPr id="45061"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2"/>
          <p:cNvSpPr txBox="1">
            <a:spLocks noChangeArrowheads="1"/>
          </p:cNvSpPr>
          <p:nvPr/>
        </p:nvSpPr>
        <p:spPr bwMode="auto">
          <a:xfrm>
            <a:off x="322263" y="6559550"/>
            <a:ext cx="8777287"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200">
                <a:solidFill>
                  <a:srgbClr val="000000"/>
                </a:solidFill>
                <a:latin typeface="Open Sans" charset="0"/>
              </a:rPr>
              <a:t>DCCT/EDIC Study Research Group.</a:t>
            </a:r>
            <a:r>
              <a:rPr lang="en-US" altLang="en-US" sz="1200" i="1">
                <a:solidFill>
                  <a:srgbClr val="000000"/>
                </a:solidFill>
                <a:latin typeface="Open Sans" charset="0"/>
              </a:rPr>
              <a:t> N Engl J Med </a:t>
            </a:r>
            <a:r>
              <a:rPr lang="en-US" altLang="en-US" sz="1200">
                <a:solidFill>
                  <a:srgbClr val="000000"/>
                </a:solidFill>
                <a:latin typeface="Open Sans" charset="0"/>
              </a:rPr>
              <a:t>2005;353:2643–2653.</a:t>
            </a:r>
          </a:p>
        </p:txBody>
      </p:sp>
      <p:sp>
        <p:nvSpPr>
          <p:cNvPr id="47106" name="Rectangle 3"/>
          <p:cNvSpPr>
            <a:spLocks noGrp="1"/>
          </p:cNvSpPr>
          <p:nvPr>
            <p:ph type="title" idx="4294967295"/>
          </p:nvPr>
        </p:nvSpPr>
        <p:spPr>
          <a:xfrm>
            <a:off x="511175" y="9525"/>
            <a:ext cx="8456613" cy="1143000"/>
          </a:xfrm>
        </p:spPr>
        <p:txBody>
          <a:bodyPr lIns="92075" tIns="46038" rIns="92075" bIns="46038" anchor="b"/>
          <a:lstStyle/>
          <a:p>
            <a:r>
              <a:rPr lang="en-US" altLang="en-US" sz="2400"/>
              <a:t>DCCT/EDIC: Early intensive glucose control leads to long-term reduction nonfatal MI, stroke or CVD death</a:t>
            </a:r>
          </a:p>
        </p:txBody>
      </p:sp>
      <p:sp>
        <p:nvSpPr>
          <p:cNvPr id="47107" name="Rectangle 4"/>
          <p:cNvSpPr>
            <a:spLocks noChangeArrowheads="1"/>
          </p:cNvSpPr>
          <p:nvPr/>
        </p:nvSpPr>
        <p:spPr bwMode="auto">
          <a:xfrm>
            <a:off x="2776538" y="2643188"/>
            <a:ext cx="392906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b="1">
                <a:solidFill>
                  <a:srgbClr val="000000"/>
                </a:solidFill>
                <a:latin typeface="Open Sans" charset="0"/>
              </a:rPr>
              <a:t>57% risk reduction</a:t>
            </a:r>
            <a:br>
              <a:rPr lang="en-US" altLang="en-US" b="1">
                <a:solidFill>
                  <a:srgbClr val="000000"/>
                </a:solidFill>
                <a:latin typeface="Open Sans" charset="0"/>
              </a:rPr>
            </a:br>
            <a:r>
              <a:rPr lang="en-US" altLang="en-US" b="1">
                <a:solidFill>
                  <a:srgbClr val="000000"/>
                </a:solidFill>
                <a:latin typeface="Open Sans" charset="0"/>
              </a:rPr>
              <a:t>(</a:t>
            </a:r>
            <a:r>
              <a:rPr lang="en-US" altLang="en-US" b="1" i="1">
                <a:solidFill>
                  <a:srgbClr val="000000"/>
                </a:solidFill>
                <a:latin typeface="Open Sans" charset="0"/>
              </a:rPr>
              <a:t>P</a:t>
            </a:r>
            <a:r>
              <a:rPr lang="en-US" altLang="en-US" b="1">
                <a:solidFill>
                  <a:srgbClr val="000000"/>
                </a:solidFill>
                <a:latin typeface="Open Sans" charset="0"/>
              </a:rPr>
              <a:t>=0.02; 95% CI: 12–79%)</a:t>
            </a:r>
            <a:endParaRPr lang="en-US" altLang="en-US" baseline="-25000">
              <a:solidFill>
                <a:srgbClr val="000000"/>
              </a:solidFill>
              <a:latin typeface="Open Sans" charset="0"/>
            </a:endParaRPr>
          </a:p>
        </p:txBody>
      </p:sp>
      <p:grpSp>
        <p:nvGrpSpPr>
          <p:cNvPr id="47108" name="Group 37"/>
          <p:cNvGrpSpPr>
            <a:grpSpLocks/>
          </p:cNvGrpSpPr>
          <p:nvPr/>
        </p:nvGrpSpPr>
        <p:grpSpPr bwMode="auto">
          <a:xfrm>
            <a:off x="1409700" y="3598863"/>
            <a:ext cx="6323013" cy="1897062"/>
            <a:chOff x="1575" y="2229"/>
            <a:chExt cx="2846" cy="854"/>
          </a:xfrm>
        </p:grpSpPr>
        <p:sp>
          <p:nvSpPr>
            <p:cNvPr id="47151" name="Freeform 38"/>
            <p:cNvSpPr>
              <a:spLocks/>
            </p:cNvSpPr>
            <p:nvPr/>
          </p:nvSpPr>
          <p:spPr bwMode="auto">
            <a:xfrm>
              <a:off x="1575" y="2823"/>
              <a:ext cx="1742" cy="260"/>
            </a:xfrm>
            <a:custGeom>
              <a:avLst/>
              <a:gdLst>
                <a:gd name="T0" fmla="*/ 0 w 1742"/>
                <a:gd name="T1" fmla="*/ 260 h 260"/>
                <a:gd name="T2" fmla="*/ 0 w 1742"/>
                <a:gd name="T3" fmla="*/ 236 h 260"/>
                <a:gd name="T4" fmla="*/ 311 w 1742"/>
                <a:gd name="T5" fmla="*/ 236 h 260"/>
                <a:gd name="T6" fmla="*/ 311 w 1742"/>
                <a:gd name="T7" fmla="*/ 213 h 260"/>
                <a:gd name="T8" fmla="*/ 503 w 1742"/>
                <a:gd name="T9" fmla="*/ 213 h 260"/>
                <a:gd name="T10" fmla="*/ 518 w 1742"/>
                <a:gd name="T11" fmla="*/ 198 h 260"/>
                <a:gd name="T12" fmla="*/ 954 w 1742"/>
                <a:gd name="T13" fmla="*/ 198 h 260"/>
                <a:gd name="T14" fmla="*/ 954 w 1742"/>
                <a:gd name="T15" fmla="*/ 170 h 260"/>
                <a:gd name="T16" fmla="*/ 1061 w 1742"/>
                <a:gd name="T17" fmla="*/ 170 h 260"/>
                <a:gd name="T18" fmla="*/ 1069 w 1742"/>
                <a:gd name="T19" fmla="*/ 156 h 260"/>
                <a:gd name="T20" fmla="*/ 1164 w 1742"/>
                <a:gd name="T21" fmla="*/ 156 h 260"/>
                <a:gd name="T22" fmla="*/ 1164 w 1742"/>
                <a:gd name="T23" fmla="*/ 129 h 260"/>
                <a:gd name="T24" fmla="*/ 1272 w 1742"/>
                <a:gd name="T25" fmla="*/ 129 h 260"/>
                <a:gd name="T26" fmla="*/ 1272 w 1742"/>
                <a:gd name="T27" fmla="*/ 107 h 260"/>
                <a:gd name="T28" fmla="*/ 1386 w 1742"/>
                <a:gd name="T29" fmla="*/ 107 h 260"/>
                <a:gd name="T30" fmla="*/ 1395 w 1742"/>
                <a:gd name="T31" fmla="*/ 92 h 260"/>
                <a:gd name="T32" fmla="*/ 1535 w 1742"/>
                <a:gd name="T33" fmla="*/ 92 h 260"/>
                <a:gd name="T34" fmla="*/ 1542 w 1742"/>
                <a:gd name="T35" fmla="*/ 66 h 260"/>
                <a:gd name="T36" fmla="*/ 1647 w 1742"/>
                <a:gd name="T37" fmla="*/ 66 h 260"/>
                <a:gd name="T38" fmla="*/ 1653 w 1742"/>
                <a:gd name="T39" fmla="*/ 45 h 260"/>
                <a:gd name="T40" fmla="*/ 1685 w 1742"/>
                <a:gd name="T41" fmla="*/ 42 h 260"/>
                <a:gd name="T42" fmla="*/ 1685 w 1742"/>
                <a:gd name="T43" fmla="*/ 0 h 260"/>
                <a:gd name="T44" fmla="*/ 1742 w 1742"/>
                <a:gd name="T45" fmla="*/ 0 h 2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42"/>
                <a:gd name="T70" fmla="*/ 0 h 260"/>
                <a:gd name="T71" fmla="*/ 1742 w 1742"/>
                <a:gd name="T72" fmla="*/ 260 h 2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42" h="260">
                  <a:moveTo>
                    <a:pt x="0" y="260"/>
                  </a:moveTo>
                  <a:lnTo>
                    <a:pt x="0" y="236"/>
                  </a:lnTo>
                  <a:lnTo>
                    <a:pt x="311" y="236"/>
                  </a:lnTo>
                  <a:lnTo>
                    <a:pt x="311" y="213"/>
                  </a:lnTo>
                  <a:lnTo>
                    <a:pt x="503" y="213"/>
                  </a:lnTo>
                  <a:lnTo>
                    <a:pt x="518" y="198"/>
                  </a:lnTo>
                  <a:lnTo>
                    <a:pt x="954" y="198"/>
                  </a:lnTo>
                  <a:lnTo>
                    <a:pt x="954" y="170"/>
                  </a:lnTo>
                  <a:lnTo>
                    <a:pt x="1061" y="170"/>
                  </a:lnTo>
                  <a:lnTo>
                    <a:pt x="1069" y="156"/>
                  </a:lnTo>
                  <a:lnTo>
                    <a:pt x="1164" y="156"/>
                  </a:lnTo>
                  <a:lnTo>
                    <a:pt x="1164" y="129"/>
                  </a:lnTo>
                  <a:lnTo>
                    <a:pt x="1272" y="129"/>
                  </a:lnTo>
                  <a:lnTo>
                    <a:pt x="1272" y="107"/>
                  </a:lnTo>
                  <a:lnTo>
                    <a:pt x="1386" y="107"/>
                  </a:lnTo>
                  <a:lnTo>
                    <a:pt x="1395" y="92"/>
                  </a:lnTo>
                  <a:lnTo>
                    <a:pt x="1535" y="92"/>
                  </a:lnTo>
                  <a:lnTo>
                    <a:pt x="1542" y="66"/>
                  </a:lnTo>
                  <a:lnTo>
                    <a:pt x="1647" y="66"/>
                  </a:lnTo>
                  <a:lnTo>
                    <a:pt x="1653" y="45"/>
                  </a:lnTo>
                  <a:lnTo>
                    <a:pt x="1685" y="42"/>
                  </a:lnTo>
                  <a:lnTo>
                    <a:pt x="1685" y="0"/>
                  </a:lnTo>
                  <a:lnTo>
                    <a:pt x="1742" y="0"/>
                  </a:lnTo>
                </a:path>
              </a:pathLst>
            </a:custGeom>
            <a:noFill/>
            <a:ln w="38100">
              <a:solidFill>
                <a:srgbClr val="CC33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52" name="Freeform 39"/>
            <p:cNvSpPr>
              <a:spLocks/>
            </p:cNvSpPr>
            <p:nvPr/>
          </p:nvSpPr>
          <p:spPr bwMode="auto">
            <a:xfrm>
              <a:off x="3317" y="2229"/>
              <a:ext cx="1104" cy="593"/>
            </a:xfrm>
            <a:custGeom>
              <a:avLst/>
              <a:gdLst>
                <a:gd name="T0" fmla="*/ 0 w 1104"/>
                <a:gd name="T1" fmla="*/ 593 h 593"/>
                <a:gd name="T2" fmla="*/ 0 w 1104"/>
                <a:gd name="T3" fmla="*/ 570 h 593"/>
                <a:gd name="T4" fmla="*/ 117 w 1104"/>
                <a:gd name="T5" fmla="*/ 570 h 593"/>
                <a:gd name="T6" fmla="*/ 117 w 1104"/>
                <a:gd name="T7" fmla="*/ 545 h 593"/>
                <a:gd name="T8" fmla="*/ 178 w 1104"/>
                <a:gd name="T9" fmla="*/ 545 h 593"/>
                <a:gd name="T10" fmla="*/ 180 w 1104"/>
                <a:gd name="T11" fmla="*/ 530 h 593"/>
                <a:gd name="T12" fmla="*/ 324 w 1104"/>
                <a:gd name="T13" fmla="*/ 528 h 593"/>
                <a:gd name="T14" fmla="*/ 325 w 1104"/>
                <a:gd name="T15" fmla="*/ 516 h 593"/>
                <a:gd name="T16" fmla="*/ 330 w 1104"/>
                <a:gd name="T17" fmla="*/ 507 h 593"/>
                <a:gd name="T18" fmla="*/ 492 w 1104"/>
                <a:gd name="T19" fmla="*/ 507 h 593"/>
                <a:gd name="T20" fmla="*/ 492 w 1104"/>
                <a:gd name="T21" fmla="*/ 479 h 593"/>
                <a:gd name="T22" fmla="*/ 517 w 1104"/>
                <a:gd name="T23" fmla="*/ 473 h 593"/>
                <a:gd name="T24" fmla="*/ 518 w 1104"/>
                <a:gd name="T25" fmla="*/ 450 h 593"/>
                <a:gd name="T26" fmla="*/ 592 w 1104"/>
                <a:gd name="T27" fmla="*/ 450 h 593"/>
                <a:gd name="T28" fmla="*/ 598 w 1104"/>
                <a:gd name="T29" fmla="*/ 428 h 593"/>
                <a:gd name="T30" fmla="*/ 609 w 1104"/>
                <a:gd name="T31" fmla="*/ 393 h 593"/>
                <a:gd name="T32" fmla="*/ 700 w 1104"/>
                <a:gd name="T33" fmla="*/ 393 h 593"/>
                <a:gd name="T34" fmla="*/ 703 w 1104"/>
                <a:gd name="T35" fmla="*/ 362 h 593"/>
                <a:gd name="T36" fmla="*/ 715 w 1104"/>
                <a:gd name="T37" fmla="*/ 357 h 593"/>
                <a:gd name="T38" fmla="*/ 871 w 1104"/>
                <a:gd name="T39" fmla="*/ 357 h 593"/>
                <a:gd name="T40" fmla="*/ 873 w 1104"/>
                <a:gd name="T41" fmla="*/ 303 h 593"/>
                <a:gd name="T42" fmla="*/ 916 w 1104"/>
                <a:gd name="T43" fmla="*/ 303 h 593"/>
                <a:gd name="T44" fmla="*/ 916 w 1104"/>
                <a:gd name="T45" fmla="*/ 213 h 593"/>
                <a:gd name="T46" fmla="*/ 942 w 1104"/>
                <a:gd name="T47" fmla="*/ 213 h 593"/>
                <a:gd name="T48" fmla="*/ 942 w 1104"/>
                <a:gd name="T49" fmla="*/ 128 h 593"/>
                <a:gd name="T50" fmla="*/ 1104 w 1104"/>
                <a:gd name="T51" fmla="*/ 128 h 593"/>
                <a:gd name="T52" fmla="*/ 1104 w 1104"/>
                <a:gd name="T53" fmla="*/ 0 h 59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04"/>
                <a:gd name="T82" fmla="*/ 0 h 593"/>
                <a:gd name="T83" fmla="*/ 1104 w 1104"/>
                <a:gd name="T84" fmla="*/ 593 h 59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04" h="593">
                  <a:moveTo>
                    <a:pt x="0" y="593"/>
                  </a:moveTo>
                  <a:lnTo>
                    <a:pt x="0" y="570"/>
                  </a:lnTo>
                  <a:lnTo>
                    <a:pt x="117" y="570"/>
                  </a:lnTo>
                  <a:lnTo>
                    <a:pt x="117" y="545"/>
                  </a:lnTo>
                  <a:lnTo>
                    <a:pt x="178" y="545"/>
                  </a:lnTo>
                  <a:lnTo>
                    <a:pt x="180" y="530"/>
                  </a:lnTo>
                  <a:lnTo>
                    <a:pt x="324" y="528"/>
                  </a:lnTo>
                  <a:lnTo>
                    <a:pt x="325" y="516"/>
                  </a:lnTo>
                  <a:lnTo>
                    <a:pt x="330" y="507"/>
                  </a:lnTo>
                  <a:lnTo>
                    <a:pt x="492" y="507"/>
                  </a:lnTo>
                  <a:lnTo>
                    <a:pt x="492" y="479"/>
                  </a:lnTo>
                  <a:lnTo>
                    <a:pt x="517" y="473"/>
                  </a:lnTo>
                  <a:lnTo>
                    <a:pt x="518" y="450"/>
                  </a:lnTo>
                  <a:lnTo>
                    <a:pt x="592" y="450"/>
                  </a:lnTo>
                  <a:lnTo>
                    <a:pt x="598" y="428"/>
                  </a:lnTo>
                  <a:lnTo>
                    <a:pt x="609" y="393"/>
                  </a:lnTo>
                  <a:lnTo>
                    <a:pt x="700" y="393"/>
                  </a:lnTo>
                  <a:lnTo>
                    <a:pt x="703" y="362"/>
                  </a:lnTo>
                  <a:lnTo>
                    <a:pt x="715" y="357"/>
                  </a:lnTo>
                  <a:lnTo>
                    <a:pt x="871" y="357"/>
                  </a:lnTo>
                  <a:lnTo>
                    <a:pt x="873" y="303"/>
                  </a:lnTo>
                  <a:lnTo>
                    <a:pt x="916" y="303"/>
                  </a:lnTo>
                  <a:lnTo>
                    <a:pt x="916" y="213"/>
                  </a:lnTo>
                  <a:lnTo>
                    <a:pt x="942" y="213"/>
                  </a:lnTo>
                  <a:lnTo>
                    <a:pt x="942" y="128"/>
                  </a:lnTo>
                  <a:lnTo>
                    <a:pt x="1104" y="128"/>
                  </a:lnTo>
                  <a:lnTo>
                    <a:pt x="1104" y="0"/>
                  </a:lnTo>
                </a:path>
              </a:pathLst>
            </a:custGeom>
            <a:noFill/>
            <a:ln w="38100">
              <a:solidFill>
                <a:srgbClr val="CC33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7109" name="Group 40"/>
          <p:cNvGrpSpPr>
            <a:grpSpLocks/>
          </p:cNvGrpSpPr>
          <p:nvPr/>
        </p:nvGrpSpPr>
        <p:grpSpPr bwMode="auto">
          <a:xfrm>
            <a:off x="2243138" y="4894263"/>
            <a:ext cx="4776787" cy="628650"/>
            <a:chOff x="1875" y="2801"/>
            <a:chExt cx="2150" cy="283"/>
          </a:xfrm>
        </p:grpSpPr>
        <p:sp>
          <p:nvSpPr>
            <p:cNvPr id="47149" name="Freeform 41"/>
            <p:cNvSpPr>
              <a:spLocks/>
            </p:cNvSpPr>
            <p:nvPr/>
          </p:nvSpPr>
          <p:spPr bwMode="auto">
            <a:xfrm>
              <a:off x="1875" y="2946"/>
              <a:ext cx="1782" cy="138"/>
            </a:xfrm>
            <a:custGeom>
              <a:avLst/>
              <a:gdLst>
                <a:gd name="T0" fmla="*/ 0 w 1782"/>
                <a:gd name="T1" fmla="*/ 138 h 138"/>
                <a:gd name="T2" fmla="*/ 0 w 1782"/>
                <a:gd name="T3" fmla="*/ 113 h 138"/>
                <a:gd name="T4" fmla="*/ 345 w 1782"/>
                <a:gd name="T5" fmla="*/ 113 h 138"/>
                <a:gd name="T6" fmla="*/ 345 w 1782"/>
                <a:gd name="T7" fmla="*/ 90 h 138"/>
                <a:gd name="T8" fmla="*/ 603 w 1782"/>
                <a:gd name="T9" fmla="*/ 90 h 138"/>
                <a:gd name="T10" fmla="*/ 603 w 1782"/>
                <a:gd name="T11" fmla="*/ 71 h 138"/>
                <a:gd name="T12" fmla="*/ 650 w 1782"/>
                <a:gd name="T13" fmla="*/ 71 h 138"/>
                <a:gd name="T14" fmla="*/ 650 w 1782"/>
                <a:gd name="T15" fmla="*/ 48 h 138"/>
                <a:gd name="T16" fmla="*/ 1251 w 1782"/>
                <a:gd name="T17" fmla="*/ 48 h 138"/>
                <a:gd name="T18" fmla="*/ 1251 w 1782"/>
                <a:gd name="T19" fmla="*/ 24 h 138"/>
                <a:gd name="T20" fmla="*/ 1476 w 1782"/>
                <a:gd name="T21" fmla="*/ 24 h 138"/>
                <a:gd name="T22" fmla="*/ 1476 w 1782"/>
                <a:gd name="T23" fmla="*/ 0 h 138"/>
                <a:gd name="T24" fmla="*/ 1782 w 1782"/>
                <a:gd name="T25" fmla="*/ 0 h 1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82"/>
                <a:gd name="T40" fmla="*/ 0 h 138"/>
                <a:gd name="T41" fmla="*/ 1782 w 1782"/>
                <a:gd name="T42" fmla="*/ 138 h 1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82" h="138">
                  <a:moveTo>
                    <a:pt x="0" y="138"/>
                  </a:moveTo>
                  <a:lnTo>
                    <a:pt x="0" y="113"/>
                  </a:lnTo>
                  <a:lnTo>
                    <a:pt x="345" y="113"/>
                  </a:lnTo>
                  <a:lnTo>
                    <a:pt x="345" y="90"/>
                  </a:lnTo>
                  <a:lnTo>
                    <a:pt x="603" y="90"/>
                  </a:lnTo>
                  <a:lnTo>
                    <a:pt x="603" y="71"/>
                  </a:lnTo>
                  <a:lnTo>
                    <a:pt x="650" y="71"/>
                  </a:lnTo>
                  <a:lnTo>
                    <a:pt x="650" y="48"/>
                  </a:lnTo>
                  <a:lnTo>
                    <a:pt x="1251" y="48"/>
                  </a:lnTo>
                  <a:lnTo>
                    <a:pt x="1251" y="24"/>
                  </a:lnTo>
                  <a:lnTo>
                    <a:pt x="1476" y="24"/>
                  </a:lnTo>
                  <a:lnTo>
                    <a:pt x="1476" y="0"/>
                  </a:lnTo>
                  <a:lnTo>
                    <a:pt x="1782" y="0"/>
                  </a:ln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50" name="Freeform 42"/>
            <p:cNvSpPr>
              <a:spLocks/>
            </p:cNvSpPr>
            <p:nvPr/>
          </p:nvSpPr>
          <p:spPr bwMode="auto">
            <a:xfrm>
              <a:off x="3656" y="2801"/>
              <a:ext cx="369" cy="145"/>
            </a:xfrm>
            <a:custGeom>
              <a:avLst/>
              <a:gdLst>
                <a:gd name="T0" fmla="*/ 0 w 369"/>
                <a:gd name="T1" fmla="*/ 145 h 145"/>
                <a:gd name="T2" fmla="*/ 0 w 369"/>
                <a:gd name="T3" fmla="*/ 124 h 145"/>
                <a:gd name="T4" fmla="*/ 196 w 369"/>
                <a:gd name="T5" fmla="*/ 124 h 145"/>
                <a:gd name="T6" fmla="*/ 196 w 369"/>
                <a:gd name="T7" fmla="*/ 99 h 145"/>
                <a:gd name="T8" fmla="*/ 262 w 369"/>
                <a:gd name="T9" fmla="*/ 99 h 145"/>
                <a:gd name="T10" fmla="*/ 262 w 369"/>
                <a:gd name="T11" fmla="*/ 66 h 145"/>
                <a:gd name="T12" fmla="*/ 316 w 369"/>
                <a:gd name="T13" fmla="*/ 66 h 145"/>
                <a:gd name="T14" fmla="*/ 316 w 369"/>
                <a:gd name="T15" fmla="*/ 34 h 145"/>
                <a:gd name="T16" fmla="*/ 369 w 369"/>
                <a:gd name="T17" fmla="*/ 34 h 145"/>
                <a:gd name="T18" fmla="*/ 369 w 369"/>
                <a:gd name="T19" fmla="*/ 0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145"/>
                <a:gd name="T32" fmla="*/ 369 w 369"/>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145">
                  <a:moveTo>
                    <a:pt x="0" y="145"/>
                  </a:moveTo>
                  <a:lnTo>
                    <a:pt x="0" y="124"/>
                  </a:lnTo>
                  <a:lnTo>
                    <a:pt x="196" y="124"/>
                  </a:lnTo>
                  <a:lnTo>
                    <a:pt x="196" y="99"/>
                  </a:lnTo>
                  <a:lnTo>
                    <a:pt x="262" y="99"/>
                  </a:lnTo>
                  <a:lnTo>
                    <a:pt x="262" y="66"/>
                  </a:lnTo>
                  <a:lnTo>
                    <a:pt x="316" y="66"/>
                  </a:lnTo>
                  <a:lnTo>
                    <a:pt x="316" y="34"/>
                  </a:lnTo>
                  <a:lnTo>
                    <a:pt x="369" y="34"/>
                  </a:lnTo>
                  <a:lnTo>
                    <a:pt x="369" y="0"/>
                  </a:lnTo>
                </a:path>
              </a:pathLst>
            </a:cu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7110" name="Text Box 46"/>
          <p:cNvSpPr txBox="1">
            <a:spLocks noChangeArrowheads="1"/>
          </p:cNvSpPr>
          <p:nvPr/>
        </p:nvSpPr>
        <p:spPr bwMode="auto">
          <a:xfrm rot="-5400000">
            <a:off x="-1771649" y="3248025"/>
            <a:ext cx="4381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spcBef>
                <a:spcPct val="50000"/>
              </a:spcBef>
            </a:pPr>
            <a:r>
              <a:rPr lang="en-GB" altLang="en-US" sz="2000" b="1">
                <a:solidFill>
                  <a:srgbClr val="000000"/>
                </a:solidFill>
                <a:latin typeface="Open Sans" charset="0"/>
              </a:rPr>
              <a:t/>
            </a:r>
            <a:br>
              <a:rPr lang="en-GB" altLang="en-US" sz="2000" b="1">
                <a:solidFill>
                  <a:srgbClr val="000000"/>
                </a:solidFill>
                <a:latin typeface="Open Sans" charset="0"/>
              </a:rPr>
            </a:br>
            <a:r>
              <a:rPr lang="en-GB" altLang="en-US" sz="2000" b="1">
                <a:solidFill>
                  <a:srgbClr val="000000"/>
                </a:solidFill>
                <a:latin typeface="Open Sans" charset="0"/>
              </a:rPr>
              <a:t>MI, stroke or CV death</a:t>
            </a:r>
          </a:p>
        </p:txBody>
      </p:sp>
      <p:sp>
        <p:nvSpPr>
          <p:cNvPr id="47111" name="Rectangle 48"/>
          <p:cNvSpPr>
            <a:spLocks noChangeArrowheads="1"/>
          </p:cNvSpPr>
          <p:nvPr/>
        </p:nvSpPr>
        <p:spPr bwMode="auto">
          <a:xfrm>
            <a:off x="7704138" y="3065463"/>
            <a:ext cx="14398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600" b="1">
                <a:solidFill>
                  <a:srgbClr val="FF6600"/>
                </a:solidFill>
                <a:latin typeface="Open Sans" charset="0"/>
              </a:rPr>
              <a:t>Conventional</a:t>
            </a:r>
            <a:br>
              <a:rPr lang="en-US" altLang="en-US" sz="1600" b="1">
                <a:solidFill>
                  <a:srgbClr val="FF6600"/>
                </a:solidFill>
                <a:latin typeface="Open Sans" charset="0"/>
              </a:rPr>
            </a:br>
            <a:r>
              <a:rPr lang="en-US" altLang="en-US" sz="1600" b="1">
                <a:solidFill>
                  <a:srgbClr val="FF6600"/>
                </a:solidFill>
                <a:latin typeface="Open Sans" charset="0"/>
              </a:rPr>
              <a:t>treatment</a:t>
            </a:r>
            <a:endParaRPr lang="en-US" altLang="en-US" sz="1600" baseline="-25000">
              <a:solidFill>
                <a:srgbClr val="FF6600"/>
              </a:solidFill>
              <a:latin typeface="Open Sans" charset="0"/>
            </a:endParaRPr>
          </a:p>
        </p:txBody>
      </p:sp>
      <p:sp>
        <p:nvSpPr>
          <p:cNvPr id="47112" name="Rectangle 49"/>
          <p:cNvSpPr>
            <a:spLocks noChangeArrowheads="1"/>
          </p:cNvSpPr>
          <p:nvPr/>
        </p:nvSpPr>
        <p:spPr bwMode="auto">
          <a:xfrm>
            <a:off x="7164388" y="4822825"/>
            <a:ext cx="108108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600" b="1">
                <a:solidFill>
                  <a:srgbClr val="000000"/>
                </a:solidFill>
                <a:latin typeface="Open Sans" charset="0"/>
              </a:rPr>
              <a:t>Intensive</a:t>
            </a:r>
            <a:br>
              <a:rPr lang="en-US" altLang="en-US" sz="1600" b="1">
                <a:solidFill>
                  <a:srgbClr val="000000"/>
                </a:solidFill>
                <a:latin typeface="Open Sans" charset="0"/>
              </a:rPr>
            </a:br>
            <a:r>
              <a:rPr lang="en-US" altLang="en-US" sz="1600" b="1">
                <a:solidFill>
                  <a:srgbClr val="000000"/>
                </a:solidFill>
                <a:latin typeface="Open Sans" charset="0"/>
              </a:rPr>
              <a:t>treatment</a:t>
            </a:r>
            <a:endParaRPr lang="en-US" altLang="en-US" sz="1600" baseline="-25000">
              <a:solidFill>
                <a:srgbClr val="000000"/>
              </a:solidFill>
              <a:latin typeface="Open Sans" charset="0"/>
            </a:endParaRPr>
          </a:p>
        </p:txBody>
      </p:sp>
      <p:sp>
        <p:nvSpPr>
          <p:cNvPr id="47113" name="Text Box 53"/>
          <p:cNvSpPr txBox="1">
            <a:spLocks noChangeArrowheads="1"/>
          </p:cNvSpPr>
          <p:nvPr/>
        </p:nvSpPr>
        <p:spPr bwMode="auto">
          <a:xfrm>
            <a:off x="1293813" y="5656263"/>
            <a:ext cx="8064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1pPr>
            <a:lvl2pPr marL="742950" indent="-285750" eaLnBrk="0" hangingPunct="0">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2pPr>
            <a:lvl3pPr marL="1143000" indent="-228600" eaLnBrk="0" hangingPunct="0">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3pPr>
            <a:lvl4pPr marL="1600200" indent="-228600" eaLnBrk="0" hangingPunct="0">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4pPr>
            <a:lvl5pPr marL="2057400" indent="-228600" eaLnBrk="0" hangingPunct="0">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65100" algn="ctr"/>
                <a:tab pos="495300" algn="ctr"/>
                <a:tab pos="831850" algn="ctr"/>
                <a:tab pos="1155700" algn="ctr"/>
                <a:tab pos="1479550" algn="ctr"/>
                <a:tab pos="1816100" algn="ctr"/>
                <a:tab pos="2133600" algn="ctr"/>
                <a:tab pos="2457450" algn="ctr"/>
                <a:tab pos="2800350" algn="ctr"/>
                <a:tab pos="3117850" algn="ctr"/>
                <a:tab pos="3435350" algn="ctr"/>
                <a:tab pos="3784600" algn="ctr"/>
                <a:tab pos="4095750" algn="ctr"/>
                <a:tab pos="4438650" algn="ctr"/>
                <a:tab pos="4762500" algn="ctr"/>
                <a:tab pos="5080000" algn="ctr"/>
                <a:tab pos="5429250" algn="ctr"/>
                <a:tab pos="5740400" algn="ctr"/>
                <a:tab pos="6057900" algn="ctr"/>
              </a:tabLst>
              <a:defRPr sz="2400">
                <a:solidFill>
                  <a:schemeClr val="tx1"/>
                </a:solidFill>
                <a:latin typeface="Calibri" charset="0"/>
                <a:ea typeface="ＭＳ Ｐゴシック" charset="-128"/>
              </a:defRPr>
            </a:lvl9pPr>
          </a:lstStyle>
          <a:p>
            <a:pPr defTabSz="914400">
              <a:spcBef>
                <a:spcPct val="50000"/>
              </a:spcBef>
            </a:pPr>
            <a:r>
              <a:rPr lang="en-GB" altLang="en-US" sz="1400" b="1">
                <a:solidFill>
                  <a:srgbClr val="000000"/>
                </a:solidFill>
                <a:latin typeface="Open Sans" charset="0"/>
              </a:rPr>
              <a:t>	0	1	2	3	4	5	6	7	8	9	10	11	12	13	14	15	16	17	  18   19   20   21</a:t>
            </a:r>
          </a:p>
        </p:txBody>
      </p:sp>
      <p:sp>
        <p:nvSpPr>
          <p:cNvPr id="47114" name="Text Box 54"/>
          <p:cNvSpPr txBox="1">
            <a:spLocks noChangeArrowheads="1"/>
          </p:cNvSpPr>
          <p:nvPr/>
        </p:nvSpPr>
        <p:spPr bwMode="auto">
          <a:xfrm>
            <a:off x="3059113" y="5899150"/>
            <a:ext cx="3746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spcBef>
                <a:spcPct val="50000"/>
              </a:spcBef>
            </a:pPr>
            <a:r>
              <a:rPr lang="en-GB" altLang="en-US" sz="1400" b="1">
                <a:solidFill>
                  <a:srgbClr val="262626"/>
                </a:solidFill>
                <a:latin typeface="Open Sans" charset="0"/>
              </a:rPr>
              <a:t>Years since entry</a:t>
            </a:r>
          </a:p>
        </p:txBody>
      </p:sp>
      <p:sp>
        <p:nvSpPr>
          <p:cNvPr id="47115" name="Line 59"/>
          <p:cNvSpPr>
            <a:spLocks noChangeShapeType="1"/>
          </p:cNvSpPr>
          <p:nvPr/>
        </p:nvSpPr>
        <p:spPr bwMode="auto">
          <a:xfrm>
            <a:off x="1462088" y="1516063"/>
            <a:ext cx="0" cy="4057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6" name="Line 61"/>
          <p:cNvSpPr>
            <a:spLocks noChangeShapeType="1"/>
          </p:cNvSpPr>
          <p:nvPr/>
        </p:nvSpPr>
        <p:spPr bwMode="auto">
          <a:xfrm flipH="1">
            <a:off x="1344613" y="4891088"/>
            <a:ext cx="1174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7" name="Line 62"/>
          <p:cNvSpPr>
            <a:spLocks noChangeShapeType="1"/>
          </p:cNvSpPr>
          <p:nvPr/>
        </p:nvSpPr>
        <p:spPr bwMode="auto">
          <a:xfrm flipH="1">
            <a:off x="1344613" y="4227513"/>
            <a:ext cx="1174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8" name="Line 63"/>
          <p:cNvSpPr>
            <a:spLocks noChangeShapeType="1"/>
          </p:cNvSpPr>
          <p:nvPr/>
        </p:nvSpPr>
        <p:spPr bwMode="auto">
          <a:xfrm flipH="1">
            <a:off x="1344613" y="3552825"/>
            <a:ext cx="1174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9" name="Line 64"/>
          <p:cNvSpPr>
            <a:spLocks noChangeShapeType="1"/>
          </p:cNvSpPr>
          <p:nvPr/>
        </p:nvSpPr>
        <p:spPr bwMode="auto">
          <a:xfrm flipH="1">
            <a:off x="1344613" y="2879725"/>
            <a:ext cx="1174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0" name="Line 65"/>
          <p:cNvSpPr>
            <a:spLocks noChangeShapeType="1"/>
          </p:cNvSpPr>
          <p:nvPr/>
        </p:nvSpPr>
        <p:spPr bwMode="auto">
          <a:xfrm flipH="1">
            <a:off x="1344613" y="2201863"/>
            <a:ext cx="1174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1" name="Line 66"/>
          <p:cNvSpPr>
            <a:spLocks noChangeShapeType="1"/>
          </p:cNvSpPr>
          <p:nvPr/>
        </p:nvSpPr>
        <p:spPr bwMode="auto">
          <a:xfrm flipH="1">
            <a:off x="1344613" y="1516063"/>
            <a:ext cx="11747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7122" name="Group 23"/>
          <p:cNvGrpSpPr>
            <a:grpSpLocks/>
          </p:cNvGrpSpPr>
          <p:nvPr/>
        </p:nvGrpSpPr>
        <p:grpSpPr bwMode="auto">
          <a:xfrm>
            <a:off x="1476375" y="5543550"/>
            <a:ext cx="6927850" cy="142875"/>
            <a:chOff x="840" y="3403"/>
            <a:chExt cx="4364" cy="90"/>
          </a:xfrm>
        </p:grpSpPr>
        <p:sp>
          <p:nvSpPr>
            <p:cNvPr id="47125" name="Line 7"/>
            <p:cNvSpPr>
              <a:spLocks noChangeShapeType="1"/>
            </p:cNvSpPr>
            <p:nvPr/>
          </p:nvSpPr>
          <p:spPr bwMode="auto">
            <a:xfrm>
              <a:off x="841" y="3404"/>
              <a:ext cx="43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6" name="Line 16"/>
            <p:cNvSpPr>
              <a:spLocks noChangeShapeType="1"/>
            </p:cNvSpPr>
            <p:nvPr/>
          </p:nvSpPr>
          <p:spPr bwMode="auto">
            <a:xfrm>
              <a:off x="1123"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7" name="Line 17"/>
            <p:cNvSpPr>
              <a:spLocks noChangeShapeType="1"/>
            </p:cNvSpPr>
            <p:nvPr/>
          </p:nvSpPr>
          <p:spPr bwMode="auto">
            <a:xfrm>
              <a:off x="1287" y="3409"/>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8" name="Line 18"/>
            <p:cNvSpPr>
              <a:spLocks noChangeShapeType="1"/>
            </p:cNvSpPr>
            <p:nvPr/>
          </p:nvSpPr>
          <p:spPr bwMode="auto">
            <a:xfrm>
              <a:off x="1751"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9" name="Line 19"/>
            <p:cNvSpPr>
              <a:spLocks noChangeShapeType="1"/>
            </p:cNvSpPr>
            <p:nvPr/>
          </p:nvSpPr>
          <p:spPr bwMode="auto">
            <a:xfrm>
              <a:off x="1543"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0" name="Line 20"/>
            <p:cNvSpPr>
              <a:spLocks noChangeShapeType="1"/>
            </p:cNvSpPr>
            <p:nvPr/>
          </p:nvSpPr>
          <p:spPr bwMode="auto">
            <a:xfrm>
              <a:off x="2086"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1" name="Line 21"/>
            <p:cNvSpPr>
              <a:spLocks noChangeShapeType="1"/>
            </p:cNvSpPr>
            <p:nvPr/>
          </p:nvSpPr>
          <p:spPr bwMode="auto">
            <a:xfrm>
              <a:off x="1883"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2" name="Line 22"/>
            <p:cNvSpPr>
              <a:spLocks noChangeShapeType="1"/>
            </p:cNvSpPr>
            <p:nvPr/>
          </p:nvSpPr>
          <p:spPr bwMode="auto">
            <a:xfrm>
              <a:off x="2290"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3" name="Line 23"/>
            <p:cNvSpPr>
              <a:spLocks noChangeShapeType="1"/>
            </p:cNvSpPr>
            <p:nvPr/>
          </p:nvSpPr>
          <p:spPr bwMode="auto">
            <a:xfrm>
              <a:off x="2507"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4" name="Line 24"/>
            <p:cNvSpPr>
              <a:spLocks noChangeShapeType="1"/>
            </p:cNvSpPr>
            <p:nvPr/>
          </p:nvSpPr>
          <p:spPr bwMode="auto">
            <a:xfrm>
              <a:off x="2713"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5" name="Line 25"/>
            <p:cNvSpPr>
              <a:spLocks noChangeShapeType="1"/>
            </p:cNvSpPr>
            <p:nvPr/>
          </p:nvSpPr>
          <p:spPr bwMode="auto">
            <a:xfrm>
              <a:off x="2917"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6" name="Line 26"/>
            <p:cNvSpPr>
              <a:spLocks noChangeShapeType="1"/>
            </p:cNvSpPr>
            <p:nvPr/>
          </p:nvSpPr>
          <p:spPr bwMode="auto">
            <a:xfrm>
              <a:off x="3131"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7" name="Line 27"/>
            <p:cNvSpPr>
              <a:spLocks noChangeShapeType="1"/>
            </p:cNvSpPr>
            <p:nvPr/>
          </p:nvSpPr>
          <p:spPr bwMode="auto">
            <a:xfrm>
              <a:off x="3333"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8" name="Line 28"/>
            <p:cNvSpPr>
              <a:spLocks noChangeShapeType="1"/>
            </p:cNvSpPr>
            <p:nvPr/>
          </p:nvSpPr>
          <p:spPr bwMode="auto">
            <a:xfrm>
              <a:off x="3550"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9" name="Line 29"/>
            <p:cNvSpPr>
              <a:spLocks noChangeShapeType="1"/>
            </p:cNvSpPr>
            <p:nvPr/>
          </p:nvSpPr>
          <p:spPr bwMode="auto">
            <a:xfrm>
              <a:off x="3754"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0" name="Line 30"/>
            <p:cNvSpPr>
              <a:spLocks noChangeShapeType="1"/>
            </p:cNvSpPr>
            <p:nvPr/>
          </p:nvSpPr>
          <p:spPr bwMode="auto">
            <a:xfrm>
              <a:off x="3957"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1" name="Line 31"/>
            <p:cNvSpPr>
              <a:spLocks noChangeShapeType="1"/>
            </p:cNvSpPr>
            <p:nvPr/>
          </p:nvSpPr>
          <p:spPr bwMode="auto">
            <a:xfrm>
              <a:off x="4175"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2" name="Line 32"/>
            <p:cNvSpPr>
              <a:spLocks noChangeShapeType="1"/>
            </p:cNvSpPr>
            <p:nvPr/>
          </p:nvSpPr>
          <p:spPr bwMode="auto">
            <a:xfrm>
              <a:off x="4376"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3" name="Line 33"/>
            <p:cNvSpPr>
              <a:spLocks noChangeShapeType="1"/>
            </p:cNvSpPr>
            <p:nvPr/>
          </p:nvSpPr>
          <p:spPr bwMode="auto">
            <a:xfrm>
              <a:off x="4581"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4" name="Line 34"/>
            <p:cNvSpPr>
              <a:spLocks noChangeShapeType="1"/>
            </p:cNvSpPr>
            <p:nvPr/>
          </p:nvSpPr>
          <p:spPr bwMode="auto">
            <a:xfrm>
              <a:off x="4794"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5" name="Line 35"/>
            <p:cNvSpPr>
              <a:spLocks noChangeShapeType="1"/>
            </p:cNvSpPr>
            <p:nvPr/>
          </p:nvSpPr>
          <p:spPr bwMode="auto">
            <a:xfrm>
              <a:off x="5004"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6" name="Line 36"/>
            <p:cNvSpPr>
              <a:spLocks noChangeShapeType="1"/>
            </p:cNvSpPr>
            <p:nvPr/>
          </p:nvSpPr>
          <p:spPr bwMode="auto">
            <a:xfrm>
              <a:off x="5204" y="3403"/>
              <a:ext cx="0" cy="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7" name="Line 60"/>
            <p:cNvSpPr>
              <a:spLocks noChangeShapeType="1"/>
            </p:cNvSpPr>
            <p:nvPr/>
          </p:nvSpPr>
          <p:spPr bwMode="auto">
            <a:xfrm flipH="1">
              <a:off x="847" y="3404"/>
              <a:ext cx="7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8" name="Line 67"/>
            <p:cNvSpPr>
              <a:spLocks noChangeShapeType="1"/>
            </p:cNvSpPr>
            <p:nvPr/>
          </p:nvSpPr>
          <p:spPr bwMode="auto">
            <a:xfrm>
              <a:off x="840" y="3404"/>
              <a:ext cx="0" cy="7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7123" name="Text Box 68"/>
          <p:cNvSpPr txBox="1">
            <a:spLocks noChangeArrowheads="1"/>
          </p:cNvSpPr>
          <p:nvPr/>
        </p:nvSpPr>
        <p:spPr bwMode="auto">
          <a:xfrm>
            <a:off x="611188" y="1384300"/>
            <a:ext cx="79375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r" defTabSz="914400">
              <a:spcAft>
                <a:spcPct val="216000"/>
              </a:spcAft>
            </a:pPr>
            <a:r>
              <a:rPr lang="en-GB" altLang="en-US" sz="1400" b="1">
                <a:solidFill>
                  <a:srgbClr val="000000"/>
                </a:solidFill>
                <a:latin typeface="Open Sans" charset="0"/>
              </a:rPr>
              <a:t>0.12</a:t>
            </a:r>
          </a:p>
          <a:p>
            <a:pPr algn="r" defTabSz="914400">
              <a:spcAft>
                <a:spcPct val="216000"/>
              </a:spcAft>
            </a:pPr>
            <a:r>
              <a:rPr lang="en-GB" altLang="en-US" sz="1400" b="1">
                <a:solidFill>
                  <a:srgbClr val="000000"/>
                </a:solidFill>
                <a:latin typeface="Open Sans" charset="0"/>
              </a:rPr>
              <a:t>0.10</a:t>
            </a:r>
          </a:p>
          <a:p>
            <a:pPr algn="r" defTabSz="914400">
              <a:spcAft>
                <a:spcPct val="216000"/>
              </a:spcAft>
            </a:pPr>
            <a:r>
              <a:rPr lang="en-GB" altLang="en-US" sz="1400" b="1">
                <a:solidFill>
                  <a:srgbClr val="000000"/>
                </a:solidFill>
                <a:latin typeface="Open Sans" charset="0"/>
              </a:rPr>
              <a:t>0.08</a:t>
            </a:r>
          </a:p>
          <a:p>
            <a:pPr algn="r" defTabSz="914400">
              <a:spcAft>
                <a:spcPct val="216000"/>
              </a:spcAft>
            </a:pPr>
            <a:r>
              <a:rPr lang="en-GB" altLang="en-US" sz="1400" b="1">
                <a:solidFill>
                  <a:srgbClr val="000000"/>
                </a:solidFill>
                <a:latin typeface="Open Sans" charset="0"/>
              </a:rPr>
              <a:t>0.06</a:t>
            </a:r>
          </a:p>
          <a:p>
            <a:pPr algn="r" defTabSz="914400">
              <a:spcAft>
                <a:spcPct val="216000"/>
              </a:spcAft>
            </a:pPr>
            <a:r>
              <a:rPr lang="en-GB" altLang="en-US" sz="1400" b="1">
                <a:solidFill>
                  <a:srgbClr val="000000"/>
                </a:solidFill>
                <a:latin typeface="Open Sans" charset="0"/>
              </a:rPr>
              <a:t>0.04</a:t>
            </a:r>
          </a:p>
          <a:p>
            <a:pPr algn="r" defTabSz="914400">
              <a:spcAft>
                <a:spcPct val="216000"/>
              </a:spcAft>
            </a:pPr>
            <a:r>
              <a:rPr lang="en-GB" altLang="en-US" sz="1400" b="1">
                <a:solidFill>
                  <a:srgbClr val="000000"/>
                </a:solidFill>
                <a:latin typeface="Open Sans" charset="0"/>
              </a:rPr>
              <a:t>0.02</a:t>
            </a:r>
          </a:p>
          <a:p>
            <a:pPr algn="r" defTabSz="914400">
              <a:spcAft>
                <a:spcPct val="216000"/>
              </a:spcAft>
            </a:pPr>
            <a:r>
              <a:rPr lang="en-GB" altLang="en-US" sz="1400" b="1">
                <a:solidFill>
                  <a:srgbClr val="000000"/>
                </a:solidFill>
                <a:latin typeface="Open Sans" charset="0"/>
              </a:rPr>
              <a:t>0.00</a:t>
            </a:r>
          </a:p>
        </p:txBody>
      </p:sp>
      <p:sp>
        <p:nvSpPr>
          <p:cNvPr id="47124" name="Text Box 6"/>
          <p:cNvSpPr txBox="1">
            <a:spLocks noChangeArrowheads="1"/>
          </p:cNvSpPr>
          <p:nvPr/>
        </p:nvSpPr>
        <p:spPr bwMode="auto">
          <a:xfrm>
            <a:off x="0" y="-158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152400" y="6335713"/>
            <a:ext cx="18161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72" tIns="44444" rIns="90472" bIns="44444" anchor="ctr"/>
          <a:lstStyle>
            <a:lvl1pPr defTabSz="893763" eaLnBrk="0" hangingPunct="0">
              <a:defRPr sz="2400">
                <a:solidFill>
                  <a:schemeClr val="tx1"/>
                </a:solidFill>
                <a:latin typeface="Calibri" charset="0"/>
                <a:ea typeface="ＭＳ Ｐゴシック" charset="-128"/>
              </a:defRPr>
            </a:lvl1pPr>
            <a:lvl2pPr marL="742950" indent="-285750" defTabSz="893763" eaLnBrk="0" hangingPunct="0">
              <a:defRPr sz="2400">
                <a:solidFill>
                  <a:schemeClr val="tx1"/>
                </a:solidFill>
                <a:latin typeface="Calibri" charset="0"/>
                <a:ea typeface="ＭＳ Ｐゴシック" charset="-128"/>
              </a:defRPr>
            </a:lvl2pPr>
            <a:lvl3pPr marL="1143000" indent="-228600" defTabSz="893763" eaLnBrk="0" hangingPunct="0">
              <a:defRPr sz="2400">
                <a:solidFill>
                  <a:schemeClr val="tx1"/>
                </a:solidFill>
                <a:latin typeface="Calibri" charset="0"/>
                <a:ea typeface="ＭＳ Ｐゴシック" charset="-128"/>
              </a:defRPr>
            </a:lvl3pPr>
            <a:lvl4pPr marL="1600200" indent="-228600" defTabSz="893763" eaLnBrk="0" hangingPunct="0">
              <a:defRPr sz="2400">
                <a:solidFill>
                  <a:schemeClr val="tx1"/>
                </a:solidFill>
                <a:latin typeface="Calibri" charset="0"/>
                <a:ea typeface="ＭＳ Ｐゴシック" charset="-128"/>
              </a:defRPr>
            </a:lvl4pPr>
            <a:lvl5pPr marL="2057400" indent="-228600" defTabSz="893763" eaLnBrk="0" hangingPunct="0">
              <a:defRPr sz="2400">
                <a:solidFill>
                  <a:schemeClr val="tx1"/>
                </a:solidFill>
                <a:latin typeface="Calibri" charset="0"/>
                <a:ea typeface="ＭＳ Ｐゴシック" charset="-128"/>
              </a:defRPr>
            </a:lvl5pPr>
            <a:lvl6pPr marL="2514600" indent="-228600" defTabSz="893763"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893763"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893763"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893763" eaLnBrk="0" fontAlgn="base" hangingPunct="0">
              <a:spcBef>
                <a:spcPct val="0"/>
              </a:spcBef>
              <a:spcAft>
                <a:spcPct val="0"/>
              </a:spcAft>
              <a:defRPr sz="2400">
                <a:solidFill>
                  <a:schemeClr val="tx1"/>
                </a:solidFill>
                <a:latin typeface="Calibri" charset="0"/>
                <a:ea typeface="ＭＳ Ｐゴシック" charset="-128"/>
              </a:defRPr>
            </a:lvl9pPr>
          </a:lstStyle>
          <a:p>
            <a:r>
              <a:rPr lang="en-US" altLang="en-US" sz="1200">
                <a:solidFill>
                  <a:srgbClr val="000000"/>
                </a:solidFill>
              </a:rPr>
              <a:t>DCCT/EDIC Research Group. JAMA 2015;313:45-53.</a:t>
            </a:r>
          </a:p>
        </p:txBody>
      </p:sp>
      <p:sp>
        <p:nvSpPr>
          <p:cNvPr id="49154" name="Rectangle 3"/>
          <p:cNvSpPr txBox="1">
            <a:spLocks/>
          </p:cNvSpPr>
          <p:nvPr/>
        </p:nvSpPr>
        <p:spPr bwMode="auto">
          <a:xfrm>
            <a:off x="685800" y="127000"/>
            <a:ext cx="838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2075" tIns="46038" rIns="92075" bIns="46038" anchor="b"/>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84137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84137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84137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841375" eaLnBrk="0" fontAlgn="base" hangingPunct="0">
              <a:spcBef>
                <a:spcPct val="0"/>
              </a:spcBef>
              <a:spcAft>
                <a:spcPct val="0"/>
              </a:spcAft>
              <a:defRPr sz="2400">
                <a:solidFill>
                  <a:schemeClr val="tx1"/>
                </a:solidFill>
                <a:latin typeface="Calibri" charset="0"/>
                <a:ea typeface="ＭＳ Ｐゴシック" charset="-128"/>
              </a:defRPr>
            </a:lvl9pPr>
          </a:lstStyle>
          <a:p>
            <a:pPr>
              <a:lnSpc>
                <a:spcPct val="90000"/>
              </a:lnSpc>
            </a:pPr>
            <a:r>
              <a:rPr lang="en-US" altLang="en-US" sz="2800" b="1">
                <a:solidFill>
                  <a:srgbClr val="1E3268"/>
                </a:solidFill>
                <a:latin typeface="Open Sans" charset="0"/>
              </a:rPr>
              <a:t>DCCT/EDIC: Early intensive glucose control leads to long-term reduction in mortality</a:t>
            </a:r>
          </a:p>
        </p:txBody>
      </p:sp>
      <p:sp>
        <p:nvSpPr>
          <p:cNvPr id="49155" name="Text Box 6"/>
          <p:cNvSpPr txBox="1">
            <a:spLocks noChangeArrowheads="1"/>
          </p:cNvSpPr>
          <p:nvPr/>
        </p:nvSpPr>
        <p:spPr bwMode="auto">
          <a:xfrm>
            <a:off x="0" y="-158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pic>
        <p:nvPicPr>
          <p:cNvPr id="4915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1320800"/>
            <a:ext cx="706278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Box 4"/>
          <p:cNvSpPr txBox="1">
            <a:spLocks noChangeArrowheads="1"/>
          </p:cNvSpPr>
          <p:nvPr/>
        </p:nvSpPr>
        <p:spPr bwMode="auto">
          <a:xfrm>
            <a:off x="2963863" y="2647950"/>
            <a:ext cx="194151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5" tIns="45715" rIns="91425" bIns="45715">
            <a:spAutoFit/>
          </a:bodyPr>
          <a:lstStyle>
            <a:lvl1pPr defTabSz="457200" eaLnBrk="0" hangingPunct="0">
              <a:defRPr sz="2400">
                <a:solidFill>
                  <a:schemeClr val="tx1"/>
                </a:solidFill>
                <a:latin typeface="Calibri" charset="0"/>
                <a:ea typeface="ＭＳ Ｐゴシック" charset="-128"/>
              </a:defRPr>
            </a:lvl1pPr>
            <a:lvl2pPr marL="742950" indent="-285750" defTabSz="457200" eaLnBrk="0" hangingPunct="0">
              <a:defRPr sz="2400">
                <a:solidFill>
                  <a:schemeClr val="tx1"/>
                </a:solidFill>
                <a:latin typeface="Calibri" charset="0"/>
                <a:ea typeface="ＭＳ Ｐゴシック" charset="-128"/>
              </a:defRPr>
            </a:lvl2pPr>
            <a:lvl3pPr marL="1143000" indent="-228600" defTabSz="457200" eaLnBrk="0" hangingPunct="0">
              <a:defRPr sz="2400">
                <a:solidFill>
                  <a:schemeClr val="tx1"/>
                </a:solidFill>
                <a:latin typeface="Calibri" charset="0"/>
                <a:ea typeface="ＭＳ Ｐゴシック" charset="-128"/>
              </a:defRPr>
            </a:lvl3pPr>
            <a:lvl4pPr marL="1600200" indent="-228600" defTabSz="457200" eaLnBrk="0" hangingPunct="0">
              <a:defRPr sz="2400">
                <a:solidFill>
                  <a:schemeClr val="tx1"/>
                </a:solidFill>
                <a:latin typeface="Calibri" charset="0"/>
                <a:ea typeface="ＭＳ Ｐゴシック" charset="-128"/>
              </a:defRPr>
            </a:lvl4pPr>
            <a:lvl5pPr marL="2057400" indent="-228600" defTabSz="4572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a:r>
              <a:rPr lang="en-US" altLang="en-US" sz="1800">
                <a:solidFill>
                  <a:srgbClr val="000000"/>
                </a:solidFill>
                <a:latin typeface="Open Sans" charset="0"/>
              </a:rPr>
              <a:t>HR 0.67 </a:t>
            </a:r>
          </a:p>
          <a:p>
            <a:pPr algn="ctr"/>
            <a:r>
              <a:rPr lang="en-US" altLang="en-US" sz="1600">
                <a:solidFill>
                  <a:srgbClr val="000000"/>
                </a:solidFill>
                <a:latin typeface="Open Sans" charset="0"/>
              </a:rPr>
              <a:t>(95% CI, 0.46-0.99)</a:t>
            </a:r>
          </a:p>
          <a:p>
            <a:pPr algn="ctr"/>
            <a:r>
              <a:rPr lang="en-US" altLang="en-US" sz="1600">
                <a:solidFill>
                  <a:srgbClr val="000000"/>
                </a:solidFill>
                <a:latin typeface="Open Sans" charset="0"/>
              </a:rPr>
              <a:t>P=0.045</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7702550" y="6064250"/>
            <a:ext cx="1444625" cy="7937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50178" name="Rectangle 155"/>
          <p:cNvSpPr>
            <a:spLocks noChangeArrowheads="1"/>
          </p:cNvSpPr>
          <p:nvPr/>
        </p:nvSpPr>
        <p:spPr bwMode="auto">
          <a:xfrm>
            <a:off x="-23813" y="-195263"/>
            <a:ext cx="9136063" cy="6832601"/>
          </a:xfrm>
          <a:prstGeom prst="rect">
            <a:avLst/>
          </a:prstGeom>
          <a:solidFill>
            <a:srgbClr val="FFFFFF"/>
          </a:solidFill>
          <a:ln w="9525">
            <a:solidFill>
              <a:srgbClr val="FFFFFF"/>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Calibri Light" charset="0"/>
            </a:endParaRPr>
          </a:p>
        </p:txBody>
      </p:sp>
      <p:grpSp>
        <p:nvGrpSpPr>
          <p:cNvPr id="3" name="Group 2">
            <a:extLst>
              <a:ext uri="{FF2B5EF4-FFF2-40B4-BE49-F238E27FC236}"/>
            </a:extLst>
          </p:cNvPr>
          <p:cNvGrpSpPr>
            <a:grpSpLocks/>
          </p:cNvGrpSpPr>
          <p:nvPr/>
        </p:nvGrpSpPr>
        <p:grpSpPr bwMode="auto">
          <a:xfrm>
            <a:off x="1987972" y="3741539"/>
            <a:ext cx="5910337" cy="2232422"/>
            <a:chOff x="1409" y="1872"/>
            <a:chExt cx="4188" cy="1406"/>
          </a:xfrm>
          <a:solidFill>
            <a:schemeClr val="tx1"/>
          </a:solidFill>
        </p:grpSpPr>
        <p:sp>
          <p:nvSpPr>
            <p:cNvPr id="29798" name="Freeform 3">
              <a:extLst>
                <a:ext uri="{FF2B5EF4-FFF2-40B4-BE49-F238E27FC236}"/>
              </a:extLst>
            </p:cNvPr>
            <p:cNvSpPr>
              <a:spLocks/>
            </p:cNvSpPr>
            <p:nvPr/>
          </p:nvSpPr>
          <p:spPr bwMode="auto">
            <a:xfrm>
              <a:off x="2952" y="2628"/>
              <a:ext cx="84" cy="25"/>
            </a:xfrm>
            <a:custGeom>
              <a:avLst/>
              <a:gdLst>
                <a:gd name="T0" fmla="*/ 76 w 84"/>
                <a:gd name="T1" fmla="*/ 0 h 30"/>
                <a:gd name="T2" fmla="*/ 0 w 84"/>
                <a:gd name="T3" fmla="*/ 3 h 30"/>
                <a:gd name="T4" fmla="*/ 8 w 84"/>
                <a:gd name="T5" fmla="*/ 5 h 30"/>
                <a:gd name="T6" fmla="*/ 84 w 84"/>
                <a:gd name="T7" fmla="*/ 3 h 30"/>
                <a:gd name="T8" fmla="*/ 76 w 84"/>
                <a:gd name="T9" fmla="*/ 0 h 30"/>
                <a:gd name="T10" fmla="*/ 0 60000 65536"/>
                <a:gd name="T11" fmla="*/ 0 60000 65536"/>
                <a:gd name="T12" fmla="*/ 0 60000 65536"/>
                <a:gd name="T13" fmla="*/ 0 60000 65536"/>
                <a:gd name="T14" fmla="*/ 0 60000 65536"/>
                <a:gd name="T15" fmla="*/ 0 w 84"/>
                <a:gd name="T16" fmla="*/ 0 h 30"/>
                <a:gd name="T17" fmla="*/ 84 w 84"/>
                <a:gd name="T18" fmla="*/ 30 h 30"/>
              </a:gdLst>
              <a:ahLst/>
              <a:cxnLst>
                <a:cxn ang="T10">
                  <a:pos x="T0" y="T1"/>
                </a:cxn>
                <a:cxn ang="T11">
                  <a:pos x="T2" y="T3"/>
                </a:cxn>
                <a:cxn ang="T12">
                  <a:pos x="T4" y="T5"/>
                </a:cxn>
                <a:cxn ang="T13">
                  <a:pos x="T6" y="T7"/>
                </a:cxn>
                <a:cxn ang="T14">
                  <a:pos x="T8" y="T9"/>
                </a:cxn>
              </a:cxnLst>
              <a:rect l="T15" t="T16" r="T17" b="T18"/>
              <a:pathLst>
                <a:path w="84" h="30">
                  <a:moveTo>
                    <a:pt x="76" y="0"/>
                  </a:moveTo>
                  <a:lnTo>
                    <a:pt x="0" y="23"/>
                  </a:lnTo>
                  <a:lnTo>
                    <a:pt x="8" y="30"/>
                  </a:lnTo>
                  <a:lnTo>
                    <a:pt x="84" y="8"/>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799" name="Freeform 4">
              <a:extLst>
                <a:ext uri="{FF2B5EF4-FFF2-40B4-BE49-F238E27FC236}"/>
              </a:extLst>
            </p:cNvPr>
            <p:cNvSpPr>
              <a:spLocks/>
            </p:cNvSpPr>
            <p:nvPr/>
          </p:nvSpPr>
          <p:spPr bwMode="auto">
            <a:xfrm>
              <a:off x="2815" y="2666"/>
              <a:ext cx="70" cy="18"/>
            </a:xfrm>
            <a:custGeom>
              <a:avLst/>
              <a:gdLst>
                <a:gd name="T0" fmla="*/ 72 w 69"/>
                <a:gd name="T1" fmla="*/ 0 h 22"/>
                <a:gd name="T2" fmla="*/ 0 w 69"/>
                <a:gd name="T3" fmla="*/ 2 h 22"/>
                <a:gd name="T4" fmla="*/ 8 w 69"/>
                <a:gd name="T5" fmla="*/ 2 h 22"/>
                <a:gd name="T6" fmla="*/ 80 w 69"/>
                <a:gd name="T7" fmla="*/ 2 h 22"/>
                <a:gd name="T8" fmla="*/ 72 w 69"/>
                <a:gd name="T9" fmla="*/ 0 h 22"/>
                <a:gd name="T10" fmla="*/ 0 60000 65536"/>
                <a:gd name="T11" fmla="*/ 0 60000 65536"/>
                <a:gd name="T12" fmla="*/ 0 60000 65536"/>
                <a:gd name="T13" fmla="*/ 0 60000 65536"/>
                <a:gd name="T14" fmla="*/ 0 60000 65536"/>
                <a:gd name="T15" fmla="*/ 0 w 69"/>
                <a:gd name="T16" fmla="*/ 0 h 22"/>
                <a:gd name="T17" fmla="*/ 69 w 69"/>
                <a:gd name="T18" fmla="*/ 22 h 22"/>
              </a:gdLst>
              <a:ahLst/>
              <a:cxnLst>
                <a:cxn ang="T10">
                  <a:pos x="T0" y="T1"/>
                </a:cxn>
                <a:cxn ang="T11">
                  <a:pos x="T2" y="T3"/>
                </a:cxn>
                <a:cxn ang="T12">
                  <a:pos x="T4" y="T5"/>
                </a:cxn>
                <a:cxn ang="T13">
                  <a:pos x="T6" y="T7"/>
                </a:cxn>
                <a:cxn ang="T14">
                  <a:pos x="T8" y="T9"/>
                </a:cxn>
              </a:cxnLst>
              <a:rect l="T15" t="T16" r="T17" b="T18"/>
              <a:pathLst>
                <a:path w="69" h="22">
                  <a:moveTo>
                    <a:pt x="61" y="0"/>
                  </a:moveTo>
                  <a:lnTo>
                    <a:pt x="0" y="15"/>
                  </a:lnTo>
                  <a:lnTo>
                    <a:pt x="8" y="22"/>
                  </a:lnTo>
                  <a:lnTo>
                    <a:pt x="69" y="7"/>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00" name="Rectangle 5">
              <a:extLst>
                <a:ext uri="{FF2B5EF4-FFF2-40B4-BE49-F238E27FC236}"/>
              </a:extLst>
            </p:cNvPr>
            <p:cNvSpPr>
              <a:spLocks noChangeArrowheads="1"/>
            </p:cNvSpPr>
            <p:nvPr/>
          </p:nvSpPr>
          <p:spPr bwMode="auto">
            <a:xfrm>
              <a:off x="2774" y="2644"/>
              <a:ext cx="91"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01" name="Rectangle 6">
              <a:extLst>
                <a:ext uri="{FF2B5EF4-FFF2-40B4-BE49-F238E27FC236}"/>
              </a:extLst>
            </p:cNvPr>
            <p:cNvSpPr>
              <a:spLocks noChangeArrowheads="1"/>
            </p:cNvSpPr>
            <p:nvPr/>
          </p:nvSpPr>
          <p:spPr bwMode="auto">
            <a:xfrm>
              <a:off x="1681" y="3204"/>
              <a:ext cx="91"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grpSp>
          <p:nvGrpSpPr>
            <p:cNvPr id="4" name="Group 7">
              <a:extLst>
                <a:ext uri="{FF2B5EF4-FFF2-40B4-BE49-F238E27FC236}"/>
              </a:extLst>
            </p:cNvPr>
            <p:cNvGrpSpPr>
              <a:grpSpLocks/>
            </p:cNvGrpSpPr>
            <p:nvPr/>
          </p:nvGrpSpPr>
          <p:grpSpPr bwMode="auto">
            <a:xfrm>
              <a:off x="1409" y="1872"/>
              <a:ext cx="4188" cy="1378"/>
              <a:chOff x="1409" y="1872"/>
              <a:chExt cx="4188" cy="1378"/>
            </a:xfrm>
            <a:grpFill/>
          </p:grpSpPr>
          <p:sp>
            <p:nvSpPr>
              <p:cNvPr id="29803" name="Rectangle 8">
                <a:extLst>
                  <a:ext uri="{FF2B5EF4-FFF2-40B4-BE49-F238E27FC236}"/>
                </a:extLst>
              </p:cNvPr>
              <p:cNvSpPr>
                <a:spLocks noChangeArrowheads="1"/>
              </p:cNvSpPr>
              <p:nvPr/>
            </p:nvSpPr>
            <p:spPr bwMode="auto">
              <a:xfrm>
                <a:off x="5479" y="1906"/>
                <a:ext cx="76" cy="12"/>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04" name="Rectangle 9">
                <a:extLst>
                  <a:ext uri="{FF2B5EF4-FFF2-40B4-BE49-F238E27FC236}"/>
                </a:extLst>
              </p:cNvPr>
              <p:cNvSpPr>
                <a:spLocks noChangeArrowheads="1"/>
              </p:cNvSpPr>
              <p:nvPr/>
            </p:nvSpPr>
            <p:spPr bwMode="auto">
              <a:xfrm>
                <a:off x="5328" y="1906"/>
                <a:ext cx="77" cy="12"/>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05" name="Rectangle 10">
                <a:extLst>
                  <a:ext uri="{FF2B5EF4-FFF2-40B4-BE49-F238E27FC236}"/>
                </a:extLst>
              </p:cNvPr>
              <p:cNvSpPr>
                <a:spLocks noChangeArrowheads="1"/>
              </p:cNvSpPr>
              <p:nvPr/>
            </p:nvSpPr>
            <p:spPr bwMode="auto">
              <a:xfrm>
                <a:off x="5176" y="1906"/>
                <a:ext cx="76" cy="12"/>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06" name="Rectangle 11">
                <a:extLst>
                  <a:ext uri="{FF2B5EF4-FFF2-40B4-BE49-F238E27FC236}"/>
                </a:extLst>
              </p:cNvPr>
              <p:cNvSpPr>
                <a:spLocks noChangeArrowheads="1"/>
              </p:cNvSpPr>
              <p:nvPr/>
            </p:nvSpPr>
            <p:spPr bwMode="auto">
              <a:xfrm>
                <a:off x="5024" y="1906"/>
                <a:ext cx="76" cy="12"/>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07" name="Freeform 12">
                <a:extLst>
                  <a:ext uri="{FF2B5EF4-FFF2-40B4-BE49-F238E27FC236}"/>
                </a:extLst>
              </p:cNvPr>
              <p:cNvSpPr>
                <a:spLocks/>
              </p:cNvSpPr>
              <p:nvPr/>
            </p:nvSpPr>
            <p:spPr bwMode="auto">
              <a:xfrm>
                <a:off x="4865" y="1924"/>
                <a:ext cx="83" cy="25"/>
              </a:xfrm>
              <a:custGeom>
                <a:avLst/>
                <a:gdLst>
                  <a:gd name="T0" fmla="*/ 76 w 83"/>
                  <a:gd name="T1" fmla="*/ 0 h 30"/>
                  <a:gd name="T2" fmla="*/ 0 w 83"/>
                  <a:gd name="T3" fmla="*/ 3 h 30"/>
                  <a:gd name="T4" fmla="*/ 7 w 83"/>
                  <a:gd name="T5" fmla="*/ 5 h 30"/>
                  <a:gd name="T6" fmla="*/ 83 w 83"/>
                  <a:gd name="T7" fmla="*/ 3 h 30"/>
                  <a:gd name="T8" fmla="*/ 76 w 83"/>
                  <a:gd name="T9" fmla="*/ 0 h 30"/>
                  <a:gd name="T10" fmla="*/ 0 60000 65536"/>
                  <a:gd name="T11" fmla="*/ 0 60000 65536"/>
                  <a:gd name="T12" fmla="*/ 0 60000 65536"/>
                  <a:gd name="T13" fmla="*/ 0 60000 65536"/>
                  <a:gd name="T14" fmla="*/ 0 60000 65536"/>
                  <a:gd name="T15" fmla="*/ 0 w 83"/>
                  <a:gd name="T16" fmla="*/ 0 h 30"/>
                  <a:gd name="T17" fmla="*/ 83 w 83"/>
                  <a:gd name="T18" fmla="*/ 30 h 30"/>
                </a:gdLst>
                <a:ahLst/>
                <a:cxnLst>
                  <a:cxn ang="T10">
                    <a:pos x="T0" y="T1"/>
                  </a:cxn>
                  <a:cxn ang="T11">
                    <a:pos x="T2" y="T3"/>
                  </a:cxn>
                  <a:cxn ang="T12">
                    <a:pos x="T4" y="T5"/>
                  </a:cxn>
                  <a:cxn ang="T13">
                    <a:pos x="T6" y="T7"/>
                  </a:cxn>
                  <a:cxn ang="T14">
                    <a:pos x="T8" y="T9"/>
                  </a:cxn>
                </a:cxnLst>
                <a:rect l="T15" t="T16" r="T17" b="T18"/>
                <a:pathLst>
                  <a:path w="83" h="30">
                    <a:moveTo>
                      <a:pt x="76" y="0"/>
                    </a:moveTo>
                    <a:lnTo>
                      <a:pt x="0" y="23"/>
                    </a:lnTo>
                    <a:lnTo>
                      <a:pt x="7" y="30"/>
                    </a:lnTo>
                    <a:lnTo>
                      <a:pt x="83" y="8"/>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08" name="Freeform 13">
                <a:extLst>
                  <a:ext uri="{FF2B5EF4-FFF2-40B4-BE49-F238E27FC236}"/>
                </a:extLst>
              </p:cNvPr>
              <p:cNvSpPr>
                <a:spLocks/>
              </p:cNvSpPr>
              <p:nvPr/>
            </p:nvSpPr>
            <p:spPr bwMode="auto">
              <a:xfrm>
                <a:off x="4728" y="1961"/>
                <a:ext cx="68" cy="19"/>
              </a:xfrm>
              <a:custGeom>
                <a:avLst/>
                <a:gdLst>
                  <a:gd name="T0" fmla="*/ 61 w 68"/>
                  <a:gd name="T1" fmla="*/ 0 h 23"/>
                  <a:gd name="T2" fmla="*/ 0 w 68"/>
                  <a:gd name="T3" fmla="*/ 2 h 23"/>
                  <a:gd name="T4" fmla="*/ 8 w 68"/>
                  <a:gd name="T5" fmla="*/ 2 h 23"/>
                  <a:gd name="T6" fmla="*/ 68 w 68"/>
                  <a:gd name="T7" fmla="*/ 2 h 23"/>
                  <a:gd name="T8" fmla="*/ 61 w 68"/>
                  <a:gd name="T9" fmla="*/ 0 h 23"/>
                  <a:gd name="T10" fmla="*/ 0 60000 65536"/>
                  <a:gd name="T11" fmla="*/ 0 60000 65536"/>
                  <a:gd name="T12" fmla="*/ 0 60000 65536"/>
                  <a:gd name="T13" fmla="*/ 0 60000 65536"/>
                  <a:gd name="T14" fmla="*/ 0 60000 65536"/>
                  <a:gd name="T15" fmla="*/ 0 w 68"/>
                  <a:gd name="T16" fmla="*/ 0 h 23"/>
                  <a:gd name="T17" fmla="*/ 68 w 68"/>
                  <a:gd name="T18" fmla="*/ 23 h 23"/>
                </a:gdLst>
                <a:ahLst/>
                <a:cxnLst>
                  <a:cxn ang="T10">
                    <a:pos x="T0" y="T1"/>
                  </a:cxn>
                  <a:cxn ang="T11">
                    <a:pos x="T2" y="T3"/>
                  </a:cxn>
                  <a:cxn ang="T12">
                    <a:pos x="T4" y="T5"/>
                  </a:cxn>
                  <a:cxn ang="T13">
                    <a:pos x="T6" y="T7"/>
                  </a:cxn>
                  <a:cxn ang="T14">
                    <a:pos x="T8" y="T9"/>
                  </a:cxn>
                </a:cxnLst>
                <a:rect l="T15" t="T16" r="T17" b="T18"/>
                <a:pathLst>
                  <a:path w="68" h="23">
                    <a:moveTo>
                      <a:pt x="61" y="0"/>
                    </a:moveTo>
                    <a:lnTo>
                      <a:pt x="0" y="16"/>
                    </a:lnTo>
                    <a:lnTo>
                      <a:pt x="8" y="23"/>
                    </a:lnTo>
                    <a:lnTo>
                      <a:pt x="68" y="8"/>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09" name="Freeform 14">
                <a:extLst>
                  <a:ext uri="{FF2B5EF4-FFF2-40B4-BE49-F238E27FC236}"/>
                </a:extLst>
              </p:cNvPr>
              <p:cNvSpPr>
                <a:spLocks/>
              </p:cNvSpPr>
              <p:nvPr/>
            </p:nvSpPr>
            <p:spPr bwMode="auto">
              <a:xfrm>
                <a:off x="4721" y="1975"/>
                <a:ext cx="15" cy="12"/>
              </a:xfrm>
              <a:custGeom>
                <a:avLst/>
                <a:gdLst>
                  <a:gd name="T0" fmla="*/ 8 w 16"/>
                  <a:gd name="T1" fmla="*/ 0 h 15"/>
                  <a:gd name="T2" fmla="*/ 0 w 16"/>
                  <a:gd name="T3" fmla="*/ 2 h 15"/>
                  <a:gd name="T4" fmla="*/ 8 w 16"/>
                  <a:gd name="T5" fmla="*/ 2 h 15"/>
                  <a:gd name="T6" fmla="*/ 8 w 16"/>
                  <a:gd name="T7" fmla="*/ 2 h 15"/>
                  <a:gd name="T8" fmla="*/ 8 w 16"/>
                  <a:gd name="T9" fmla="*/ 0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8" y="0"/>
                    </a:moveTo>
                    <a:lnTo>
                      <a:pt x="0" y="7"/>
                    </a:lnTo>
                    <a:lnTo>
                      <a:pt x="8" y="15"/>
                    </a:lnTo>
                    <a:lnTo>
                      <a:pt x="16" y="7"/>
                    </a:lnTo>
                    <a:lnTo>
                      <a:pt x="8"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0" name="Freeform 15">
                <a:extLst>
                  <a:ext uri="{FF2B5EF4-FFF2-40B4-BE49-F238E27FC236}"/>
                </a:extLst>
              </p:cNvPr>
              <p:cNvSpPr>
                <a:spLocks/>
              </p:cNvSpPr>
              <p:nvPr/>
            </p:nvSpPr>
            <p:spPr bwMode="auto">
              <a:xfrm>
                <a:off x="4569" y="1980"/>
                <a:ext cx="83" cy="13"/>
              </a:xfrm>
              <a:custGeom>
                <a:avLst/>
                <a:gdLst>
                  <a:gd name="T0" fmla="*/ 76 w 83"/>
                  <a:gd name="T1" fmla="*/ 0 h 15"/>
                  <a:gd name="T2" fmla="*/ 0 w 83"/>
                  <a:gd name="T3" fmla="*/ 3 h 15"/>
                  <a:gd name="T4" fmla="*/ 7 w 83"/>
                  <a:gd name="T5" fmla="*/ 3 h 15"/>
                  <a:gd name="T6" fmla="*/ 83 w 83"/>
                  <a:gd name="T7" fmla="*/ 3 h 15"/>
                  <a:gd name="T8" fmla="*/ 76 w 83"/>
                  <a:gd name="T9" fmla="*/ 0 h 15"/>
                  <a:gd name="T10" fmla="*/ 0 60000 65536"/>
                  <a:gd name="T11" fmla="*/ 0 60000 65536"/>
                  <a:gd name="T12" fmla="*/ 0 60000 65536"/>
                  <a:gd name="T13" fmla="*/ 0 60000 65536"/>
                  <a:gd name="T14" fmla="*/ 0 60000 65536"/>
                  <a:gd name="T15" fmla="*/ 0 w 83"/>
                  <a:gd name="T16" fmla="*/ 0 h 15"/>
                  <a:gd name="T17" fmla="*/ 83 w 83"/>
                  <a:gd name="T18" fmla="*/ 15 h 15"/>
                </a:gdLst>
                <a:ahLst/>
                <a:cxnLst>
                  <a:cxn ang="T10">
                    <a:pos x="T0" y="T1"/>
                  </a:cxn>
                  <a:cxn ang="T11">
                    <a:pos x="T2" y="T3"/>
                  </a:cxn>
                  <a:cxn ang="T12">
                    <a:pos x="T4" y="T5"/>
                  </a:cxn>
                  <a:cxn ang="T13">
                    <a:pos x="T6" y="T7"/>
                  </a:cxn>
                  <a:cxn ang="T14">
                    <a:pos x="T8" y="T9"/>
                  </a:cxn>
                </a:cxnLst>
                <a:rect l="T15" t="T16" r="T17" b="T18"/>
                <a:pathLst>
                  <a:path w="83" h="15">
                    <a:moveTo>
                      <a:pt x="76" y="0"/>
                    </a:moveTo>
                    <a:lnTo>
                      <a:pt x="0" y="8"/>
                    </a:lnTo>
                    <a:lnTo>
                      <a:pt x="7" y="15"/>
                    </a:lnTo>
                    <a:lnTo>
                      <a:pt x="83" y="8"/>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1" name="Rectangle 16">
                <a:extLst>
                  <a:ext uri="{FF2B5EF4-FFF2-40B4-BE49-F238E27FC236}"/>
                </a:extLst>
              </p:cNvPr>
              <p:cNvSpPr>
                <a:spLocks noChangeArrowheads="1"/>
              </p:cNvSpPr>
              <p:nvPr/>
            </p:nvSpPr>
            <p:spPr bwMode="auto">
              <a:xfrm>
                <a:off x="4462" y="1993"/>
                <a:ext cx="38" cy="13"/>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12" name="Freeform 17">
                <a:extLst>
                  <a:ext uri="{FF2B5EF4-FFF2-40B4-BE49-F238E27FC236}"/>
                </a:extLst>
              </p:cNvPr>
              <p:cNvSpPr>
                <a:spLocks/>
              </p:cNvSpPr>
              <p:nvPr/>
            </p:nvSpPr>
            <p:spPr bwMode="auto">
              <a:xfrm>
                <a:off x="4417" y="1993"/>
                <a:ext cx="45" cy="18"/>
              </a:xfrm>
              <a:custGeom>
                <a:avLst/>
                <a:gdLst>
                  <a:gd name="T0" fmla="*/ 38 w 45"/>
                  <a:gd name="T1" fmla="*/ 0 h 23"/>
                  <a:gd name="T2" fmla="*/ 0 w 45"/>
                  <a:gd name="T3" fmla="*/ 2 h 23"/>
                  <a:gd name="T4" fmla="*/ 7 w 45"/>
                  <a:gd name="T5" fmla="*/ 2 h 23"/>
                  <a:gd name="T6" fmla="*/ 45 w 45"/>
                  <a:gd name="T7" fmla="*/ 2 h 23"/>
                  <a:gd name="T8" fmla="*/ 38 w 45"/>
                  <a:gd name="T9" fmla="*/ 0 h 23"/>
                  <a:gd name="T10" fmla="*/ 0 60000 65536"/>
                  <a:gd name="T11" fmla="*/ 0 60000 65536"/>
                  <a:gd name="T12" fmla="*/ 0 60000 65536"/>
                  <a:gd name="T13" fmla="*/ 0 60000 65536"/>
                  <a:gd name="T14" fmla="*/ 0 60000 65536"/>
                  <a:gd name="T15" fmla="*/ 0 w 45"/>
                  <a:gd name="T16" fmla="*/ 0 h 23"/>
                  <a:gd name="T17" fmla="*/ 45 w 45"/>
                  <a:gd name="T18" fmla="*/ 23 h 23"/>
                </a:gdLst>
                <a:ahLst/>
                <a:cxnLst>
                  <a:cxn ang="T10">
                    <a:pos x="T0" y="T1"/>
                  </a:cxn>
                  <a:cxn ang="T11">
                    <a:pos x="T2" y="T3"/>
                  </a:cxn>
                  <a:cxn ang="T12">
                    <a:pos x="T4" y="T5"/>
                  </a:cxn>
                  <a:cxn ang="T13">
                    <a:pos x="T6" y="T7"/>
                  </a:cxn>
                  <a:cxn ang="T14">
                    <a:pos x="T8" y="T9"/>
                  </a:cxn>
                </a:cxnLst>
                <a:rect l="T15" t="T16" r="T17" b="T18"/>
                <a:pathLst>
                  <a:path w="45" h="23">
                    <a:moveTo>
                      <a:pt x="38" y="0"/>
                    </a:moveTo>
                    <a:lnTo>
                      <a:pt x="0" y="16"/>
                    </a:lnTo>
                    <a:lnTo>
                      <a:pt x="7" y="23"/>
                    </a:lnTo>
                    <a:lnTo>
                      <a:pt x="45" y="8"/>
                    </a:lnTo>
                    <a:lnTo>
                      <a:pt x="38"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3" name="Freeform 18">
                <a:extLst>
                  <a:ext uri="{FF2B5EF4-FFF2-40B4-BE49-F238E27FC236}"/>
                </a:extLst>
              </p:cNvPr>
              <p:cNvSpPr>
                <a:spLocks/>
              </p:cNvSpPr>
              <p:nvPr/>
            </p:nvSpPr>
            <p:spPr bwMode="auto">
              <a:xfrm>
                <a:off x="4265" y="2018"/>
                <a:ext cx="84" cy="25"/>
              </a:xfrm>
              <a:custGeom>
                <a:avLst/>
                <a:gdLst>
                  <a:gd name="T0" fmla="*/ 76 w 84"/>
                  <a:gd name="T1" fmla="*/ 0 h 30"/>
                  <a:gd name="T2" fmla="*/ 0 w 84"/>
                  <a:gd name="T3" fmla="*/ 3 h 30"/>
                  <a:gd name="T4" fmla="*/ 8 w 84"/>
                  <a:gd name="T5" fmla="*/ 5 h 30"/>
                  <a:gd name="T6" fmla="*/ 84 w 84"/>
                  <a:gd name="T7" fmla="*/ 3 h 30"/>
                  <a:gd name="T8" fmla="*/ 76 w 84"/>
                  <a:gd name="T9" fmla="*/ 0 h 30"/>
                  <a:gd name="T10" fmla="*/ 0 60000 65536"/>
                  <a:gd name="T11" fmla="*/ 0 60000 65536"/>
                  <a:gd name="T12" fmla="*/ 0 60000 65536"/>
                  <a:gd name="T13" fmla="*/ 0 60000 65536"/>
                  <a:gd name="T14" fmla="*/ 0 60000 65536"/>
                  <a:gd name="T15" fmla="*/ 0 w 84"/>
                  <a:gd name="T16" fmla="*/ 0 h 30"/>
                  <a:gd name="T17" fmla="*/ 84 w 84"/>
                  <a:gd name="T18" fmla="*/ 30 h 30"/>
                </a:gdLst>
                <a:ahLst/>
                <a:cxnLst>
                  <a:cxn ang="T10">
                    <a:pos x="T0" y="T1"/>
                  </a:cxn>
                  <a:cxn ang="T11">
                    <a:pos x="T2" y="T3"/>
                  </a:cxn>
                  <a:cxn ang="T12">
                    <a:pos x="T4" y="T5"/>
                  </a:cxn>
                  <a:cxn ang="T13">
                    <a:pos x="T6" y="T7"/>
                  </a:cxn>
                  <a:cxn ang="T14">
                    <a:pos x="T8" y="T9"/>
                  </a:cxn>
                </a:cxnLst>
                <a:rect l="T15" t="T16" r="T17" b="T18"/>
                <a:pathLst>
                  <a:path w="84" h="30">
                    <a:moveTo>
                      <a:pt x="76" y="0"/>
                    </a:moveTo>
                    <a:lnTo>
                      <a:pt x="0" y="22"/>
                    </a:lnTo>
                    <a:lnTo>
                      <a:pt x="8" y="30"/>
                    </a:lnTo>
                    <a:lnTo>
                      <a:pt x="84" y="7"/>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4" name="Rectangle 19">
                <a:extLst>
                  <a:ext uri="{FF2B5EF4-FFF2-40B4-BE49-F238E27FC236}"/>
                </a:extLst>
              </p:cNvPr>
              <p:cNvSpPr>
                <a:spLocks noChangeArrowheads="1"/>
              </p:cNvSpPr>
              <p:nvPr/>
            </p:nvSpPr>
            <p:spPr bwMode="auto">
              <a:xfrm>
                <a:off x="4190" y="2049"/>
                <a:ext cx="7" cy="13"/>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15" name="Freeform 20">
                <a:extLst>
                  <a:ext uri="{FF2B5EF4-FFF2-40B4-BE49-F238E27FC236}"/>
                </a:extLst>
              </p:cNvPr>
              <p:cNvSpPr>
                <a:spLocks/>
              </p:cNvSpPr>
              <p:nvPr/>
            </p:nvSpPr>
            <p:spPr bwMode="auto">
              <a:xfrm>
                <a:off x="4121" y="2049"/>
                <a:ext cx="69" cy="25"/>
              </a:xfrm>
              <a:custGeom>
                <a:avLst/>
                <a:gdLst>
                  <a:gd name="T0" fmla="*/ 72 w 68"/>
                  <a:gd name="T1" fmla="*/ 0 h 30"/>
                  <a:gd name="T2" fmla="*/ 0 w 68"/>
                  <a:gd name="T3" fmla="*/ 3 h 30"/>
                  <a:gd name="T4" fmla="*/ 7 w 68"/>
                  <a:gd name="T5" fmla="*/ 5 h 30"/>
                  <a:gd name="T6" fmla="*/ 79 w 68"/>
                  <a:gd name="T7" fmla="*/ 3 h 30"/>
                  <a:gd name="T8" fmla="*/ 72 w 68"/>
                  <a:gd name="T9" fmla="*/ 0 h 30"/>
                  <a:gd name="T10" fmla="*/ 0 60000 65536"/>
                  <a:gd name="T11" fmla="*/ 0 60000 65536"/>
                  <a:gd name="T12" fmla="*/ 0 60000 65536"/>
                  <a:gd name="T13" fmla="*/ 0 60000 65536"/>
                  <a:gd name="T14" fmla="*/ 0 60000 65536"/>
                  <a:gd name="T15" fmla="*/ 0 w 68"/>
                  <a:gd name="T16" fmla="*/ 0 h 30"/>
                  <a:gd name="T17" fmla="*/ 68 w 68"/>
                  <a:gd name="T18" fmla="*/ 30 h 30"/>
                </a:gdLst>
                <a:ahLst/>
                <a:cxnLst>
                  <a:cxn ang="T10">
                    <a:pos x="T0" y="T1"/>
                  </a:cxn>
                  <a:cxn ang="T11">
                    <a:pos x="T2" y="T3"/>
                  </a:cxn>
                  <a:cxn ang="T12">
                    <a:pos x="T4" y="T5"/>
                  </a:cxn>
                  <a:cxn ang="T13">
                    <a:pos x="T6" y="T7"/>
                  </a:cxn>
                  <a:cxn ang="T14">
                    <a:pos x="T8" y="T9"/>
                  </a:cxn>
                </a:cxnLst>
                <a:rect l="T15" t="T16" r="T17" b="T18"/>
                <a:pathLst>
                  <a:path w="68" h="30">
                    <a:moveTo>
                      <a:pt x="61" y="0"/>
                    </a:moveTo>
                    <a:lnTo>
                      <a:pt x="0" y="22"/>
                    </a:lnTo>
                    <a:lnTo>
                      <a:pt x="7" y="30"/>
                    </a:lnTo>
                    <a:lnTo>
                      <a:pt x="68" y="7"/>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6" name="Freeform 21">
                <a:extLst>
                  <a:ext uri="{FF2B5EF4-FFF2-40B4-BE49-F238E27FC236}"/>
                </a:extLst>
              </p:cNvPr>
              <p:cNvSpPr>
                <a:spLocks/>
              </p:cNvSpPr>
              <p:nvPr/>
            </p:nvSpPr>
            <p:spPr bwMode="auto">
              <a:xfrm>
                <a:off x="3969" y="2086"/>
                <a:ext cx="84" cy="26"/>
              </a:xfrm>
              <a:custGeom>
                <a:avLst/>
                <a:gdLst>
                  <a:gd name="T0" fmla="*/ 76 w 84"/>
                  <a:gd name="T1" fmla="*/ 0 h 31"/>
                  <a:gd name="T2" fmla="*/ 0 w 84"/>
                  <a:gd name="T3" fmla="*/ 3 h 31"/>
                  <a:gd name="T4" fmla="*/ 8 w 84"/>
                  <a:gd name="T5" fmla="*/ 5 h 31"/>
                  <a:gd name="T6" fmla="*/ 84 w 84"/>
                  <a:gd name="T7" fmla="*/ 3 h 31"/>
                  <a:gd name="T8" fmla="*/ 76 w 84"/>
                  <a:gd name="T9" fmla="*/ 0 h 31"/>
                  <a:gd name="T10" fmla="*/ 0 60000 65536"/>
                  <a:gd name="T11" fmla="*/ 0 60000 65536"/>
                  <a:gd name="T12" fmla="*/ 0 60000 65536"/>
                  <a:gd name="T13" fmla="*/ 0 60000 65536"/>
                  <a:gd name="T14" fmla="*/ 0 60000 65536"/>
                  <a:gd name="T15" fmla="*/ 0 w 84"/>
                  <a:gd name="T16" fmla="*/ 0 h 31"/>
                  <a:gd name="T17" fmla="*/ 84 w 84"/>
                  <a:gd name="T18" fmla="*/ 31 h 31"/>
                </a:gdLst>
                <a:ahLst/>
                <a:cxnLst>
                  <a:cxn ang="T10">
                    <a:pos x="T0" y="T1"/>
                  </a:cxn>
                  <a:cxn ang="T11">
                    <a:pos x="T2" y="T3"/>
                  </a:cxn>
                  <a:cxn ang="T12">
                    <a:pos x="T4" y="T5"/>
                  </a:cxn>
                  <a:cxn ang="T13">
                    <a:pos x="T6" y="T7"/>
                  </a:cxn>
                  <a:cxn ang="T14">
                    <a:pos x="T8" y="T9"/>
                  </a:cxn>
                </a:cxnLst>
                <a:rect l="T15" t="T16" r="T17" b="T18"/>
                <a:pathLst>
                  <a:path w="84" h="31">
                    <a:moveTo>
                      <a:pt x="76" y="0"/>
                    </a:moveTo>
                    <a:lnTo>
                      <a:pt x="0" y="23"/>
                    </a:lnTo>
                    <a:lnTo>
                      <a:pt x="8" y="31"/>
                    </a:lnTo>
                    <a:lnTo>
                      <a:pt x="84" y="8"/>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7" name="Freeform 22">
                <a:extLst>
                  <a:ext uri="{FF2B5EF4-FFF2-40B4-BE49-F238E27FC236}"/>
                </a:extLst>
              </p:cNvPr>
              <p:cNvSpPr>
                <a:spLocks/>
              </p:cNvSpPr>
              <p:nvPr/>
            </p:nvSpPr>
            <p:spPr bwMode="auto">
              <a:xfrm>
                <a:off x="3832" y="2124"/>
                <a:ext cx="76" cy="37"/>
              </a:xfrm>
              <a:custGeom>
                <a:avLst/>
                <a:gdLst>
                  <a:gd name="T0" fmla="*/ 69 w 76"/>
                  <a:gd name="T1" fmla="*/ 0 h 45"/>
                  <a:gd name="T2" fmla="*/ 0 w 76"/>
                  <a:gd name="T3" fmla="*/ 5 h 45"/>
                  <a:gd name="T4" fmla="*/ 8 w 76"/>
                  <a:gd name="T5" fmla="*/ 6 h 45"/>
                  <a:gd name="T6" fmla="*/ 76 w 76"/>
                  <a:gd name="T7" fmla="*/ 2 h 45"/>
                  <a:gd name="T8" fmla="*/ 69 w 76"/>
                  <a:gd name="T9" fmla="*/ 0 h 45"/>
                  <a:gd name="T10" fmla="*/ 0 60000 65536"/>
                  <a:gd name="T11" fmla="*/ 0 60000 65536"/>
                  <a:gd name="T12" fmla="*/ 0 60000 65536"/>
                  <a:gd name="T13" fmla="*/ 0 60000 65536"/>
                  <a:gd name="T14" fmla="*/ 0 60000 65536"/>
                  <a:gd name="T15" fmla="*/ 0 w 76"/>
                  <a:gd name="T16" fmla="*/ 0 h 45"/>
                  <a:gd name="T17" fmla="*/ 76 w 76"/>
                  <a:gd name="T18" fmla="*/ 45 h 45"/>
                </a:gdLst>
                <a:ahLst/>
                <a:cxnLst>
                  <a:cxn ang="T10">
                    <a:pos x="T0" y="T1"/>
                  </a:cxn>
                  <a:cxn ang="T11">
                    <a:pos x="T2" y="T3"/>
                  </a:cxn>
                  <a:cxn ang="T12">
                    <a:pos x="T4" y="T5"/>
                  </a:cxn>
                  <a:cxn ang="T13">
                    <a:pos x="T6" y="T7"/>
                  </a:cxn>
                  <a:cxn ang="T14">
                    <a:pos x="T8" y="T9"/>
                  </a:cxn>
                </a:cxnLst>
                <a:rect l="T15" t="T16" r="T17" b="T18"/>
                <a:pathLst>
                  <a:path w="76" h="45">
                    <a:moveTo>
                      <a:pt x="69" y="0"/>
                    </a:moveTo>
                    <a:lnTo>
                      <a:pt x="0" y="38"/>
                    </a:lnTo>
                    <a:lnTo>
                      <a:pt x="8" y="45"/>
                    </a:lnTo>
                    <a:lnTo>
                      <a:pt x="76" y="7"/>
                    </a:lnTo>
                    <a:lnTo>
                      <a:pt x="69"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8" name="Freeform 23">
                <a:extLst>
                  <a:ext uri="{FF2B5EF4-FFF2-40B4-BE49-F238E27FC236}"/>
                </a:extLst>
              </p:cNvPr>
              <p:cNvSpPr>
                <a:spLocks/>
              </p:cNvSpPr>
              <p:nvPr/>
            </p:nvSpPr>
            <p:spPr bwMode="auto">
              <a:xfrm>
                <a:off x="3704" y="2186"/>
                <a:ext cx="75" cy="44"/>
              </a:xfrm>
              <a:custGeom>
                <a:avLst/>
                <a:gdLst>
                  <a:gd name="T0" fmla="*/ 58 w 76"/>
                  <a:gd name="T1" fmla="*/ 0 h 53"/>
                  <a:gd name="T2" fmla="*/ 0 w 76"/>
                  <a:gd name="T3" fmla="*/ 6 h 53"/>
                  <a:gd name="T4" fmla="*/ 8 w 76"/>
                  <a:gd name="T5" fmla="*/ 7 h 53"/>
                  <a:gd name="T6" fmla="*/ 65 w 76"/>
                  <a:gd name="T7" fmla="*/ 2 h 53"/>
                  <a:gd name="T8" fmla="*/ 58 w 76"/>
                  <a:gd name="T9" fmla="*/ 0 h 53"/>
                  <a:gd name="T10" fmla="*/ 0 60000 65536"/>
                  <a:gd name="T11" fmla="*/ 0 60000 65536"/>
                  <a:gd name="T12" fmla="*/ 0 60000 65536"/>
                  <a:gd name="T13" fmla="*/ 0 60000 65536"/>
                  <a:gd name="T14" fmla="*/ 0 60000 65536"/>
                  <a:gd name="T15" fmla="*/ 0 w 76"/>
                  <a:gd name="T16" fmla="*/ 0 h 53"/>
                  <a:gd name="T17" fmla="*/ 76 w 76"/>
                  <a:gd name="T18" fmla="*/ 53 h 53"/>
                </a:gdLst>
                <a:ahLst/>
                <a:cxnLst>
                  <a:cxn ang="T10">
                    <a:pos x="T0" y="T1"/>
                  </a:cxn>
                  <a:cxn ang="T11">
                    <a:pos x="T2" y="T3"/>
                  </a:cxn>
                  <a:cxn ang="T12">
                    <a:pos x="T4" y="T5"/>
                  </a:cxn>
                  <a:cxn ang="T13">
                    <a:pos x="T6" y="T7"/>
                  </a:cxn>
                  <a:cxn ang="T14">
                    <a:pos x="T8" y="T9"/>
                  </a:cxn>
                </a:cxnLst>
                <a:rect l="T15" t="T16" r="T17" b="T18"/>
                <a:pathLst>
                  <a:path w="76" h="53">
                    <a:moveTo>
                      <a:pt x="69" y="0"/>
                    </a:moveTo>
                    <a:lnTo>
                      <a:pt x="0" y="45"/>
                    </a:lnTo>
                    <a:lnTo>
                      <a:pt x="8" y="53"/>
                    </a:lnTo>
                    <a:lnTo>
                      <a:pt x="76" y="7"/>
                    </a:lnTo>
                    <a:lnTo>
                      <a:pt x="69"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19" name="Freeform 24">
                <a:extLst>
                  <a:ext uri="{FF2B5EF4-FFF2-40B4-BE49-F238E27FC236}"/>
                </a:extLst>
              </p:cNvPr>
              <p:cNvSpPr>
                <a:spLocks/>
              </p:cNvSpPr>
              <p:nvPr/>
            </p:nvSpPr>
            <p:spPr bwMode="auto">
              <a:xfrm>
                <a:off x="3582" y="2254"/>
                <a:ext cx="61" cy="51"/>
              </a:xfrm>
              <a:custGeom>
                <a:avLst/>
                <a:gdLst>
                  <a:gd name="T0" fmla="*/ 53 w 61"/>
                  <a:gd name="T1" fmla="*/ 0 h 61"/>
                  <a:gd name="T2" fmla="*/ 0 w 61"/>
                  <a:gd name="T3" fmla="*/ 8 h 61"/>
                  <a:gd name="T4" fmla="*/ 8 w 61"/>
                  <a:gd name="T5" fmla="*/ 9 h 61"/>
                  <a:gd name="T6" fmla="*/ 61 w 61"/>
                  <a:gd name="T7" fmla="*/ 3 h 61"/>
                  <a:gd name="T8" fmla="*/ 53 w 61"/>
                  <a:gd name="T9" fmla="*/ 0 h 61"/>
                  <a:gd name="T10" fmla="*/ 0 60000 65536"/>
                  <a:gd name="T11" fmla="*/ 0 60000 65536"/>
                  <a:gd name="T12" fmla="*/ 0 60000 65536"/>
                  <a:gd name="T13" fmla="*/ 0 60000 65536"/>
                  <a:gd name="T14" fmla="*/ 0 60000 65536"/>
                  <a:gd name="T15" fmla="*/ 0 w 61"/>
                  <a:gd name="T16" fmla="*/ 0 h 61"/>
                  <a:gd name="T17" fmla="*/ 61 w 61"/>
                  <a:gd name="T18" fmla="*/ 61 h 61"/>
                </a:gdLst>
                <a:ahLst/>
                <a:cxnLst>
                  <a:cxn ang="T10">
                    <a:pos x="T0" y="T1"/>
                  </a:cxn>
                  <a:cxn ang="T11">
                    <a:pos x="T2" y="T3"/>
                  </a:cxn>
                  <a:cxn ang="T12">
                    <a:pos x="T4" y="T5"/>
                  </a:cxn>
                  <a:cxn ang="T13">
                    <a:pos x="T6" y="T7"/>
                  </a:cxn>
                  <a:cxn ang="T14">
                    <a:pos x="T8" y="T9"/>
                  </a:cxn>
                </a:cxnLst>
                <a:rect l="T15" t="T16" r="T17" b="T18"/>
                <a:pathLst>
                  <a:path w="61" h="61">
                    <a:moveTo>
                      <a:pt x="53" y="0"/>
                    </a:moveTo>
                    <a:lnTo>
                      <a:pt x="0" y="53"/>
                    </a:lnTo>
                    <a:lnTo>
                      <a:pt x="8" y="61"/>
                    </a:lnTo>
                    <a:lnTo>
                      <a:pt x="61" y="8"/>
                    </a:lnTo>
                    <a:lnTo>
                      <a:pt x="53"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0" name="Freeform 25">
                <a:extLst>
                  <a:ext uri="{FF2B5EF4-FFF2-40B4-BE49-F238E27FC236}"/>
                </a:extLst>
              </p:cNvPr>
              <p:cNvSpPr>
                <a:spLocks/>
              </p:cNvSpPr>
              <p:nvPr/>
            </p:nvSpPr>
            <p:spPr bwMode="auto">
              <a:xfrm>
                <a:off x="3468" y="2342"/>
                <a:ext cx="68" cy="50"/>
              </a:xfrm>
              <a:custGeom>
                <a:avLst/>
                <a:gdLst>
                  <a:gd name="T0" fmla="*/ 61 w 68"/>
                  <a:gd name="T1" fmla="*/ 0 h 61"/>
                  <a:gd name="T2" fmla="*/ 0 w 68"/>
                  <a:gd name="T3" fmla="*/ 6 h 61"/>
                  <a:gd name="T4" fmla="*/ 8 w 68"/>
                  <a:gd name="T5" fmla="*/ 7 h 61"/>
                  <a:gd name="T6" fmla="*/ 68 w 68"/>
                  <a:gd name="T7" fmla="*/ 2 h 61"/>
                  <a:gd name="T8" fmla="*/ 61 w 68"/>
                  <a:gd name="T9" fmla="*/ 0 h 61"/>
                  <a:gd name="T10" fmla="*/ 0 60000 65536"/>
                  <a:gd name="T11" fmla="*/ 0 60000 65536"/>
                  <a:gd name="T12" fmla="*/ 0 60000 65536"/>
                  <a:gd name="T13" fmla="*/ 0 60000 65536"/>
                  <a:gd name="T14" fmla="*/ 0 60000 65536"/>
                  <a:gd name="T15" fmla="*/ 0 w 68"/>
                  <a:gd name="T16" fmla="*/ 0 h 61"/>
                  <a:gd name="T17" fmla="*/ 68 w 68"/>
                  <a:gd name="T18" fmla="*/ 61 h 61"/>
                </a:gdLst>
                <a:ahLst/>
                <a:cxnLst>
                  <a:cxn ang="T10">
                    <a:pos x="T0" y="T1"/>
                  </a:cxn>
                  <a:cxn ang="T11">
                    <a:pos x="T2" y="T3"/>
                  </a:cxn>
                  <a:cxn ang="T12">
                    <a:pos x="T4" y="T5"/>
                  </a:cxn>
                  <a:cxn ang="T13">
                    <a:pos x="T6" y="T7"/>
                  </a:cxn>
                  <a:cxn ang="T14">
                    <a:pos x="T8" y="T9"/>
                  </a:cxn>
                </a:cxnLst>
                <a:rect l="T15" t="T16" r="T17" b="T18"/>
                <a:pathLst>
                  <a:path w="68" h="61">
                    <a:moveTo>
                      <a:pt x="61" y="0"/>
                    </a:moveTo>
                    <a:lnTo>
                      <a:pt x="0" y="53"/>
                    </a:lnTo>
                    <a:lnTo>
                      <a:pt x="8" y="61"/>
                    </a:lnTo>
                    <a:lnTo>
                      <a:pt x="68" y="8"/>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1" name="Freeform 26">
                <a:extLst>
                  <a:ext uri="{FF2B5EF4-FFF2-40B4-BE49-F238E27FC236}"/>
                </a:extLst>
              </p:cNvPr>
              <p:cNvSpPr>
                <a:spLocks/>
              </p:cNvSpPr>
              <p:nvPr/>
            </p:nvSpPr>
            <p:spPr bwMode="auto">
              <a:xfrm>
                <a:off x="3362" y="2429"/>
                <a:ext cx="61" cy="43"/>
              </a:xfrm>
              <a:custGeom>
                <a:avLst/>
                <a:gdLst>
                  <a:gd name="T0" fmla="*/ 53 w 61"/>
                  <a:gd name="T1" fmla="*/ 0 h 53"/>
                  <a:gd name="T2" fmla="*/ 0 w 61"/>
                  <a:gd name="T3" fmla="*/ 4 h 53"/>
                  <a:gd name="T4" fmla="*/ 8 w 61"/>
                  <a:gd name="T5" fmla="*/ 5 h 53"/>
                  <a:gd name="T6" fmla="*/ 61 w 61"/>
                  <a:gd name="T7" fmla="*/ 2 h 53"/>
                  <a:gd name="T8" fmla="*/ 53 w 61"/>
                  <a:gd name="T9" fmla="*/ 0 h 53"/>
                  <a:gd name="T10" fmla="*/ 0 60000 65536"/>
                  <a:gd name="T11" fmla="*/ 0 60000 65536"/>
                  <a:gd name="T12" fmla="*/ 0 60000 65536"/>
                  <a:gd name="T13" fmla="*/ 0 60000 65536"/>
                  <a:gd name="T14" fmla="*/ 0 60000 65536"/>
                  <a:gd name="T15" fmla="*/ 0 w 61"/>
                  <a:gd name="T16" fmla="*/ 0 h 53"/>
                  <a:gd name="T17" fmla="*/ 61 w 61"/>
                  <a:gd name="T18" fmla="*/ 53 h 53"/>
                </a:gdLst>
                <a:ahLst/>
                <a:cxnLst>
                  <a:cxn ang="T10">
                    <a:pos x="T0" y="T1"/>
                  </a:cxn>
                  <a:cxn ang="T11">
                    <a:pos x="T2" y="T3"/>
                  </a:cxn>
                  <a:cxn ang="T12">
                    <a:pos x="T4" y="T5"/>
                  </a:cxn>
                  <a:cxn ang="T13">
                    <a:pos x="T6" y="T7"/>
                  </a:cxn>
                  <a:cxn ang="T14">
                    <a:pos x="T8" y="T9"/>
                  </a:cxn>
                </a:cxnLst>
                <a:rect l="T15" t="T16" r="T17" b="T18"/>
                <a:pathLst>
                  <a:path w="61" h="53">
                    <a:moveTo>
                      <a:pt x="53" y="0"/>
                    </a:moveTo>
                    <a:lnTo>
                      <a:pt x="0" y="46"/>
                    </a:lnTo>
                    <a:lnTo>
                      <a:pt x="8" y="53"/>
                    </a:lnTo>
                    <a:lnTo>
                      <a:pt x="61" y="8"/>
                    </a:lnTo>
                    <a:lnTo>
                      <a:pt x="53"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2" name="Freeform 27">
                <a:extLst>
                  <a:ext uri="{FF2B5EF4-FFF2-40B4-BE49-F238E27FC236}"/>
                </a:extLst>
              </p:cNvPr>
              <p:cNvSpPr>
                <a:spLocks/>
              </p:cNvSpPr>
              <p:nvPr/>
            </p:nvSpPr>
            <p:spPr bwMode="auto">
              <a:xfrm>
                <a:off x="3225" y="2503"/>
                <a:ext cx="76" cy="38"/>
              </a:xfrm>
              <a:custGeom>
                <a:avLst/>
                <a:gdLst>
                  <a:gd name="T0" fmla="*/ 69 w 76"/>
                  <a:gd name="T1" fmla="*/ 0 h 46"/>
                  <a:gd name="T2" fmla="*/ 0 w 76"/>
                  <a:gd name="T3" fmla="*/ 5 h 46"/>
                  <a:gd name="T4" fmla="*/ 8 w 76"/>
                  <a:gd name="T5" fmla="*/ 6 h 46"/>
                  <a:gd name="T6" fmla="*/ 76 w 76"/>
                  <a:gd name="T7" fmla="*/ 2 h 46"/>
                  <a:gd name="T8" fmla="*/ 69 w 76"/>
                  <a:gd name="T9" fmla="*/ 0 h 46"/>
                  <a:gd name="T10" fmla="*/ 0 60000 65536"/>
                  <a:gd name="T11" fmla="*/ 0 60000 65536"/>
                  <a:gd name="T12" fmla="*/ 0 60000 65536"/>
                  <a:gd name="T13" fmla="*/ 0 60000 65536"/>
                  <a:gd name="T14" fmla="*/ 0 60000 65536"/>
                  <a:gd name="T15" fmla="*/ 0 w 76"/>
                  <a:gd name="T16" fmla="*/ 0 h 46"/>
                  <a:gd name="T17" fmla="*/ 76 w 76"/>
                  <a:gd name="T18" fmla="*/ 46 h 46"/>
                </a:gdLst>
                <a:ahLst/>
                <a:cxnLst>
                  <a:cxn ang="T10">
                    <a:pos x="T0" y="T1"/>
                  </a:cxn>
                  <a:cxn ang="T11">
                    <a:pos x="T2" y="T3"/>
                  </a:cxn>
                  <a:cxn ang="T12">
                    <a:pos x="T4" y="T5"/>
                  </a:cxn>
                  <a:cxn ang="T13">
                    <a:pos x="T6" y="T7"/>
                  </a:cxn>
                  <a:cxn ang="T14">
                    <a:pos x="T8" y="T9"/>
                  </a:cxn>
                </a:cxnLst>
                <a:rect l="T15" t="T16" r="T17" b="T18"/>
                <a:pathLst>
                  <a:path w="76" h="46">
                    <a:moveTo>
                      <a:pt x="69" y="0"/>
                    </a:moveTo>
                    <a:lnTo>
                      <a:pt x="0" y="38"/>
                    </a:lnTo>
                    <a:lnTo>
                      <a:pt x="8" y="46"/>
                    </a:lnTo>
                    <a:lnTo>
                      <a:pt x="76" y="8"/>
                    </a:lnTo>
                    <a:lnTo>
                      <a:pt x="69"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3" name="Freeform 28">
                <a:extLst>
                  <a:ext uri="{FF2B5EF4-FFF2-40B4-BE49-F238E27FC236}"/>
                </a:extLst>
              </p:cNvPr>
              <p:cNvSpPr>
                <a:spLocks/>
              </p:cNvSpPr>
              <p:nvPr/>
            </p:nvSpPr>
            <p:spPr bwMode="auto">
              <a:xfrm>
                <a:off x="3096" y="2572"/>
                <a:ext cx="77" cy="37"/>
              </a:xfrm>
              <a:custGeom>
                <a:avLst/>
                <a:gdLst>
                  <a:gd name="T0" fmla="*/ 80 w 76"/>
                  <a:gd name="T1" fmla="*/ 0 h 45"/>
                  <a:gd name="T2" fmla="*/ 0 w 76"/>
                  <a:gd name="T3" fmla="*/ 5 h 45"/>
                  <a:gd name="T4" fmla="*/ 8 w 76"/>
                  <a:gd name="T5" fmla="*/ 6 h 45"/>
                  <a:gd name="T6" fmla="*/ 87 w 76"/>
                  <a:gd name="T7" fmla="*/ 2 h 45"/>
                  <a:gd name="T8" fmla="*/ 80 w 76"/>
                  <a:gd name="T9" fmla="*/ 0 h 45"/>
                  <a:gd name="T10" fmla="*/ 0 60000 65536"/>
                  <a:gd name="T11" fmla="*/ 0 60000 65536"/>
                  <a:gd name="T12" fmla="*/ 0 60000 65536"/>
                  <a:gd name="T13" fmla="*/ 0 60000 65536"/>
                  <a:gd name="T14" fmla="*/ 0 60000 65536"/>
                  <a:gd name="T15" fmla="*/ 0 w 76"/>
                  <a:gd name="T16" fmla="*/ 0 h 45"/>
                  <a:gd name="T17" fmla="*/ 76 w 76"/>
                  <a:gd name="T18" fmla="*/ 45 h 45"/>
                </a:gdLst>
                <a:ahLst/>
                <a:cxnLst>
                  <a:cxn ang="T10">
                    <a:pos x="T0" y="T1"/>
                  </a:cxn>
                  <a:cxn ang="T11">
                    <a:pos x="T2" y="T3"/>
                  </a:cxn>
                  <a:cxn ang="T12">
                    <a:pos x="T4" y="T5"/>
                  </a:cxn>
                  <a:cxn ang="T13">
                    <a:pos x="T6" y="T7"/>
                  </a:cxn>
                  <a:cxn ang="T14">
                    <a:pos x="T8" y="T9"/>
                  </a:cxn>
                </a:cxnLst>
                <a:rect l="T15" t="T16" r="T17" b="T18"/>
                <a:pathLst>
                  <a:path w="76" h="45">
                    <a:moveTo>
                      <a:pt x="69" y="0"/>
                    </a:moveTo>
                    <a:lnTo>
                      <a:pt x="0" y="38"/>
                    </a:lnTo>
                    <a:lnTo>
                      <a:pt x="8" y="45"/>
                    </a:lnTo>
                    <a:lnTo>
                      <a:pt x="76" y="7"/>
                    </a:lnTo>
                    <a:lnTo>
                      <a:pt x="69"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4" name="Freeform 29">
                <a:extLst>
                  <a:ext uri="{FF2B5EF4-FFF2-40B4-BE49-F238E27FC236}"/>
                </a:extLst>
              </p:cNvPr>
              <p:cNvSpPr>
                <a:spLocks/>
              </p:cNvSpPr>
              <p:nvPr/>
            </p:nvSpPr>
            <p:spPr bwMode="auto">
              <a:xfrm>
                <a:off x="2679" y="2722"/>
                <a:ext cx="68" cy="37"/>
              </a:xfrm>
              <a:custGeom>
                <a:avLst/>
                <a:gdLst>
                  <a:gd name="T0" fmla="*/ 61 w 68"/>
                  <a:gd name="T1" fmla="*/ 0 h 45"/>
                  <a:gd name="T2" fmla="*/ 0 w 68"/>
                  <a:gd name="T3" fmla="*/ 5 h 45"/>
                  <a:gd name="T4" fmla="*/ 7 w 68"/>
                  <a:gd name="T5" fmla="*/ 6 h 45"/>
                  <a:gd name="T6" fmla="*/ 68 w 68"/>
                  <a:gd name="T7" fmla="*/ 2 h 45"/>
                  <a:gd name="T8" fmla="*/ 61 w 68"/>
                  <a:gd name="T9" fmla="*/ 0 h 45"/>
                  <a:gd name="T10" fmla="*/ 0 60000 65536"/>
                  <a:gd name="T11" fmla="*/ 0 60000 65536"/>
                  <a:gd name="T12" fmla="*/ 0 60000 65536"/>
                  <a:gd name="T13" fmla="*/ 0 60000 65536"/>
                  <a:gd name="T14" fmla="*/ 0 60000 65536"/>
                  <a:gd name="T15" fmla="*/ 0 w 68"/>
                  <a:gd name="T16" fmla="*/ 0 h 45"/>
                  <a:gd name="T17" fmla="*/ 68 w 68"/>
                  <a:gd name="T18" fmla="*/ 45 h 45"/>
                </a:gdLst>
                <a:ahLst/>
                <a:cxnLst>
                  <a:cxn ang="T10">
                    <a:pos x="T0" y="T1"/>
                  </a:cxn>
                  <a:cxn ang="T11">
                    <a:pos x="T2" y="T3"/>
                  </a:cxn>
                  <a:cxn ang="T12">
                    <a:pos x="T4" y="T5"/>
                  </a:cxn>
                  <a:cxn ang="T13">
                    <a:pos x="T6" y="T7"/>
                  </a:cxn>
                  <a:cxn ang="T14">
                    <a:pos x="T8" y="T9"/>
                  </a:cxn>
                </a:cxnLst>
                <a:rect l="T15" t="T16" r="T17" b="T18"/>
                <a:pathLst>
                  <a:path w="68" h="45">
                    <a:moveTo>
                      <a:pt x="61" y="0"/>
                    </a:moveTo>
                    <a:lnTo>
                      <a:pt x="0" y="38"/>
                    </a:lnTo>
                    <a:lnTo>
                      <a:pt x="7" y="45"/>
                    </a:lnTo>
                    <a:lnTo>
                      <a:pt x="68" y="7"/>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5" name="Freeform 30">
                <a:extLst>
                  <a:ext uri="{FF2B5EF4-FFF2-40B4-BE49-F238E27FC236}"/>
                </a:extLst>
              </p:cNvPr>
              <p:cNvSpPr>
                <a:spLocks/>
              </p:cNvSpPr>
              <p:nvPr/>
            </p:nvSpPr>
            <p:spPr bwMode="auto">
              <a:xfrm>
                <a:off x="2543" y="2784"/>
                <a:ext cx="75" cy="44"/>
              </a:xfrm>
              <a:custGeom>
                <a:avLst/>
                <a:gdLst>
                  <a:gd name="T0" fmla="*/ 58 w 76"/>
                  <a:gd name="T1" fmla="*/ 0 h 53"/>
                  <a:gd name="T2" fmla="*/ 0 w 76"/>
                  <a:gd name="T3" fmla="*/ 6 h 53"/>
                  <a:gd name="T4" fmla="*/ 8 w 76"/>
                  <a:gd name="T5" fmla="*/ 7 h 53"/>
                  <a:gd name="T6" fmla="*/ 65 w 76"/>
                  <a:gd name="T7" fmla="*/ 2 h 53"/>
                  <a:gd name="T8" fmla="*/ 58 w 76"/>
                  <a:gd name="T9" fmla="*/ 0 h 53"/>
                  <a:gd name="T10" fmla="*/ 0 60000 65536"/>
                  <a:gd name="T11" fmla="*/ 0 60000 65536"/>
                  <a:gd name="T12" fmla="*/ 0 60000 65536"/>
                  <a:gd name="T13" fmla="*/ 0 60000 65536"/>
                  <a:gd name="T14" fmla="*/ 0 60000 65536"/>
                  <a:gd name="T15" fmla="*/ 0 w 76"/>
                  <a:gd name="T16" fmla="*/ 0 h 53"/>
                  <a:gd name="T17" fmla="*/ 76 w 76"/>
                  <a:gd name="T18" fmla="*/ 53 h 53"/>
                </a:gdLst>
                <a:ahLst/>
                <a:cxnLst>
                  <a:cxn ang="T10">
                    <a:pos x="T0" y="T1"/>
                  </a:cxn>
                  <a:cxn ang="T11">
                    <a:pos x="T2" y="T3"/>
                  </a:cxn>
                  <a:cxn ang="T12">
                    <a:pos x="T4" y="T5"/>
                  </a:cxn>
                  <a:cxn ang="T13">
                    <a:pos x="T6" y="T7"/>
                  </a:cxn>
                  <a:cxn ang="T14">
                    <a:pos x="T8" y="T9"/>
                  </a:cxn>
                </a:cxnLst>
                <a:rect l="T15" t="T16" r="T17" b="T18"/>
                <a:pathLst>
                  <a:path w="76" h="53">
                    <a:moveTo>
                      <a:pt x="69" y="0"/>
                    </a:moveTo>
                    <a:lnTo>
                      <a:pt x="0" y="45"/>
                    </a:lnTo>
                    <a:lnTo>
                      <a:pt x="8" y="53"/>
                    </a:lnTo>
                    <a:lnTo>
                      <a:pt x="76" y="7"/>
                    </a:lnTo>
                    <a:lnTo>
                      <a:pt x="69"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6" name="Freeform 31">
                <a:extLst>
                  <a:ext uri="{FF2B5EF4-FFF2-40B4-BE49-F238E27FC236}"/>
                </a:extLst>
              </p:cNvPr>
              <p:cNvSpPr>
                <a:spLocks/>
              </p:cNvSpPr>
              <p:nvPr/>
            </p:nvSpPr>
            <p:spPr bwMode="auto">
              <a:xfrm>
                <a:off x="2428" y="2864"/>
                <a:ext cx="70" cy="51"/>
              </a:xfrm>
              <a:custGeom>
                <a:avLst/>
                <a:gdLst>
                  <a:gd name="T0" fmla="*/ 72 w 69"/>
                  <a:gd name="T1" fmla="*/ 0 h 61"/>
                  <a:gd name="T2" fmla="*/ 0 w 69"/>
                  <a:gd name="T3" fmla="*/ 8 h 61"/>
                  <a:gd name="T4" fmla="*/ 8 w 69"/>
                  <a:gd name="T5" fmla="*/ 9 h 61"/>
                  <a:gd name="T6" fmla="*/ 80 w 69"/>
                  <a:gd name="T7" fmla="*/ 3 h 61"/>
                  <a:gd name="T8" fmla="*/ 72 w 69"/>
                  <a:gd name="T9" fmla="*/ 0 h 61"/>
                  <a:gd name="T10" fmla="*/ 0 60000 65536"/>
                  <a:gd name="T11" fmla="*/ 0 60000 65536"/>
                  <a:gd name="T12" fmla="*/ 0 60000 65536"/>
                  <a:gd name="T13" fmla="*/ 0 60000 65536"/>
                  <a:gd name="T14" fmla="*/ 0 60000 65536"/>
                  <a:gd name="T15" fmla="*/ 0 w 69"/>
                  <a:gd name="T16" fmla="*/ 0 h 61"/>
                  <a:gd name="T17" fmla="*/ 69 w 69"/>
                  <a:gd name="T18" fmla="*/ 61 h 61"/>
                </a:gdLst>
                <a:ahLst/>
                <a:cxnLst>
                  <a:cxn ang="T10">
                    <a:pos x="T0" y="T1"/>
                  </a:cxn>
                  <a:cxn ang="T11">
                    <a:pos x="T2" y="T3"/>
                  </a:cxn>
                  <a:cxn ang="T12">
                    <a:pos x="T4" y="T5"/>
                  </a:cxn>
                  <a:cxn ang="T13">
                    <a:pos x="T6" y="T7"/>
                  </a:cxn>
                  <a:cxn ang="T14">
                    <a:pos x="T8" y="T9"/>
                  </a:cxn>
                </a:cxnLst>
                <a:rect l="T15" t="T16" r="T17" b="T18"/>
                <a:pathLst>
                  <a:path w="69" h="61">
                    <a:moveTo>
                      <a:pt x="61" y="0"/>
                    </a:moveTo>
                    <a:lnTo>
                      <a:pt x="0" y="53"/>
                    </a:lnTo>
                    <a:lnTo>
                      <a:pt x="8" y="61"/>
                    </a:lnTo>
                    <a:lnTo>
                      <a:pt x="69" y="8"/>
                    </a:lnTo>
                    <a:lnTo>
                      <a:pt x="61"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7" name="Freeform 32">
                <a:extLst>
                  <a:ext uri="{FF2B5EF4-FFF2-40B4-BE49-F238E27FC236}"/>
                </a:extLst>
              </p:cNvPr>
              <p:cNvSpPr>
                <a:spLocks/>
              </p:cNvSpPr>
              <p:nvPr/>
            </p:nvSpPr>
            <p:spPr bwMode="auto">
              <a:xfrm>
                <a:off x="2315" y="2946"/>
                <a:ext cx="68" cy="49"/>
              </a:xfrm>
              <a:custGeom>
                <a:avLst/>
                <a:gdLst>
                  <a:gd name="T0" fmla="*/ 60 w 68"/>
                  <a:gd name="T1" fmla="*/ 0 h 60"/>
                  <a:gd name="T2" fmla="*/ 0 w 68"/>
                  <a:gd name="T3" fmla="*/ 6 h 60"/>
                  <a:gd name="T4" fmla="*/ 7 w 68"/>
                  <a:gd name="T5" fmla="*/ 7 h 60"/>
                  <a:gd name="T6" fmla="*/ 68 w 68"/>
                  <a:gd name="T7" fmla="*/ 2 h 60"/>
                  <a:gd name="T8" fmla="*/ 60 w 68"/>
                  <a:gd name="T9" fmla="*/ 0 h 60"/>
                  <a:gd name="T10" fmla="*/ 0 60000 65536"/>
                  <a:gd name="T11" fmla="*/ 0 60000 65536"/>
                  <a:gd name="T12" fmla="*/ 0 60000 65536"/>
                  <a:gd name="T13" fmla="*/ 0 60000 65536"/>
                  <a:gd name="T14" fmla="*/ 0 60000 65536"/>
                  <a:gd name="T15" fmla="*/ 0 w 68"/>
                  <a:gd name="T16" fmla="*/ 0 h 60"/>
                  <a:gd name="T17" fmla="*/ 68 w 68"/>
                  <a:gd name="T18" fmla="*/ 60 h 60"/>
                </a:gdLst>
                <a:ahLst/>
                <a:cxnLst>
                  <a:cxn ang="T10">
                    <a:pos x="T0" y="T1"/>
                  </a:cxn>
                  <a:cxn ang="T11">
                    <a:pos x="T2" y="T3"/>
                  </a:cxn>
                  <a:cxn ang="T12">
                    <a:pos x="T4" y="T5"/>
                  </a:cxn>
                  <a:cxn ang="T13">
                    <a:pos x="T6" y="T7"/>
                  </a:cxn>
                  <a:cxn ang="T14">
                    <a:pos x="T8" y="T9"/>
                  </a:cxn>
                </a:cxnLst>
                <a:rect l="T15" t="T16" r="T17" b="T18"/>
                <a:pathLst>
                  <a:path w="68" h="60">
                    <a:moveTo>
                      <a:pt x="60" y="0"/>
                    </a:moveTo>
                    <a:lnTo>
                      <a:pt x="0" y="53"/>
                    </a:lnTo>
                    <a:lnTo>
                      <a:pt x="7" y="60"/>
                    </a:lnTo>
                    <a:lnTo>
                      <a:pt x="68" y="7"/>
                    </a:lnTo>
                    <a:lnTo>
                      <a:pt x="60"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8" name="Freeform 33">
                <a:extLst>
                  <a:ext uri="{FF2B5EF4-FFF2-40B4-BE49-F238E27FC236}"/>
                </a:extLst>
              </p:cNvPr>
              <p:cNvSpPr>
                <a:spLocks/>
              </p:cNvSpPr>
              <p:nvPr/>
            </p:nvSpPr>
            <p:spPr bwMode="auto">
              <a:xfrm>
                <a:off x="2186" y="3033"/>
                <a:ext cx="83" cy="24"/>
              </a:xfrm>
              <a:custGeom>
                <a:avLst/>
                <a:gdLst>
                  <a:gd name="T0" fmla="*/ 75 w 83"/>
                  <a:gd name="T1" fmla="*/ 0 h 30"/>
                  <a:gd name="T2" fmla="*/ 0 w 83"/>
                  <a:gd name="T3" fmla="*/ 2 h 30"/>
                  <a:gd name="T4" fmla="*/ 7 w 83"/>
                  <a:gd name="T5" fmla="*/ 2 h 30"/>
                  <a:gd name="T6" fmla="*/ 83 w 83"/>
                  <a:gd name="T7" fmla="*/ 2 h 30"/>
                  <a:gd name="T8" fmla="*/ 75 w 83"/>
                  <a:gd name="T9" fmla="*/ 0 h 30"/>
                  <a:gd name="T10" fmla="*/ 0 60000 65536"/>
                  <a:gd name="T11" fmla="*/ 0 60000 65536"/>
                  <a:gd name="T12" fmla="*/ 0 60000 65536"/>
                  <a:gd name="T13" fmla="*/ 0 60000 65536"/>
                  <a:gd name="T14" fmla="*/ 0 60000 65536"/>
                  <a:gd name="T15" fmla="*/ 0 w 83"/>
                  <a:gd name="T16" fmla="*/ 0 h 30"/>
                  <a:gd name="T17" fmla="*/ 83 w 83"/>
                  <a:gd name="T18" fmla="*/ 30 h 30"/>
                </a:gdLst>
                <a:ahLst/>
                <a:cxnLst>
                  <a:cxn ang="T10">
                    <a:pos x="T0" y="T1"/>
                  </a:cxn>
                  <a:cxn ang="T11">
                    <a:pos x="T2" y="T3"/>
                  </a:cxn>
                  <a:cxn ang="T12">
                    <a:pos x="T4" y="T5"/>
                  </a:cxn>
                  <a:cxn ang="T13">
                    <a:pos x="T6" y="T7"/>
                  </a:cxn>
                  <a:cxn ang="T14">
                    <a:pos x="T8" y="T9"/>
                  </a:cxn>
                </a:cxnLst>
                <a:rect l="T15" t="T16" r="T17" b="T18"/>
                <a:pathLst>
                  <a:path w="83" h="30">
                    <a:moveTo>
                      <a:pt x="75" y="0"/>
                    </a:moveTo>
                    <a:lnTo>
                      <a:pt x="0" y="23"/>
                    </a:lnTo>
                    <a:lnTo>
                      <a:pt x="7" y="30"/>
                    </a:lnTo>
                    <a:lnTo>
                      <a:pt x="83" y="8"/>
                    </a:lnTo>
                    <a:lnTo>
                      <a:pt x="75"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29" name="Freeform 34">
                <a:extLst>
                  <a:ext uri="{FF2B5EF4-FFF2-40B4-BE49-F238E27FC236}"/>
                </a:extLst>
              </p:cNvPr>
              <p:cNvSpPr>
                <a:spLocks/>
              </p:cNvSpPr>
              <p:nvPr/>
            </p:nvSpPr>
            <p:spPr bwMode="auto">
              <a:xfrm>
                <a:off x="2034" y="3071"/>
                <a:ext cx="83" cy="30"/>
              </a:xfrm>
              <a:custGeom>
                <a:avLst/>
                <a:gdLst>
                  <a:gd name="T0" fmla="*/ 76 w 83"/>
                  <a:gd name="T1" fmla="*/ 0 h 37"/>
                  <a:gd name="T2" fmla="*/ 0 w 83"/>
                  <a:gd name="T3" fmla="*/ 2 h 37"/>
                  <a:gd name="T4" fmla="*/ 7 w 83"/>
                  <a:gd name="T5" fmla="*/ 3 h 37"/>
                  <a:gd name="T6" fmla="*/ 83 w 83"/>
                  <a:gd name="T7" fmla="*/ 2 h 37"/>
                  <a:gd name="T8" fmla="*/ 76 w 83"/>
                  <a:gd name="T9" fmla="*/ 0 h 37"/>
                  <a:gd name="T10" fmla="*/ 0 60000 65536"/>
                  <a:gd name="T11" fmla="*/ 0 60000 65536"/>
                  <a:gd name="T12" fmla="*/ 0 60000 65536"/>
                  <a:gd name="T13" fmla="*/ 0 60000 65536"/>
                  <a:gd name="T14" fmla="*/ 0 60000 65536"/>
                  <a:gd name="T15" fmla="*/ 0 w 83"/>
                  <a:gd name="T16" fmla="*/ 0 h 37"/>
                  <a:gd name="T17" fmla="*/ 83 w 83"/>
                  <a:gd name="T18" fmla="*/ 37 h 37"/>
                </a:gdLst>
                <a:ahLst/>
                <a:cxnLst>
                  <a:cxn ang="T10">
                    <a:pos x="T0" y="T1"/>
                  </a:cxn>
                  <a:cxn ang="T11">
                    <a:pos x="T2" y="T3"/>
                  </a:cxn>
                  <a:cxn ang="T12">
                    <a:pos x="T4" y="T5"/>
                  </a:cxn>
                  <a:cxn ang="T13">
                    <a:pos x="T6" y="T7"/>
                  </a:cxn>
                  <a:cxn ang="T14">
                    <a:pos x="T8" y="T9"/>
                  </a:cxn>
                </a:cxnLst>
                <a:rect l="T15" t="T16" r="T17" b="T18"/>
                <a:pathLst>
                  <a:path w="83" h="37">
                    <a:moveTo>
                      <a:pt x="76" y="0"/>
                    </a:moveTo>
                    <a:lnTo>
                      <a:pt x="0" y="30"/>
                    </a:lnTo>
                    <a:lnTo>
                      <a:pt x="7" y="37"/>
                    </a:lnTo>
                    <a:lnTo>
                      <a:pt x="83" y="7"/>
                    </a:lnTo>
                    <a:lnTo>
                      <a:pt x="76"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0" name="Freeform 35">
                <a:extLst>
                  <a:ext uri="{FF2B5EF4-FFF2-40B4-BE49-F238E27FC236}"/>
                </a:extLst>
              </p:cNvPr>
              <p:cNvSpPr>
                <a:spLocks/>
              </p:cNvSpPr>
              <p:nvPr/>
            </p:nvSpPr>
            <p:spPr bwMode="auto">
              <a:xfrm>
                <a:off x="1905" y="3120"/>
                <a:ext cx="68" cy="38"/>
              </a:xfrm>
              <a:custGeom>
                <a:avLst/>
                <a:gdLst>
                  <a:gd name="T0" fmla="*/ 60 w 68"/>
                  <a:gd name="T1" fmla="*/ 0 h 46"/>
                  <a:gd name="T2" fmla="*/ 0 w 68"/>
                  <a:gd name="T3" fmla="*/ 5 h 46"/>
                  <a:gd name="T4" fmla="*/ 7 w 68"/>
                  <a:gd name="T5" fmla="*/ 6 h 46"/>
                  <a:gd name="T6" fmla="*/ 68 w 68"/>
                  <a:gd name="T7" fmla="*/ 2 h 46"/>
                  <a:gd name="T8" fmla="*/ 60 w 68"/>
                  <a:gd name="T9" fmla="*/ 0 h 46"/>
                  <a:gd name="T10" fmla="*/ 0 60000 65536"/>
                  <a:gd name="T11" fmla="*/ 0 60000 65536"/>
                  <a:gd name="T12" fmla="*/ 0 60000 65536"/>
                  <a:gd name="T13" fmla="*/ 0 60000 65536"/>
                  <a:gd name="T14" fmla="*/ 0 60000 65536"/>
                  <a:gd name="T15" fmla="*/ 0 w 68"/>
                  <a:gd name="T16" fmla="*/ 0 h 46"/>
                  <a:gd name="T17" fmla="*/ 68 w 68"/>
                  <a:gd name="T18" fmla="*/ 46 h 46"/>
                </a:gdLst>
                <a:ahLst/>
                <a:cxnLst>
                  <a:cxn ang="T10">
                    <a:pos x="T0" y="T1"/>
                  </a:cxn>
                  <a:cxn ang="T11">
                    <a:pos x="T2" y="T3"/>
                  </a:cxn>
                  <a:cxn ang="T12">
                    <a:pos x="T4" y="T5"/>
                  </a:cxn>
                  <a:cxn ang="T13">
                    <a:pos x="T6" y="T7"/>
                  </a:cxn>
                  <a:cxn ang="T14">
                    <a:pos x="T8" y="T9"/>
                  </a:cxn>
                </a:cxnLst>
                <a:rect l="T15" t="T16" r="T17" b="T18"/>
                <a:pathLst>
                  <a:path w="68" h="46">
                    <a:moveTo>
                      <a:pt x="60" y="0"/>
                    </a:moveTo>
                    <a:lnTo>
                      <a:pt x="0" y="38"/>
                    </a:lnTo>
                    <a:lnTo>
                      <a:pt x="7" y="46"/>
                    </a:lnTo>
                    <a:lnTo>
                      <a:pt x="68" y="8"/>
                    </a:lnTo>
                    <a:lnTo>
                      <a:pt x="60"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1" name="Freeform 36">
                <a:extLst>
                  <a:ext uri="{FF2B5EF4-FFF2-40B4-BE49-F238E27FC236}"/>
                </a:extLst>
              </p:cNvPr>
              <p:cNvSpPr>
                <a:spLocks/>
              </p:cNvSpPr>
              <p:nvPr/>
            </p:nvSpPr>
            <p:spPr bwMode="auto">
              <a:xfrm>
                <a:off x="1769" y="3182"/>
                <a:ext cx="75" cy="38"/>
              </a:xfrm>
              <a:custGeom>
                <a:avLst/>
                <a:gdLst>
                  <a:gd name="T0" fmla="*/ 57 w 76"/>
                  <a:gd name="T1" fmla="*/ 0 h 46"/>
                  <a:gd name="T2" fmla="*/ 0 w 76"/>
                  <a:gd name="T3" fmla="*/ 5 h 46"/>
                  <a:gd name="T4" fmla="*/ 8 w 76"/>
                  <a:gd name="T5" fmla="*/ 6 h 46"/>
                  <a:gd name="T6" fmla="*/ 65 w 76"/>
                  <a:gd name="T7" fmla="*/ 2 h 46"/>
                  <a:gd name="T8" fmla="*/ 57 w 76"/>
                  <a:gd name="T9" fmla="*/ 0 h 46"/>
                  <a:gd name="T10" fmla="*/ 0 60000 65536"/>
                  <a:gd name="T11" fmla="*/ 0 60000 65536"/>
                  <a:gd name="T12" fmla="*/ 0 60000 65536"/>
                  <a:gd name="T13" fmla="*/ 0 60000 65536"/>
                  <a:gd name="T14" fmla="*/ 0 60000 65536"/>
                  <a:gd name="T15" fmla="*/ 0 w 76"/>
                  <a:gd name="T16" fmla="*/ 0 h 46"/>
                  <a:gd name="T17" fmla="*/ 76 w 76"/>
                  <a:gd name="T18" fmla="*/ 46 h 46"/>
                </a:gdLst>
                <a:ahLst/>
                <a:cxnLst>
                  <a:cxn ang="T10">
                    <a:pos x="T0" y="T1"/>
                  </a:cxn>
                  <a:cxn ang="T11">
                    <a:pos x="T2" y="T3"/>
                  </a:cxn>
                  <a:cxn ang="T12">
                    <a:pos x="T4" y="T5"/>
                  </a:cxn>
                  <a:cxn ang="T13">
                    <a:pos x="T6" y="T7"/>
                  </a:cxn>
                  <a:cxn ang="T14">
                    <a:pos x="T8" y="T9"/>
                  </a:cxn>
                </a:cxnLst>
                <a:rect l="T15" t="T16" r="T17" b="T18"/>
                <a:pathLst>
                  <a:path w="76" h="46">
                    <a:moveTo>
                      <a:pt x="68" y="0"/>
                    </a:moveTo>
                    <a:lnTo>
                      <a:pt x="0" y="38"/>
                    </a:lnTo>
                    <a:lnTo>
                      <a:pt x="8" y="46"/>
                    </a:lnTo>
                    <a:lnTo>
                      <a:pt x="76" y="8"/>
                    </a:lnTo>
                    <a:lnTo>
                      <a:pt x="68" y="0"/>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2" name="Freeform 37">
                <a:extLst>
                  <a:ext uri="{FF2B5EF4-FFF2-40B4-BE49-F238E27FC236}"/>
                </a:extLst>
              </p:cNvPr>
              <p:cNvSpPr>
                <a:spLocks/>
              </p:cNvSpPr>
              <p:nvPr/>
            </p:nvSpPr>
            <p:spPr bwMode="auto">
              <a:xfrm>
                <a:off x="1685" y="3163"/>
                <a:ext cx="39" cy="69"/>
              </a:xfrm>
              <a:custGeom>
                <a:avLst/>
                <a:gdLst>
                  <a:gd name="T0" fmla="*/ 49 w 38"/>
                  <a:gd name="T1" fmla="*/ 9 h 84"/>
                  <a:gd name="T2" fmla="*/ 7 w 38"/>
                  <a:gd name="T3" fmla="*/ 0 h 84"/>
                  <a:gd name="T4" fmla="*/ 0 w 38"/>
                  <a:gd name="T5" fmla="*/ 2 h 84"/>
                  <a:gd name="T6" fmla="*/ 41 w 38"/>
                  <a:gd name="T7" fmla="*/ 10 h 84"/>
                  <a:gd name="T8" fmla="*/ 49 w 38"/>
                  <a:gd name="T9" fmla="*/ 9 h 84"/>
                  <a:gd name="T10" fmla="*/ 0 60000 65536"/>
                  <a:gd name="T11" fmla="*/ 0 60000 65536"/>
                  <a:gd name="T12" fmla="*/ 0 60000 65536"/>
                  <a:gd name="T13" fmla="*/ 0 60000 65536"/>
                  <a:gd name="T14" fmla="*/ 0 60000 65536"/>
                  <a:gd name="T15" fmla="*/ 0 w 38"/>
                  <a:gd name="T16" fmla="*/ 0 h 84"/>
                  <a:gd name="T17" fmla="*/ 38 w 38"/>
                  <a:gd name="T18" fmla="*/ 84 h 84"/>
                </a:gdLst>
                <a:ahLst/>
                <a:cxnLst>
                  <a:cxn ang="T10">
                    <a:pos x="T0" y="T1"/>
                  </a:cxn>
                  <a:cxn ang="T11">
                    <a:pos x="T2" y="T3"/>
                  </a:cxn>
                  <a:cxn ang="T12">
                    <a:pos x="T4" y="T5"/>
                  </a:cxn>
                  <a:cxn ang="T13">
                    <a:pos x="T6" y="T7"/>
                  </a:cxn>
                  <a:cxn ang="T14">
                    <a:pos x="T8" y="T9"/>
                  </a:cxn>
                </a:cxnLst>
                <a:rect l="T15" t="T16" r="T17" b="T18"/>
                <a:pathLst>
                  <a:path w="38" h="84">
                    <a:moveTo>
                      <a:pt x="38" y="76"/>
                    </a:moveTo>
                    <a:lnTo>
                      <a:pt x="7" y="0"/>
                    </a:lnTo>
                    <a:lnTo>
                      <a:pt x="0" y="8"/>
                    </a:lnTo>
                    <a:lnTo>
                      <a:pt x="30" y="84"/>
                    </a:lnTo>
                    <a:lnTo>
                      <a:pt x="38" y="76"/>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3" name="Freeform 38">
                <a:extLst>
                  <a:ext uri="{FF2B5EF4-FFF2-40B4-BE49-F238E27FC236}"/>
                </a:extLst>
              </p:cNvPr>
              <p:cNvSpPr>
                <a:spLocks/>
              </p:cNvSpPr>
              <p:nvPr/>
            </p:nvSpPr>
            <p:spPr bwMode="auto">
              <a:xfrm>
                <a:off x="1632" y="3052"/>
                <a:ext cx="30" cy="62"/>
              </a:xfrm>
              <a:custGeom>
                <a:avLst/>
                <a:gdLst>
                  <a:gd name="T0" fmla="*/ 30 w 30"/>
                  <a:gd name="T1" fmla="*/ 7 h 76"/>
                  <a:gd name="T2" fmla="*/ 7 w 30"/>
                  <a:gd name="T3" fmla="*/ 0 h 76"/>
                  <a:gd name="T4" fmla="*/ 0 w 30"/>
                  <a:gd name="T5" fmla="*/ 2 h 76"/>
                  <a:gd name="T6" fmla="*/ 22 w 30"/>
                  <a:gd name="T7" fmla="*/ 9 h 76"/>
                  <a:gd name="T8" fmla="*/ 30 w 30"/>
                  <a:gd name="T9" fmla="*/ 7 h 76"/>
                  <a:gd name="T10" fmla="*/ 0 60000 65536"/>
                  <a:gd name="T11" fmla="*/ 0 60000 65536"/>
                  <a:gd name="T12" fmla="*/ 0 60000 65536"/>
                  <a:gd name="T13" fmla="*/ 0 60000 65536"/>
                  <a:gd name="T14" fmla="*/ 0 60000 65536"/>
                  <a:gd name="T15" fmla="*/ 0 w 30"/>
                  <a:gd name="T16" fmla="*/ 0 h 76"/>
                  <a:gd name="T17" fmla="*/ 30 w 30"/>
                  <a:gd name="T18" fmla="*/ 76 h 76"/>
                </a:gdLst>
                <a:ahLst/>
                <a:cxnLst>
                  <a:cxn ang="T10">
                    <a:pos x="T0" y="T1"/>
                  </a:cxn>
                  <a:cxn ang="T11">
                    <a:pos x="T2" y="T3"/>
                  </a:cxn>
                  <a:cxn ang="T12">
                    <a:pos x="T4" y="T5"/>
                  </a:cxn>
                  <a:cxn ang="T13">
                    <a:pos x="T6" y="T7"/>
                  </a:cxn>
                  <a:cxn ang="T14">
                    <a:pos x="T8" y="T9"/>
                  </a:cxn>
                </a:cxnLst>
                <a:rect l="T15" t="T16" r="T17" b="T18"/>
                <a:pathLst>
                  <a:path w="30" h="76">
                    <a:moveTo>
                      <a:pt x="30" y="68"/>
                    </a:moveTo>
                    <a:lnTo>
                      <a:pt x="7" y="0"/>
                    </a:lnTo>
                    <a:lnTo>
                      <a:pt x="0" y="7"/>
                    </a:lnTo>
                    <a:lnTo>
                      <a:pt x="22" y="76"/>
                    </a:lnTo>
                    <a:lnTo>
                      <a:pt x="30" y="68"/>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4" name="Freeform 39">
                <a:extLst>
                  <a:ext uri="{FF2B5EF4-FFF2-40B4-BE49-F238E27FC236}"/>
                </a:extLst>
              </p:cNvPr>
              <p:cNvSpPr>
                <a:spLocks/>
              </p:cNvSpPr>
              <p:nvPr/>
            </p:nvSpPr>
            <p:spPr bwMode="auto">
              <a:xfrm>
                <a:off x="1571" y="2933"/>
                <a:ext cx="38" cy="62"/>
              </a:xfrm>
              <a:custGeom>
                <a:avLst/>
                <a:gdLst>
                  <a:gd name="T0" fmla="*/ 38 w 38"/>
                  <a:gd name="T1" fmla="*/ 8 h 75"/>
                  <a:gd name="T2" fmla="*/ 7 w 38"/>
                  <a:gd name="T3" fmla="*/ 0 h 75"/>
                  <a:gd name="T4" fmla="*/ 0 w 38"/>
                  <a:gd name="T5" fmla="*/ 2 h 75"/>
                  <a:gd name="T6" fmla="*/ 30 w 38"/>
                  <a:gd name="T7" fmla="*/ 10 h 75"/>
                  <a:gd name="T8" fmla="*/ 38 w 38"/>
                  <a:gd name="T9" fmla="*/ 8 h 75"/>
                  <a:gd name="T10" fmla="*/ 0 60000 65536"/>
                  <a:gd name="T11" fmla="*/ 0 60000 65536"/>
                  <a:gd name="T12" fmla="*/ 0 60000 65536"/>
                  <a:gd name="T13" fmla="*/ 0 60000 65536"/>
                  <a:gd name="T14" fmla="*/ 0 60000 65536"/>
                  <a:gd name="T15" fmla="*/ 0 w 38"/>
                  <a:gd name="T16" fmla="*/ 0 h 75"/>
                  <a:gd name="T17" fmla="*/ 38 w 38"/>
                  <a:gd name="T18" fmla="*/ 75 h 75"/>
                </a:gdLst>
                <a:ahLst/>
                <a:cxnLst>
                  <a:cxn ang="T10">
                    <a:pos x="T0" y="T1"/>
                  </a:cxn>
                  <a:cxn ang="T11">
                    <a:pos x="T2" y="T3"/>
                  </a:cxn>
                  <a:cxn ang="T12">
                    <a:pos x="T4" y="T5"/>
                  </a:cxn>
                  <a:cxn ang="T13">
                    <a:pos x="T6" y="T7"/>
                  </a:cxn>
                  <a:cxn ang="T14">
                    <a:pos x="T8" y="T9"/>
                  </a:cxn>
                </a:cxnLst>
                <a:rect l="T15" t="T16" r="T17" b="T18"/>
                <a:pathLst>
                  <a:path w="38" h="75">
                    <a:moveTo>
                      <a:pt x="38" y="68"/>
                    </a:moveTo>
                    <a:lnTo>
                      <a:pt x="7" y="0"/>
                    </a:lnTo>
                    <a:lnTo>
                      <a:pt x="0" y="7"/>
                    </a:lnTo>
                    <a:lnTo>
                      <a:pt x="30" y="75"/>
                    </a:lnTo>
                    <a:lnTo>
                      <a:pt x="38" y="68"/>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5" name="Freeform 40">
                <a:extLst>
                  <a:ext uri="{FF2B5EF4-FFF2-40B4-BE49-F238E27FC236}"/>
                </a:extLst>
              </p:cNvPr>
              <p:cNvSpPr>
                <a:spLocks/>
              </p:cNvSpPr>
              <p:nvPr/>
            </p:nvSpPr>
            <p:spPr bwMode="auto">
              <a:xfrm>
                <a:off x="1518" y="2815"/>
                <a:ext cx="30" cy="62"/>
              </a:xfrm>
              <a:custGeom>
                <a:avLst/>
                <a:gdLst>
                  <a:gd name="T0" fmla="*/ 30 w 30"/>
                  <a:gd name="T1" fmla="*/ 8 h 75"/>
                  <a:gd name="T2" fmla="*/ 7 w 30"/>
                  <a:gd name="T3" fmla="*/ 0 h 75"/>
                  <a:gd name="T4" fmla="*/ 0 w 30"/>
                  <a:gd name="T5" fmla="*/ 2 h 75"/>
                  <a:gd name="T6" fmla="*/ 22 w 30"/>
                  <a:gd name="T7" fmla="*/ 10 h 75"/>
                  <a:gd name="T8" fmla="*/ 30 w 30"/>
                  <a:gd name="T9" fmla="*/ 8 h 75"/>
                  <a:gd name="T10" fmla="*/ 0 60000 65536"/>
                  <a:gd name="T11" fmla="*/ 0 60000 65536"/>
                  <a:gd name="T12" fmla="*/ 0 60000 65536"/>
                  <a:gd name="T13" fmla="*/ 0 60000 65536"/>
                  <a:gd name="T14" fmla="*/ 0 60000 65536"/>
                  <a:gd name="T15" fmla="*/ 0 w 30"/>
                  <a:gd name="T16" fmla="*/ 0 h 75"/>
                  <a:gd name="T17" fmla="*/ 30 w 30"/>
                  <a:gd name="T18" fmla="*/ 75 h 75"/>
                </a:gdLst>
                <a:ahLst/>
                <a:cxnLst>
                  <a:cxn ang="T10">
                    <a:pos x="T0" y="T1"/>
                  </a:cxn>
                  <a:cxn ang="T11">
                    <a:pos x="T2" y="T3"/>
                  </a:cxn>
                  <a:cxn ang="T12">
                    <a:pos x="T4" y="T5"/>
                  </a:cxn>
                  <a:cxn ang="T13">
                    <a:pos x="T6" y="T7"/>
                  </a:cxn>
                  <a:cxn ang="T14">
                    <a:pos x="T8" y="T9"/>
                  </a:cxn>
                </a:cxnLst>
                <a:rect l="T15" t="T16" r="T17" b="T18"/>
                <a:pathLst>
                  <a:path w="30" h="75">
                    <a:moveTo>
                      <a:pt x="30" y="68"/>
                    </a:moveTo>
                    <a:lnTo>
                      <a:pt x="7" y="0"/>
                    </a:lnTo>
                    <a:lnTo>
                      <a:pt x="0" y="7"/>
                    </a:lnTo>
                    <a:lnTo>
                      <a:pt x="22" y="75"/>
                    </a:lnTo>
                    <a:lnTo>
                      <a:pt x="30" y="68"/>
                    </a:lnTo>
                    <a:close/>
                  </a:path>
                </a:pathLst>
              </a:custGeom>
              <a:grpFill/>
              <a:ln w="9525">
                <a:solidFill>
                  <a:schemeClr val="tx2"/>
                </a:solidFill>
                <a:round/>
                <a:headEnd/>
                <a:tailEnd/>
              </a:ln>
            </p:spPr>
            <p:txBody>
              <a:bodyPr/>
              <a:lstStyle/>
              <a:p>
                <a:pPr defTabSz="914400" eaLnBrk="0" hangingPunct="0">
                  <a:defRPr/>
                </a:pPr>
                <a:endParaRPr lang="en-US">
                  <a:solidFill>
                    <a:prstClr val="black"/>
                  </a:solidFill>
                  <a:latin typeface="Open Sans"/>
                  <a:ea typeface="ＭＳ Ｐゴシック" charset="0"/>
                  <a:cs typeface="Open Sans"/>
                </a:endParaRPr>
              </a:p>
            </p:txBody>
          </p:sp>
          <p:sp>
            <p:nvSpPr>
              <p:cNvPr id="29836" name="Rectangle 41">
                <a:extLst>
                  <a:ext uri="{FF2B5EF4-FFF2-40B4-BE49-F238E27FC236}"/>
                </a:extLst>
              </p:cNvPr>
              <p:cNvSpPr>
                <a:spLocks noChangeArrowheads="1"/>
              </p:cNvSpPr>
              <p:nvPr/>
            </p:nvSpPr>
            <p:spPr bwMode="auto">
              <a:xfrm>
                <a:off x="1685" y="3238"/>
                <a:ext cx="76" cy="12"/>
              </a:xfrm>
              <a:prstGeom prst="rect">
                <a:avLst/>
              </a:prstGeom>
              <a:grpFill/>
              <a:ln w="9525">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37" name="Rectangle 42">
                <a:extLst>
                  <a:ext uri="{FF2B5EF4-FFF2-40B4-BE49-F238E27FC236}"/>
                </a:extLst>
              </p:cNvPr>
              <p:cNvSpPr>
                <a:spLocks noChangeArrowheads="1"/>
              </p:cNvSpPr>
              <p:nvPr/>
            </p:nvSpPr>
            <p:spPr bwMode="auto">
              <a:xfrm>
                <a:off x="5506" y="1872"/>
                <a:ext cx="91"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38" name="Rectangle 43">
                <a:extLst>
                  <a:ext uri="{FF2B5EF4-FFF2-40B4-BE49-F238E27FC236}"/>
                </a:extLst>
              </p:cNvPr>
              <p:cNvSpPr>
                <a:spLocks noChangeArrowheads="1"/>
              </p:cNvSpPr>
              <p:nvPr/>
            </p:nvSpPr>
            <p:spPr bwMode="auto">
              <a:xfrm>
                <a:off x="5234" y="1872"/>
                <a:ext cx="90"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39" name="Rectangle 44">
                <a:extLst>
                  <a:ext uri="{FF2B5EF4-FFF2-40B4-BE49-F238E27FC236}"/>
                </a:extLst>
              </p:cNvPr>
              <p:cNvSpPr>
                <a:spLocks noChangeArrowheads="1"/>
              </p:cNvSpPr>
              <p:nvPr/>
            </p:nvSpPr>
            <p:spPr bwMode="auto">
              <a:xfrm>
                <a:off x="4960" y="1872"/>
                <a:ext cx="90"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0" name="Rectangle 45">
                <a:extLst>
                  <a:ext uri="{FF2B5EF4-FFF2-40B4-BE49-F238E27FC236}"/>
                </a:extLst>
              </p:cNvPr>
              <p:cNvSpPr>
                <a:spLocks noChangeArrowheads="1"/>
              </p:cNvSpPr>
              <p:nvPr/>
            </p:nvSpPr>
            <p:spPr bwMode="auto">
              <a:xfrm>
                <a:off x="4687" y="1940"/>
                <a:ext cx="90" cy="75"/>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1" name="Rectangle 46">
                <a:extLst>
                  <a:ext uri="{FF2B5EF4-FFF2-40B4-BE49-F238E27FC236}"/>
                </a:extLst>
              </p:cNvPr>
              <p:cNvSpPr>
                <a:spLocks noChangeArrowheads="1"/>
              </p:cNvSpPr>
              <p:nvPr/>
            </p:nvSpPr>
            <p:spPr bwMode="auto">
              <a:xfrm>
                <a:off x="4413" y="1959"/>
                <a:ext cx="92"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2" name="Rectangle 47">
                <a:extLst>
                  <a:ext uri="{FF2B5EF4-FFF2-40B4-BE49-F238E27FC236}"/>
                </a:extLst>
              </p:cNvPr>
              <p:cNvSpPr>
                <a:spLocks noChangeArrowheads="1"/>
              </p:cNvSpPr>
              <p:nvPr/>
            </p:nvSpPr>
            <p:spPr bwMode="auto">
              <a:xfrm>
                <a:off x="4140" y="2009"/>
                <a:ext cx="91" cy="80"/>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3" name="Rectangle 48">
                <a:extLst>
                  <a:ext uri="{FF2B5EF4-FFF2-40B4-BE49-F238E27FC236}"/>
                </a:extLst>
              </p:cNvPr>
              <p:cNvSpPr>
                <a:spLocks noChangeArrowheads="1"/>
              </p:cNvSpPr>
              <p:nvPr/>
            </p:nvSpPr>
            <p:spPr bwMode="auto">
              <a:xfrm>
                <a:off x="3867" y="2084"/>
                <a:ext cx="91"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4" name="Rectangle 49">
                <a:extLst>
                  <a:ext uri="{FF2B5EF4-FFF2-40B4-BE49-F238E27FC236}"/>
                </a:extLst>
              </p:cNvPr>
              <p:cNvSpPr>
                <a:spLocks noChangeArrowheads="1"/>
              </p:cNvSpPr>
              <p:nvPr/>
            </p:nvSpPr>
            <p:spPr bwMode="auto">
              <a:xfrm>
                <a:off x="3594" y="2220"/>
                <a:ext cx="90" cy="75"/>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5" name="Rectangle 50">
                <a:extLst>
                  <a:ext uri="{FF2B5EF4-FFF2-40B4-BE49-F238E27FC236}"/>
                </a:extLst>
              </p:cNvPr>
              <p:cNvSpPr>
                <a:spLocks noChangeArrowheads="1"/>
              </p:cNvSpPr>
              <p:nvPr/>
            </p:nvSpPr>
            <p:spPr bwMode="auto">
              <a:xfrm>
                <a:off x="3320" y="2432"/>
                <a:ext cx="91" cy="75"/>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6" name="Rectangle 51">
                <a:extLst>
                  <a:ext uri="{FF2B5EF4-FFF2-40B4-BE49-F238E27FC236}"/>
                </a:extLst>
              </p:cNvPr>
              <p:cNvSpPr>
                <a:spLocks noChangeArrowheads="1"/>
              </p:cNvSpPr>
              <p:nvPr/>
            </p:nvSpPr>
            <p:spPr bwMode="auto">
              <a:xfrm>
                <a:off x="3047" y="2575"/>
                <a:ext cx="91"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7" name="Rectangle 52">
                <a:extLst>
                  <a:ext uri="{FF2B5EF4-FFF2-40B4-BE49-F238E27FC236}"/>
                </a:extLst>
              </p:cNvPr>
              <p:cNvSpPr>
                <a:spLocks noChangeArrowheads="1"/>
              </p:cNvSpPr>
              <p:nvPr/>
            </p:nvSpPr>
            <p:spPr bwMode="auto">
              <a:xfrm>
                <a:off x="2501" y="2787"/>
                <a:ext cx="90"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8" name="Rectangle 53">
                <a:extLst>
                  <a:ext uri="{FF2B5EF4-FFF2-40B4-BE49-F238E27FC236}"/>
                </a:extLst>
              </p:cNvPr>
              <p:cNvSpPr>
                <a:spLocks noChangeArrowheads="1"/>
              </p:cNvSpPr>
              <p:nvPr/>
            </p:nvSpPr>
            <p:spPr bwMode="auto">
              <a:xfrm>
                <a:off x="2228" y="2993"/>
                <a:ext cx="90"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49" name="Rectangle 54">
                <a:extLst>
                  <a:ext uri="{FF2B5EF4-FFF2-40B4-BE49-F238E27FC236}"/>
                </a:extLst>
              </p:cNvPr>
              <p:cNvSpPr>
                <a:spLocks noChangeArrowheads="1"/>
              </p:cNvSpPr>
              <p:nvPr/>
            </p:nvSpPr>
            <p:spPr bwMode="auto">
              <a:xfrm>
                <a:off x="1954" y="3067"/>
                <a:ext cx="91" cy="75"/>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sp>
            <p:nvSpPr>
              <p:cNvPr id="29850" name="Rectangle 55">
                <a:extLst>
                  <a:ext uri="{FF2B5EF4-FFF2-40B4-BE49-F238E27FC236}"/>
                </a:extLst>
              </p:cNvPr>
              <p:cNvSpPr>
                <a:spLocks noChangeArrowheads="1"/>
              </p:cNvSpPr>
              <p:nvPr/>
            </p:nvSpPr>
            <p:spPr bwMode="auto">
              <a:xfrm>
                <a:off x="1409" y="2644"/>
                <a:ext cx="90" cy="74"/>
              </a:xfrm>
              <a:prstGeom prst="rect">
                <a:avLst/>
              </a:prstGeom>
              <a:grpFill/>
              <a:ln w="12700">
                <a:solidFill>
                  <a:schemeClr val="tx2"/>
                </a:solidFill>
                <a:miter lim="800000"/>
                <a:headEnd/>
                <a:tailEnd/>
              </a:ln>
            </p:spPr>
            <p:txBody>
              <a:bodyPr/>
              <a:lstStyle/>
              <a:p>
                <a:pPr defTabSz="914400" eaLnBrk="0" hangingPunct="0">
                  <a:defRPr/>
                </a:pPr>
                <a:endParaRPr lang="en-CA">
                  <a:solidFill>
                    <a:prstClr val="black"/>
                  </a:solidFill>
                  <a:latin typeface="Open Sans"/>
                  <a:ea typeface="ＭＳ Ｐゴシック" charset="0"/>
                  <a:cs typeface="Open Sans"/>
                </a:endParaRPr>
              </a:p>
            </p:txBody>
          </p:sp>
        </p:grpSp>
      </p:grpSp>
      <p:grpSp>
        <p:nvGrpSpPr>
          <p:cNvPr id="50180" name="Group 120"/>
          <p:cNvGrpSpPr>
            <a:grpSpLocks/>
          </p:cNvGrpSpPr>
          <p:nvPr/>
        </p:nvGrpSpPr>
        <p:grpSpPr bwMode="auto">
          <a:xfrm>
            <a:off x="1965325" y="2881313"/>
            <a:ext cx="5965825" cy="2341562"/>
            <a:chOff x="1393" y="1330"/>
            <a:chExt cx="4228" cy="1475"/>
          </a:xfrm>
        </p:grpSpPr>
        <p:sp>
          <p:nvSpPr>
            <p:cNvPr id="50216" name="Freeform 121"/>
            <p:cNvSpPr>
              <a:spLocks/>
            </p:cNvSpPr>
            <p:nvPr/>
          </p:nvSpPr>
          <p:spPr bwMode="auto">
            <a:xfrm>
              <a:off x="5517" y="1470"/>
              <a:ext cx="38" cy="19"/>
            </a:xfrm>
            <a:custGeom>
              <a:avLst/>
              <a:gdLst>
                <a:gd name="T0" fmla="*/ 38 w 38"/>
                <a:gd name="T1" fmla="*/ 2 h 23"/>
                <a:gd name="T2" fmla="*/ 8 w 38"/>
                <a:gd name="T3" fmla="*/ 0 h 23"/>
                <a:gd name="T4" fmla="*/ 0 w 38"/>
                <a:gd name="T5" fmla="*/ 2 h 23"/>
                <a:gd name="T6" fmla="*/ 31 w 38"/>
                <a:gd name="T7" fmla="*/ 2 h 23"/>
                <a:gd name="T8" fmla="*/ 38 w 38"/>
                <a:gd name="T9" fmla="*/ 2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8" y="15"/>
                  </a:moveTo>
                  <a:lnTo>
                    <a:pt x="8" y="0"/>
                  </a:lnTo>
                  <a:lnTo>
                    <a:pt x="0" y="8"/>
                  </a:lnTo>
                  <a:lnTo>
                    <a:pt x="31" y="23"/>
                  </a:lnTo>
                  <a:lnTo>
                    <a:pt x="38" y="15"/>
                  </a:lnTo>
                  <a:close/>
                </a:path>
              </a:pathLst>
            </a:custGeom>
            <a:solidFill>
              <a:srgbClr val="FF9900"/>
            </a:solidFill>
            <a:ln w="9525">
              <a:solidFill>
                <a:srgbClr val="FF9900"/>
              </a:solidFill>
              <a:round/>
              <a:headEnd/>
              <a:tailEnd/>
            </a:ln>
          </p:spPr>
          <p:txBody>
            <a:bodyPr/>
            <a:lstStyle/>
            <a:p>
              <a:endParaRPr lang="en-US"/>
            </a:p>
          </p:txBody>
        </p:sp>
        <p:sp>
          <p:nvSpPr>
            <p:cNvPr id="50217" name="Freeform 122"/>
            <p:cNvSpPr>
              <a:spLocks/>
            </p:cNvSpPr>
            <p:nvPr/>
          </p:nvSpPr>
          <p:spPr bwMode="auto">
            <a:xfrm>
              <a:off x="5434" y="1438"/>
              <a:ext cx="30" cy="14"/>
            </a:xfrm>
            <a:custGeom>
              <a:avLst/>
              <a:gdLst>
                <a:gd name="T0" fmla="*/ 30 w 30"/>
                <a:gd name="T1" fmla="*/ 4 h 16"/>
                <a:gd name="T2" fmla="*/ 7 w 30"/>
                <a:gd name="T3" fmla="*/ 0 h 16"/>
                <a:gd name="T4" fmla="*/ 0 w 30"/>
                <a:gd name="T5" fmla="*/ 4 h 16"/>
                <a:gd name="T6" fmla="*/ 23 w 30"/>
                <a:gd name="T7" fmla="*/ 4 h 16"/>
                <a:gd name="T8" fmla="*/ 30 w 30"/>
                <a:gd name="T9" fmla="*/ 4 h 16"/>
                <a:gd name="T10" fmla="*/ 0 60000 65536"/>
                <a:gd name="T11" fmla="*/ 0 60000 65536"/>
                <a:gd name="T12" fmla="*/ 0 60000 65536"/>
                <a:gd name="T13" fmla="*/ 0 60000 65536"/>
                <a:gd name="T14" fmla="*/ 0 60000 65536"/>
                <a:gd name="T15" fmla="*/ 0 w 30"/>
                <a:gd name="T16" fmla="*/ 0 h 16"/>
                <a:gd name="T17" fmla="*/ 30 w 30"/>
                <a:gd name="T18" fmla="*/ 16 h 16"/>
              </a:gdLst>
              <a:ahLst/>
              <a:cxnLst>
                <a:cxn ang="T10">
                  <a:pos x="T0" y="T1"/>
                </a:cxn>
                <a:cxn ang="T11">
                  <a:pos x="T2" y="T3"/>
                </a:cxn>
                <a:cxn ang="T12">
                  <a:pos x="T4" y="T5"/>
                </a:cxn>
                <a:cxn ang="T13">
                  <a:pos x="T6" y="T7"/>
                </a:cxn>
                <a:cxn ang="T14">
                  <a:pos x="T8" y="T9"/>
                </a:cxn>
              </a:cxnLst>
              <a:rect l="T15" t="T16" r="T17" b="T18"/>
              <a:pathLst>
                <a:path w="30" h="16">
                  <a:moveTo>
                    <a:pt x="30" y="8"/>
                  </a:moveTo>
                  <a:lnTo>
                    <a:pt x="7" y="0"/>
                  </a:lnTo>
                  <a:lnTo>
                    <a:pt x="0" y="8"/>
                  </a:lnTo>
                  <a:lnTo>
                    <a:pt x="23" y="16"/>
                  </a:lnTo>
                  <a:lnTo>
                    <a:pt x="30" y="8"/>
                  </a:lnTo>
                  <a:close/>
                </a:path>
              </a:pathLst>
            </a:custGeom>
            <a:solidFill>
              <a:srgbClr val="FF9900"/>
            </a:solidFill>
            <a:ln w="9525">
              <a:solidFill>
                <a:srgbClr val="FF9900"/>
              </a:solidFill>
              <a:round/>
              <a:headEnd/>
              <a:tailEnd/>
            </a:ln>
          </p:spPr>
          <p:txBody>
            <a:bodyPr/>
            <a:lstStyle/>
            <a:p>
              <a:endParaRPr lang="en-US"/>
            </a:p>
          </p:txBody>
        </p:sp>
        <p:sp>
          <p:nvSpPr>
            <p:cNvPr id="50218" name="Freeform 123"/>
            <p:cNvSpPr>
              <a:spLocks/>
            </p:cNvSpPr>
            <p:nvPr/>
          </p:nvSpPr>
          <p:spPr bwMode="auto">
            <a:xfrm>
              <a:off x="5351" y="1402"/>
              <a:ext cx="30" cy="18"/>
            </a:xfrm>
            <a:custGeom>
              <a:avLst/>
              <a:gdLst>
                <a:gd name="T0" fmla="*/ 15 w 31"/>
                <a:gd name="T1" fmla="*/ 2 h 23"/>
                <a:gd name="T2" fmla="*/ 8 w 31"/>
                <a:gd name="T3" fmla="*/ 0 h 23"/>
                <a:gd name="T4" fmla="*/ 0 w 31"/>
                <a:gd name="T5" fmla="*/ 2 h 23"/>
                <a:gd name="T6" fmla="*/ 15 w 31"/>
                <a:gd name="T7" fmla="*/ 2 h 23"/>
                <a:gd name="T8" fmla="*/ 15 w 31"/>
                <a:gd name="T9" fmla="*/ 2 h 23"/>
                <a:gd name="T10" fmla="*/ 0 60000 65536"/>
                <a:gd name="T11" fmla="*/ 0 60000 65536"/>
                <a:gd name="T12" fmla="*/ 0 60000 65536"/>
                <a:gd name="T13" fmla="*/ 0 60000 65536"/>
                <a:gd name="T14" fmla="*/ 0 60000 65536"/>
                <a:gd name="T15" fmla="*/ 0 w 31"/>
                <a:gd name="T16" fmla="*/ 0 h 23"/>
                <a:gd name="T17" fmla="*/ 31 w 31"/>
                <a:gd name="T18" fmla="*/ 23 h 23"/>
              </a:gdLst>
              <a:ahLst/>
              <a:cxnLst>
                <a:cxn ang="T10">
                  <a:pos x="T0" y="T1"/>
                </a:cxn>
                <a:cxn ang="T11">
                  <a:pos x="T2" y="T3"/>
                </a:cxn>
                <a:cxn ang="T12">
                  <a:pos x="T4" y="T5"/>
                </a:cxn>
                <a:cxn ang="T13">
                  <a:pos x="T6" y="T7"/>
                </a:cxn>
                <a:cxn ang="T14">
                  <a:pos x="T8" y="T9"/>
                </a:cxn>
              </a:cxnLst>
              <a:rect l="T15" t="T16" r="T17" b="T18"/>
              <a:pathLst>
                <a:path w="31" h="23">
                  <a:moveTo>
                    <a:pt x="31" y="15"/>
                  </a:moveTo>
                  <a:lnTo>
                    <a:pt x="8" y="0"/>
                  </a:lnTo>
                  <a:lnTo>
                    <a:pt x="0" y="7"/>
                  </a:lnTo>
                  <a:lnTo>
                    <a:pt x="23" y="23"/>
                  </a:lnTo>
                  <a:lnTo>
                    <a:pt x="31" y="15"/>
                  </a:lnTo>
                  <a:close/>
                </a:path>
              </a:pathLst>
            </a:custGeom>
            <a:solidFill>
              <a:srgbClr val="FF9900"/>
            </a:solidFill>
            <a:ln w="9525">
              <a:solidFill>
                <a:srgbClr val="FF9900"/>
              </a:solidFill>
              <a:round/>
              <a:headEnd/>
              <a:tailEnd/>
            </a:ln>
          </p:spPr>
          <p:txBody>
            <a:bodyPr/>
            <a:lstStyle/>
            <a:p>
              <a:endParaRPr lang="en-US"/>
            </a:p>
          </p:txBody>
        </p:sp>
        <p:sp>
          <p:nvSpPr>
            <p:cNvPr id="50219" name="Freeform 124"/>
            <p:cNvSpPr>
              <a:spLocks/>
            </p:cNvSpPr>
            <p:nvPr/>
          </p:nvSpPr>
          <p:spPr bwMode="auto">
            <a:xfrm>
              <a:off x="5275" y="1377"/>
              <a:ext cx="22" cy="12"/>
            </a:xfrm>
            <a:custGeom>
              <a:avLst/>
              <a:gdLst>
                <a:gd name="T0" fmla="*/ 22 w 22"/>
                <a:gd name="T1" fmla="*/ 2 h 15"/>
                <a:gd name="T2" fmla="*/ 7 w 22"/>
                <a:gd name="T3" fmla="*/ 0 h 15"/>
                <a:gd name="T4" fmla="*/ 0 w 22"/>
                <a:gd name="T5" fmla="*/ 2 h 15"/>
                <a:gd name="T6" fmla="*/ 15 w 22"/>
                <a:gd name="T7" fmla="*/ 2 h 15"/>
                <a:gd name="T8" fmla="*/ 22 w 22"/>
                <a:gd name="T9" fmla="*/ 2 h 15"/>
                <a:gd name="T10" fmla="*/ 0 60000 65536"/>
                <a:gd name="T11" fmla="*/ 0 60000 65536"/>
                <a:gd name="T12" fmla="*/ 0 60000 65536"/>
                <a:gd name="T13" fmla="*/ 0 60000 65536"/>
                <a:gd name="T14" fmla="*/ 0 60000 65536"/>
                <a:gd name="T15" fmla="*/ 0 w 22"/>
                <a:gd name="T16" fmla="*/ 0 h 15"/>
                <a:gd name="T17" fmla="*/ 22 w 22"/>
                <a:gd name="T18" fmla="*/ 15 h 15"/>
              </a:gdLst>
              <a:ahLst/>
              <a:cxnLst>
                <a:cxn ang="T10">
                  <a:pos x="T0" y="T1"/>
                </a:cxn>
                <a:cxn ang="T11">
                  <a:pos x="T2" y="T3"/>
                </a:cxn>
                <a:cxn ang="T12">
                  <a:pos x="T4" y="T5"/>
                </a:cxn>
                <a:cxn ang="T13">
                  <a:pos x="T6" y="T7"/>
                </a:cxn>
                <a:cxn ang="T14">
                  <a:pos x="T8" y="T9"/>
                </a:cxn>
              </a:cxnLst>
              <a:rect l="T15" t="T16" r="T17" b="T18"/>
              <a:pathLst>
                <a:path w="22" h="15">
                  <a:moveTo>
                    <a:pt x="22" y="7"/>
                  </a:moveTo>
                  <a:lnTo>
                    <a:pt x="7" y="0"/>
                  </a:lnTo>
                  <a:lnTo>
                    <a:pt x="0" y="7"/>
                  </a:lnTo>
                  <a:lnTo>
                    <a:pt x="15" y="15"/>
                  </a:lnTo>
                  <a:lnTo>
                    <a:pt x="22" y="7"/>
                  </a:lnTo>
                  <a:close/>
                </a:path>
              </a:pathLst>
            </a:custGeom>
            <a:solidFill>
              <a:srgbClr val="FF9900"/>
            </a:solidFill>
            <a:ln w="9525">
              <a:solidFill>
                <a:srgbClr val="FF9900"/>
              </a:solidFill>
              <a:round/>
              <a:headEnd/>
              <a:tailEnd/>
            </a:ln>
          </p:spPr>
          <p:txBody>
            <a:bodyPr/>
            <a:lstStyle/>
            <a:p>
              <a:endParaRPr lang="en-US"/>
            </a:p>
          </p:txBody>
        </p:sp>
        <p:sp>
          <p:nvSpPr>
            <p:cNvPr id="50220" name="Freeform 125"/>
            <p:cNvSpPr>
              <a:spLocks/>
            </p:cNvSpPr>
            <p:nvPr/>
          </p:nvSpPr>
          <p:spPr bwMode="auto">
            <a:xfrm>
              <a:off x="5267" y="1377"/>
              <a:ext cx="15" cy="12"/>
            </a:xfrm>
            <a:custGeom>
              <a:avLst/>
              <a:gdLst>
                <a:gd name="T0" fmla="*/ 8 w 15"/>
                <a:gd name="T1" fmla="*/ 0 h 15"/>
                <a:gd name="T2" fmla="*/ 0 w 15"/>
                <a:gd name="T3" fmla="*/ 2 h 15"/>
                <a:gd name="T4" fmla="*/ 8 w 15"/>
                <a:gd name="T5" fmla="*/ 2 h 15"/>
                <a:gd name="T6" fmla="*/ 15 w 15"/>
                <a:gd name="T7" fmla="*/ 2 h 15"/>
                <a:gd name="T8" fmla="*/ 8 w 15"/>
                <a:gd name="T9" fmla="*/ 0 h 15"/>
                <a:gd name="T10" fmla="*/ 0 60000 65536"/>
                <a:gd name="T11" fmla="*/ 0 60000 65536"/>
                <a:gd name="T12" fmla="*/ 0 60000 65536"/>
                <a:gd name="T13" fmla="*/ 0 60000 65536"/>
                <a:gd name="T14" fmla="*/ 0 60000 65536"/>
                <a:gd name="T15" fmla="*/ 0 w 15"/>
                <a:gd name="T16" fmla="*/ 0 h 15"/>
                <a:gd name="T17" fmla="*/ 15 w 15"/>
                <a:gd name="T18" fmla="*/ 15 h 15"/>
              </a:gdLst>
              <a:ahLst/>
              <a:cxnLst>
                <a:cxn ang="T10">
                  <a:pos x="T0" y="T1"/>
                </a:cxn>
                <a:cxn ang="T11">
                  <a:pos x="T2" y="T3"/>
                </a:cxn>
                <a:cxn ang="T12">
                  <a:pos x="T4" y="T5"/>
                </a:cxn>
                <a:cxn ang="T13">
                  <a:pos x="T6" y="T7"/>
                </a:cxn>
                <a:cxn ang="T14">
                  <a:pos x="T8" y="T9"/>
                </a:cxn>
              </a:cxnLst>
              <a:rect l="T15" t="T16" r="T17" b="T18"/>
              <a:pathLst>
                <a:path w="15" h="15">
                  <a:moveTo>
                    <a:pt x="8" y="0"/>
                  </a:moveTo>
                  <a:lnTo>
                    <a:pt x="0" y="7"/>
                  </a:lnTo>
                  <a:lnTo>
                    <a:pt x="8" y="15"/>
                  </a:lnTo>
                  <a:lnTo>
                    <a:pt x="15" y="7"/>
                  </a:lnTo>
                  <a:lnTo>
                    <a:pt x="8" y="0"/>
                  </a:lnTo>
                  <a:close/>
                </a:path>
              </a:pathLst>
            </a:custGeom>
            <a:solidFill>
              <a:srgbClr val="FF9900"/>
            </a:solidFill>
            <a:ln w="9525">
              <a:solidFill>
                <a:srgbClr val="FF9900"/>
              </a:solidFill>
              <a:round/>
              <a:headEnd/>
              <a:tailEnd/>
            </a:ln>
          </p:spPr>
          <p:txBody>
            <a:bodyPr/>
            <a:lstStyle/>
            <a:p>
              <a:endParaRPr lang="en-US"/>
            </a:p>
          </p:txBody>
        </p:sp>
        <p:sp>
          <p:nvSpPr>
            <p:cNvPr id="50221" name="Freeform 126"/>
            <p:cNvSpPr>
              <a:spLocks/>
            </p:cNvSpPr>
            <p:nvPr/>
          </p:nvSpPr>
          <p:spPr bwMode="auto">
            <a:xfrm>
              <a:off x="5183" y="1402"/>
              <a:ext cx="31" cy="18"/>
            </a:xfrm>
            <a:custGeom>
              <a:avLst/>
              <a:gdLst>
                <a:gd name="T0" fmla="*/ 23 w 31"/>
                <a:gd name="T1" fmla="*/ 0 h 23"/>
                <a:gd name="T2" fmla="*/ 0 w 31"/>
                <a:gd name="T3" fmla="*/ 2 h 23"/>
                <a:gd name="T4" fmla="*/ 8 w 31"/>
                <a:gd name="T5" fmla="*/ 2 h 23"/>
                <a:gd name="T6" fmla="*/ 31 w 31"/>
                <a:gd name="T7" fmla="*/ 2 h 23"/>
                <a:gd name="T8" fmla="*/ 23 w 31"/>
                <a:gd name="T9" fmla="*/ 0 h 23"/>
                <a:gd name="T10" fmla="*/ 0 60000 65536"/>
                <a:gd name="T11" fmla="*/ 0 60000 65536"/>
                <a:gd name="T12" fmla="*/ 0 60000 65536"/>
                <a:gd name="T13" fmla="*/ 0 60000 65536"/>
                <a:gd name="T14" fmla="*/ 0 60000 65536"/>
                <a:gd name="T15" fmla="*/ 0 w 31"/>
                <a:gd name="T16" fmla="*/ 0 h 23"/>
                <a:gd name="T17" fmla="*/ 31 w 31"/>
                <a:gd name="T18" fmla="*/ 23 h 23"/>
              </a:gdLst>
              <a:ahLst/>
              <a:cxnLst>
                <a:cxn ang="T10">
                  <a:pos x="T0" y="T1"/>
                </a:cxn>
                <a:cxn ang="T11">
                  <a:pos x="T2" y="T3"/>
                </a:cxn>
                <a:cxn ang="T12">
                  <a:pos x="T4" y="T5"/>
                </a:cxn>
                <a:cxn ang="T13">
                  <a:pos x="T6" y="T7"/>
                </a:cxn>
                <a:cxn ang="T14">
                  <a:pos x="T8" y="T9"/>
                </a:cxn>
              </a:cxnLst>
              <a:rect l="T15" t="T16" r="T17" b="T18"/>
              <a:pathLst>
                <a:path w="31" h="23">
                  <a:moveTo>
                    <a:pt x="23" y="0"/>
                  </a:moveTo>
                  <a:lnTo>
                    <a:pt x="0" y="15"/>
                  </a:lnTo>
                  <a:lnTo>
                    <a:pt x="8" y="23"/>
                  </a:lnTo>
                  <a:lnTo>
                    <a:pt x="31" y="7"/>
                  </a:lnTo>
                  <a:lnTo>
                    <a:pt x="23" y="0"/>
                  </a:lnTo>
                  <a:close/>
                </a:path>
              </a:pathLst>
            </a:custGeom>
            <a:solidFill>
              <a:srgbClr val="FF9900"/>
            </a:solidFill>
            <a:ln w="9525">
              <a:solidFill>
                <a:srgbClr val="FF9900"/>
              </a:solidFill>
              <a:round/>
              <a:headEnd/>
              <a:tailEnd/>
            </a:ln>
          </p:spPr>
          <p:txBody>
            <a:bodyPr/>
            <a:lstStyle/>
            <a:p>
              <a:endParaRPr lang="en-US"/>
            </a:p>
          </p:txBody>
        </p:sp>
        <p:sp>
          <p:nvSpPr>
            <p:cNvPr id="50222" name="Freeform 127"/>
            <p:cNvSpPr>
              <a:spLocks/>
            </p:cNvSpPr>
            <p:nvPr/>
          </p:nvSpPr>
          <p:spPr bwMode="auto">
            <a:xfrm>
              <a:off x="4242" y="1676"/>
              <a:ext cx="38" cy="12"/>
            </a:xfrm>
            <a:custGeom>
              <a:avLst/>
              <a:gdLst>
                <a:gd name="T0" fmla="*/ 31 w 38"/>
                <a:gd name="T1" fmla="*/ 0 h 15"/>
                <a:gd name="T2" fmla="*/ 0 w 38"/>
                <a:gd name="T3" fmla="*/ 2 h 15"/>
                <a:gd name="T4" fmla="*/ 8 w 38"/>
                <a:gd name="T5" fmla="*/ 2 h 15"/>
                <a:gd name="T6" fmla="*/ 38 w 38"/>
                <a:gd name="T7" fmla="*/ 2 h 15"/>
                <a:gd name="T8" fmla="*/ 31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1" y="0"/>
                  </a:moveTo>
                  <a:lnTo>
                    <a:pt x="0" y="7"/>
                  </a:lnTo>
                  <a:lnTo>
                    <a:pt x="8" y="15"/>
                  </a:lnTo>
                  <a:lnTo>
                    <a:pt x="38" y="7"/>
                  </a:lnTo>
                  <a:lnTo>
                    <a:pt x="31" y="0"/>
                  </a:lnTo>
                  <a:close/>
                </a:path>
              </a:pathLst>
            </a:custGeom>
            <a:solidFill>
              <a:srgbClr val="FF9900"/>
            </a:solidFill>
            <a:ln w="9525">
              <a:solidFill>
                <a:srgbClr val="FF9900"/>
              </a:solidFill>
              <a:round/>
              <a:headEnd/>
              <a:tailEnd/>
            </a:ln>
          </p:spPr>
          <p:txBody>
            <a:bodyPr/>
            <a:lstStyle/>
            <a:p>
              <a:endParaRPr lang="en-US"/>
            </a:p>
          </p:txBody>
        </p:sp>
        <p:sp>
          <p:nvSpPr>
            <p:cNvPr id="50223" name="Oval 128"/>
            <p:cNvSpPr>
              <a:spLocks noChangeArrowheads="1"/>
            </p:cNvSpPr>
            <p:nvPr/>
          </p:nvSpPr>
          <p:spPr bwMode="auto">
            <a:xfrm>
              <a:off x="5491" y="1436"/>
              <a:ext cx="130"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24" name="Oval 129"/>
            <p:cNvSpPr>
              <a:spLocks noChangeArrowheads="1"/>
            </p:cNvSpPr>
            <p:nvPr/>
          </p:nvSpPr>
          <p:spPr bwMode="auto">
            <a:xfrm>
              <a:off x="5218" y="1330"/>
              <a:ext cx="128"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grpSp>
          <p:nvGrpSpPr>
            <p:cNvPr id="50225" name="Group 130"/>
            <p:cNvGrpSpPr>
              <a:grpSpLocks/>
            </p:cNvGrpSpPr>
            <p:nvPr/>
          </p:nvGrpSpPr>
          <p:grpSpPr bwMode="auto">
            <a:xfrm>
              <a:off x="1393" y="1436"/>
              <a:ext cx="3737" cy="1369"/>
              <a:chOff x="1393" y="1436"/>
              <a:chExt cx="3737" cy="1369"/>
            </a:xfrm>
          </p:grpSpPr>
          <p:sp>
            <p:nvSpPr>
              <p:cNvPr id="50226" name="Freeform 131"/>
              <p:cNvSpPr>
                <a:spLocks/>
              </p:cNvSpPr>
              <p:nvPr/>
            </p:nvSpPr>
            <p:spPr bwMode="auto">
              <a:xfrm>
                <a:off x="5092" y="1438"/>
                <a:ext cx="38" cy="14"/>
              </a:xfrm>
              <a:custGeom>
                <a:avLst/>
                <a:gdLst>
                  <a:gd name="T0" fmla="*/ 31 w 38"/>
                  <a:gd name="T1" fmla="*/ 0 h 16"/>
                  <a:gd name="T2" fmla="*/ 0 w 38"/>
                  <a:gd name="T3" fmla="*/ 4 h 16"/>
                  <a:gd name="T4" fmla="*/ 8 w 38"/>
                  <a:gd name="T5" fmla="*/ 4 h 16"/>
                  <a:gd name="T6" fmla="*/ 38 w 38"/>
                  <a:gd name="T7" fmla="*/ 4 h 16"/>
                  <a:gd name="T8" fmla="*/ 31 w 38"/>
                  <a:gd name="T9" fmla="*/ 0 h 16"/>
                  <a:gd name="T10" fmla="*/ 0 60000 65536"/>
                  <a:gd name="T11" fmla="*/ 0 60000 65536"/>
                  <a:gd name="T12" fmla="*/ 0 60000 65536"/>
                  <a:gd name="T13" fmla="*/ 0 60000 65536"/>
                  <a:gd name="T14" fmla="*/ 0 60000 65536"/>
                  <a:gd name="T15" fmla="*/ 0 w 38"/>
                  <a:gd name="T16" fmla="*/ 0 h 16"/>
                  <a:gd name="T17" fmla="*/ 38 w 38"/>
                  <a:gd name="T18" fmla="*/ 16 h 16"/>
                </a:gdLst>
                <a:ahLst/>
                <a:cxnLst>
                  <a:cxn ang="T10">
                    <a:pos x="T0" y="T1"/>
                  </a:cxn>
                  <a:cxn ang="T11">
                    <a:pos x="T2" y="T3"/>
                  </a:cxn>
                  <a:cxn ang="T12">
                    <a:pos x="T4" y="T5"/>
                  </a:cxn>
                  <a:cxn ang="T13">
                    <a:pos x="T6" y="T7"/>
                  </a:cxn>
                  <a:cxn ang="T14">
                    <a:pos x="T8" y="T9"/>
                  </a:cxn>
                </a:cxnLst>
                <a:rect l="T15" t="T16" r="T17" b="T18"/>
                <a:pathLst>
                  <a:path w="38" h="16">
                    <a:moveTo>
                      <a:pt x="31" y="0"/>
                    </a:moveTo>
                    <a:lnTo>
                      <a:pt x="0" y="8"/>
                    </a:lnTo>
                    <a:lnTo>
                      <a:pt x="8" y="16"/>
                    </a:lnTo>
                    <a:lnTo>
                      <a:pt x="38" y="8"/>
                    </a:lnTo>
                    <a:lnTo>
                      <a:pt x="31" y="0"/>
                    </a:lnTo>
                    <a:close/>
                  </a:path>
                </a:pathLst>
              </a:custGeom>
              <a:solidFill>
                <a:srgbClr val="FF9900"/>
              </a:solidFill>
              <a:ln w="9525">
                <a:solidFill>
                  <a:srgbClr val="FF9900"/>
                </a:solidFill>
                <a:round/>
                <a:headEnd/>
                <a:tailEnd/>
              </a:ln>
            </p:spPr>
            <p:txBody>
              <a:bodyPr/>
              <a:lstStyle/>
              <a:p>
                <a:endParaRPr lang="en-US"/>
              </a:p>
            </p:txBody>
          </p:sp>
          <p:sp>
            <p:nvSpPr>
              <p:cNvPr id="50227" name="Freeform 132"/>
              <p:cNvSpPr>
                <a:spLocks/>
              </p:cNvSpPr>
              <p:nvPr/>
            </p:nvSpPr>
            <p:spPr bwMode="auto">
              <a:xfrm>
                <a:off x="5009" y="1470"/>
                <a:ext cx="38" cy="19"/>
              </a:xfrm>
              <a:custGeom>
                <a:avLst/>
                <a:gdLst>
                  <a:gd name="T0" fmla="*/ 30 w 38"/>
                  <a:gd name="T1" fmla="*/ 0 h 23"/>
                  <a:gd name="T2" fmla="*/ 0 w 38"/>
                  <a:gd name="T3" fmla="*/ 2 h 23"/>
                  <a:gd name="T4" fmla="*/ 7 w 38"/>
                  <a:gd name="T5" fmla="*/ 2 h 23"/>
                  <a:gd name="T6" fmla="*/ 38 w 38"/>
                  <a:gd name="T7" fmla="*/ 2 h 23"/>
                  <a:gd name="T8" fmla="*/ 30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0" y="0"/>
                    </a:moveTo>
                    <a:lnTo>
                      <a:pt x="0" y="15"/>
                    </a:lnTo>
                    <a:lnTo>
                      <a:pt x="7" y="23"/>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28" name="Rectangle 133"/>
              <p:cNvSpPr>
                <a:spLocks noChangeArrowheads="1"/>
              </p:cNvSpPr>
              <p:nvPr/>
            </p:nvSpPr>
            <p:spPr bwMode="auto">
              <a:xfrm>
                <a:off x="4933" y="1482"/>
                <a:ext cx="31" cy="13"/>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29" name="Rectangle 134"/>
              <p:cNvSpPr>
                <a:spLocks noChangeArrowheads="1"/>
              </p:cNvSpPr>
              <p:nvPr/>
            </p:nvSpPr>
            <p:spPr bwMode="auto">
              <a:xfrm>
                <a:off x="4842" y="1482"/>
                <a:ext cx="30" cy="13"/>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30" name="Rectangle 135"/>
              <p:cNvSpPr>
                <a:spLocks noChangeArrowheads="1"/>
              </p:cNvSpPr>
              <p:nvPr/>
            </p:nvSpPr>
            <p:spPr bwMode="auto">
              <a:xfrm>
                <a:off x="4751" y="1482"/>
                <a:ext cx="30" cy="13"/>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31" name="Freeform 136"/>
              <p:cNvSpPr>
                <a:spLocks/>
              </p:cNvSpPr>
              <p:nvPr/>
            </p:nvSpPr>
            <p:spPr bwMode="auto">
              <a:xfrm>
                <a:off x="4660" y="1507"/>
                <a:ext cx="30" cy="19"/>
              </a:xfrm>
              <a:custGeom>
                <a:avLst/>
                <a:gdLst>
                  <a:gd name="T0" fmla="*/ 23 w 30"/>
                  <a:gd name="T1" fmla="*/ 0 h 23"/>
                  <a:gd name="T2" fmla="*/ 0 w 30"/>
                  <a:gd name="T3" fmla="*/ 2 h 23"/>
                  <a:gd name="T4" fmla="*/ 7 w 30"/>
                  <a:gd name="T5" fmla="*/ 2 h 23"/>
                  <a:gd name="T6" fmla="*/ 30 w 30"/>
                  <a:gd name="T7" fmla="*/ 2 h 23"/>
                  <a:gd name="T8" fmla="*/ 23 w 30"/>
                  <a:gd name="T9" fmla="*/ 0 h 23"/>
                  <a:gd name="T10" fmla="*/ 0 60000 65536"/>
                  <a:gd name="T11" fmla="*/ 0 60000 65536"/>
                  <a:gd name="T12" fmla="*/ 0 60000 65536"/>
                  <a:gd name="T13" fmla="*/ 0 60000 65536"/>
                  <a:gd name="T14" fmla="*/ 0 60000 65536"/>
                  <a:gd name="T15" fmla="*/ 0 w 30"/>
                  <a:gd name="T16" fmla="*/ 0 h 23"/>
                  <a:gd name="T17" fmla="*/ 30 w 30"/>
                  <a:gd name="T18" fmla="*/ 23 h 23"/>
                </a:gdLst>
                <a:ahLst/>
                <a:cxnLst>
                  <a:cxn ang="T10">
                    <a:pos x="T0" y="T1"/>
                  </a:cxn>
                  <a:cxn ang="T11">
                    <a:pos x="T2" y="T3"/>
                  </a:cxn>
                  <a:cxn ang="T12">
                    <a:pos x="T4" y="T5"/>
                  </a:cxn>
                  <a:cxn ang="T13">
                    <a:pos x="T6" y="T7"/>
                  </a:cxn>
                  <a:cxn ang="T14">
                    <a:pos x="T8" y="T9"/>
                  </a:cxn>
                </a:cxnLst>
                <a:rect l="T15" t="T16" r="T17" b="T18"/>
                <a:pathLst>
                  <a:path w="30" h="23">
                    <a:moveTo>
                      <a:pt x="23" y="0"/>
                    </a:moveTo>
                    <a:lnTo>
                      <a:pt x="0" y="15"/>
                    </a:lnTo>
                    <a:lnTo>
                      <a:pt x="7" y="23"/>
                    </a:lnTo>
                    <a:lnTo>
                      <a:pt x="30" y="7"/>
                    </a:lnTo>
                    <a:lnTo>
                      <a:pt x="23" y="0"/>
                    </a:lnTo>
                    <a:close/>
                  </a:path>
                </a:pathLst>
              </a:custGeom>
              <a:solidFill>
                <a:srgbClr val="FF9900"/>
              </a:solidFill>
              <a:ln w="9525">
                <a:solidFill>
                  <a:srgbClr val="FF9900"/>
                </a:solidFill>
                <a:round/>
                <a:headEnd/>
                <a:tailEnd/>
              </a:ln>
            </p:spPr>
            <p:txBody>
              <a:bodyPr/>
              <a:lstStyle/>
              <a:p>
                <a:endParaRPr lang="en-US"/>
              </a:p>
            </p:txBody>
          </p:sp>
          <p:sp>
            <p:nvSpPr>
              <p:cNvPr id="50232" name="Freeform 137"/>
              <p:cNvSpPr>
                <a:spLocks/>
              </p:cNvSpPr>
              <p:nvPr/>
            </p:nvSpPr>
            <p:spPr bwMode="auto">
              <a:xfrm>
                <a:off x="4584" y="1544"/>
                <a:ext cx="30" cy="26"/>
              </a:xfrm>
              <a:custGeom>
                <a:avLst/>
                <a:gdLst>
                  <a:gd name="T0" fmla="*/ 23 w 30"/>
                  <a:gd name="T1" fmla="*/ 0 h 31"/>
                  <a:gd name="T2" fmla="*/ 0 w 30"/>
                  <a:gd name="T3" fmla="*/ 3 h 31"/>
                  <a:gd name="T4" fmla="*/ 7 w 30"/>
                  <a:gd name="T5" fmla="*/ 3 h 31"/>
                  <a:gd name="T6" fmla="*/ 30 w 30"/>
                  <a:gd name="T7" fmla="*/ 3 h 31"/>
                  <a:gd name="T8" fmla="*/ 23 w 30"/>
                  <a:gd name="T9" fmla="*/ 0 h 31"/>
                  <a:gd name="T10" fmla="*/ 0 60000 65536"/>
                  <a:gd name="T11" fmla="*/ 0 60000 65536"/>
                  <a:gd name="T12" fmla="*/ 0 60000 65536"/>
                  <a:gd name="T13" fmla="*/ 0 60000 65536"/>
                  <a:gd name="T14" fmla="*/ 0 60000 65536"/>
                  <a:gd name="T15" fmla="*/ 0 w 30"/>
                  <a:gd name="T16" fmla="*/ 0 h 31"/>
                  <a:gd name="T17" fmla="*/ 30 w 30"/>
                  <a:gd name="T18" fmla="*/ 31 h 31"/>
                </a:gdLst>
                <a:ahLst/>
                <a:cxnLst>
                  <a:cxn ang="T10">
                    <a:pos x="T0" y="T1"/>
                  </a:cxn>
                  <a:cxn ang="T11">
                    <a:pos x="T2" y="T3"/>
                  </a:cxn>
                  <a:cxn ang="T12">
                    <a:pos x="T4" y="T5"/>
                  </a:cxn>
                  <a:cxn ang="T13">
                    <a:pos x="T6" y="T7"/>
                  </a:cxn>
                  <a:cxn ang="T14">
                    <a:pos x="T8" y="T9"/>
                  </a:cxn>
                </a:cxnLst>
                <a:rect l="T15" t="T16" r="T17" b="T18"/>
                <a:pathLst>
                  <a:path w="30" h="31">
                    <a:moveTo>
                      <a:pt x="23" y="0"/>
                    </a:moveTo>
                    <a:lnTo>
                      <a:pt x="0" y="23"/>
                    </a:lnTo>
                    <a:lnTo>
                      <a:pt x="7" y="31"/>
                    </a:lnTo>
                    <a:lnTo>
                      <a:pt x="30" y="8"/>
                    </a:lnTo>
                    <a:lnTo>
                      <a:pt x="23" y="0"/>
                    </a:lnTo>
                    <a:close/>
                  </a:path>
                </a:pathLst>
              </a:custGeom>
              <a:solidFill>
                <a:srgbClr val="FF9900"/>
              </a:solidFill>
              <a:ln w="9525">
                <a:solidFill>
                  <a:srgbClr val="FF9900"/>
                </a:solidFill>
                <a:round/>
                <a:headEnd/>
                <a:tailEnd/>
              </a:ln>
            </p:spPr>
            <p:txBody>
              <a:bodyPr/>
              <a:lstStyle/>
              <a:p>
                <a:endParaRPr lang="en-US"/>
              </a:p>
            </p:txBody>
          </p:sp>
          <p:sp>
            <p:nvSpPr>
              <p:cNvPr id="50233" name="Freeform 138"/>
              <p:cNvSpPr>
                <a:spLocks/>
              </p:cNvSpPr>
              <p:nvPr/>
            </p:nvSpPr>
            <p:spPr bwMode="auto">
              <a:xfrm>
                <a:off x="4500" y="1588"/>
                <a:ext cx="38" cy="19"/>
              </a:xfrm>
              <a:custGeom>
                <a:avLst/>
                <a:gdLst>
                  <a:gd name="T0" fmla="*/ 31 w 38"/>
                  <a:gd name="T1" fmla="*/ 0 h 23"/>
                  <a:gd name="T2" fmla="*/ 0 w 38"/>
                  <a:gd name="T3" fmla="*/ 2 h 23"/>
                  <a:gd name="T4" fmla="*/ 8 w 38"/>
                  <a:gd name="T5" fmla="*/ 2 h 23"/>
                  <a:gd name="T6" fmla="*/ 38 w 38"/>
                  <a:gd name="T7" fmla="*/ 2 h 23"/>
                  <a:gd name="T8" fmla="*/ 31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1" y="0"/>
                    </a:moveTo>
                    <a:lnTo>
                      <a:pt x="0" y="16"/>
                    </a:lnTo>
                    <a:lnTo>
                      <a:pt x="8" y="23"/>
                    </a:lnTo>
                    <a:lnTo>
                      <a:pt x="38" y="8"/>
                    </a:lnTo>
                    <a:lnTo>
                      <a:pt x="31" y="0"/>
                    </a:lnTo>
                    <a:close/>
                  </a:path>
                </a:pathLst>
              </a:custGeom>
              <a:solidFill>
                <a:srgbClr val="FF9900"/>
              </a:solidFill>
              <a:ln w="9525">
                <a:solidFill>
                  <a:srgbClr val="FF9900"/>
                </a:solidFill>
                <a:round/>
                <a:headEnd/>
                <a:tailEnd/>
              </a:ln>
            </p:spPr>
            <p:txBody>
              <a:bodyPr/>
              <a:lstStyle/>
              <a:p>
                <a:endParaRPr lang="en-US"/>
              </a:p>
            </p:txBody>
          </p:sp>
          <p:sp>
            <p:nvSpPr>
              <p:cNvPr id="50234" name="Freeform 139"/>
              <p:cNvSpPr>
                <a:spLocks/>
              </p:cNvSpPr>
              <p:nvPr/>
            </p:nvSpPr>
            <p:spPr bwMode="auto">
              <a:xfrm>
                <a:off x="4424" y="1626"/>
                <a:ext cx="38" cy="19"/>
              </a:xfrm>
              <a:custGeom>
                <a:avLst/>
                <a:gdLst>
                  <a:gd name="T0" fmla="*/ 31 w 38"/>
                  <a:gd name="T1" fmla="*/ 0 h 23"/>
                  <a:gd name="T2" fmla="*/ 0 w 38"/>
                  <a:gd name="T3" fmla="*/ 2 h 23"/>
                  <a:gd name="T4" fmla="*/ 8 w 38"/>
                  <a:gd name="T5" fmla="*/ 2 h 23"/>
                  <a:gd name="T6" fmla="*/ 38 w 38"/>
                  <a:gd name="T7" fmla="*/ 2 h 23"/>
                  <a:gd name="T8" fmla="*/ 31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1" y="0"/>
                    </a:moveTo>
                    <a:lnTo>
                      <a:pt x="0" y="15"/>
                    </a:lnTo>
                    <a:lnTo>
                      <a:pt x="8" y="23"/>
                    </a:lnTo>
                    <a:lnTo>
                      <a:pt x="38" y="7"/>
                    </a:lnTo>
                    <a:lnTo>
                      <a:pt x="31" y="0"/>
                    </a:lnTo>
                    <a:close/>
                  </a:path>
                </a:pathLst>
              </a:custGeom>
              <a:solidFill>
                <a:srgbClr val="FF9900"/>
              </a:solidFill>
              <a:ln w="9525">
                <a:solidFill>
                  <a:srgbClr val="FF9900"/>
                </a:solidFill>
                <a:round/>
                <a:headEnd/>
                <a:tailEnd/>
              </a:ln>
            </p:spPr>
            <p:txBody>
              <a:bodyPr/>
              <a:lstStyle/>
              <a:p>
                <a:endParaRPr lang="en-US"/>
              </a:p>
            </p:txBody>
          </p:sp>
          <p:sp>
            <p:nvSpPr>
              <p:cNvPr id="50235" name="Freeform 140"/>
              <p:cNvSpPr>
                <a:spLocks/>
              </p:cNvSpPr>
              <p:nvPr/>
            </p:nvSpPr>
            <p:spPr bwMode="auto">
              <a:xfrm>
                <a:off x="4334" y="1650"/>
                <a:ext cx="37" cy="13"/>
              </a:xfrm>
              <a:custGeom>
                <a:avLst/>
                <a:gdLst>
                  <a:gd name="T0" fmla="*/ 19 w 38"/>
                  <a:gd name="T1" fmla="*/ 0 h 15"/>
                  <a:gd name="T2" fmla="*/ 0 w 38"/>
                  <a:gd name="T3" fmla="*/ 3 h 15"/>
                  <a:gd name="T4" fmla="*/ 8 w 38"/>
                  <a:gd name="T5" fmla="*/ 3 h 15"/>
                  <a:gd name="T6" fmla="*/ 19 w 38"/>
                  <a:gd name="T7" fmla="*/ 3 h 15"/>
                  <a:gd name="T8" fmla="*/ 19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1" y="0"/>
                    </a:moveTo>
                    <a:lnTo>
                      <a:pt x="0" y="8"/>
                    </a:lnTo>
                    <a:lnTo>
                      <a:pt x="8" y="15"/>
                    </a:lnTo>
                    <a:lnTo>
                      <a:pt x="38" y="8"/>
                    </a:lnTo>
                    <a:lnTo>
                      <a:pt x="31" y="0"/>
                    </a:lnTo>
                    <a:close/>
                  </a:path>
                </a:pathLst>
              </a:custGeom>
              <a:solidFill>
                <a:srgbClr val="FF9900"/>
              </a:solidFill>
              <a:ln w="9525">
                <a:solidFill>
                  <a:srgbClr val="FF9900"/>
                </a:solidFill>
                <a:round/>
                <a:headEnd/>
                <a:tailEnd/>
              </a:ln>
            </p:spPr>
            <p:txBody>
              <a:bodyPr/>
              <a:lstStyle/>
              <a:p>
                <a:endParaRPr lang="en-US"/>
              </a:p>
            </p:txBody>
          </p:sp>
          <p:sp>
            <p:nvSpPr>
              <p:cNvPr id="50236" name="Freeform 141"/>
              <p:cNvSpPr>
                <a:spLocks/>
              </p:cNvSpPr>
              <p:nvPr/>
            </p:nvSpPr>
            <p:spPr bwMode="auto">
              <a:xfrm>
                <a:off x="4068" y="1719"/>
                <a:ext cx="38" cy="13"/>
              </a:xfrm>
              <a:custGeom>
                <a:avLst/>
                <a:gdLst>
                  <a:gd name="T0" fmla="*/ 30 w 38"/>
                  <a:gd name="T1" fmla="*/ 0 h 15"/>
                  <a:gd name="T2" fmla="*/ 0 w 38"/>
                  <a:gd name="T3" fmla="*/ 3 h 15"/>
                  <a:gd name="T4" fmla="*/ 7 w 38"/>
                  <a:gd name="T5" fmla="*/ 3 h 15"/>
                  <a:gd name="T6" fmla="*/ 38 w 38"/>
                  <a:gd name="T7" fmla="*/ 3 h 15"/>
                  <a:gd name="T8" fmla="*/ 30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0" y="0"/>
                    </a:moveTo>
                    <a:lnTo>
                      <a:pt x="0" y="7"/>
                    </a:lnTo>
                    <a:lnTo>
                      <a:pt x="7" y="15"/>
                    </a:lnTo>
                    <a:lnTo>
                      <a:pt x="38" y="7"/>
                    </a:lnTo>
                    <a:lnTo>
                      <a:pt x="30" y="0"/>
                    </a:lnTo>
                    <a:close/>
                  </a:path>
                </a:pathLst>
              </a:custGeom>
              <a:solidFill>
                <a:srgbClr val="FF9900"/>
              </a:solidFill>
              <a:ln w="9525">
                <a:solidFill>
                  <a:srgbClr val="FF9900"/>
                </a:solidFill>
                <a:round/>
                <a:headEnd/>
                <a:tailEnd/>
              </a:ln>
            </p:spPr>
            <p:txBody>
              <a:bodyPr/>
              <a:lstStyle/>
              <a:p>
                <a:endParaRPr lang="en-US"/>
              </a:p>
            </p:txBody>
          </p:sp>
          <p:sp>
            <p:nvSpPr>
              <p:cNvPr id="50237" name="Freeform 142"/>
              <p:cNvSpPr>
                <a:spLocks/>
              </p:cNvSpPr>
              <p:nvPr/>
            </p:nvSpPr>
            <p:spPr bwMode="auto">
              <a:xfrm>
                <a:off x="3977" y="1737"/>
                <a:ext cx="38" cy="19"/>
              </a:xfrm>
              <a:custGeom>
                <a:avLst/>
                <a:gdLst>
                  <a:gd name="T0" fmla="*/ 30 w 38"/>
                  <a:gd name="T1" fmla="*/ 0 h 23"/>
                  <a:gd name="T2" fmla="*/ 0 w 38"/>
                  <a:gd name="T3" fmla="*/ 2 h 23"/>
                  <a:gd name="T4" fmla="*/ 7 w 38"/>
                  <a:gd name="T5" fmla="*/ 2 h 23"/>
                  <a:gd name="T6" fmla="*/ 38 w 38"/>
                  <a:gd name="T7" fmla="*/ 2 h 23"/>
                  <a:gd name="T8" fmla="*/ 30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0" y="0"/>
                    </a:moveTo>
                    <a:lnTo>
                      <a:pt x="0" y="16"/>
                    </a:lnTo>
                    <a:lnTo>
                      <a:pt x="7" y="23"/>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38" name="Rectangle 143"/>
              <p:cNvSpPr>
                <a:spLocks noChangeArrowheads="1"/>
              </p:cNvSpPr>
              <p:nvPr/>
            </p:nvSpPr>
            <p:spPr bwMode="auto">
              <a:xfrm>
                <a:off x="3916" y="1763"/>
                <a:ext cx="8" cy="12"/>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39" name="Rectangle 144"/>
              <p:cNvSpPr>
                <a:spLocks noChangeArrowheads="1"/>
              </p:cNvSpPr>
              <p:nvPr/>
            </p:nvSpPr>
            <p:spPr bwMode="auto">
              <a:xfrm>
                <a:off x="3902" y="1763"/>
                <a:ext cx="14" cy="12"/>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40" name="Rectangle 145"/>
              <p:cNvSpPr>
                <a:spLocks noChangeArrowheads="1"/>
              </p:cNvSpPr>
              <p:nvPr/>
            </p:nvSpPr>
            <p:spPr bwMode="auto">
              <a:xfrm>
                <a:off x="3810" y="1763"/>
                <a:ext cx="30" cy="12"/>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41" name="Rectangle 146"/>
              <p:cNvSpPr>
                <a:spLocks noChangeArrowheads="1"/>
              </p:cNvSpPr>
              <p:nvPr/>
            </p:nvSpPr>
            <p:spPr bwMode="auto">
              <a:xfrm>
                <a:off x="3719" y="1763"/>
                <a:ext cx="30" cy="12"/>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42" name="Rectangle 147"/>
              <p:cNvSpPr>
                <a:spLocks noChangeArrowheads="1"/>
              </p:cNvSpPr>
              <p:nvPr/>
            </p:nvSpPr>
            <p:spPr bwMode="auto">
              <a:xfrm>
                <a:off x="3643" y="1763"/>
                <a:ext cx="16" cy="12"/>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43" name="Freeform 148"/>
              <p:cNvSpPr>
                <a:spLocks/>
              </p:cNvSpPr>
              <p:nvPr/>
            </p:nvSpPr>
            <p:spPr bwMode="auto">
              <a:xfrm>
                <a:off x="3620" y="1763"/>
                <a:ext cx="23" cy="12"/>
              </a:xfrm>
              <a:custGeom>
                <a:avLst/>
                <a:gdLst>
                  <a:gd name="T0" fmla="*/ 15 w 23"/>
                  <a:gd name="T1" fmla="*/ 0 h 15"/>
                  <a:gd name="T2" fmla="*/ 0 w 23"/>
                  <a:gd name="T3" fmla="*/ 2 h 15"/>
                  <a:gd name="T4" fmla="*/ 8 w 23"/>
                  <a:gd name="T5" fmla="*/ 2 h 15"/>
                  <a:gd name="T6" fmla="*/ 23 w 23"/>
                  <a:gd name="T7" fmla="*/ 2 h 15"/>
                  <a:gd name="T8" fmla="*/ 15 w 23"/>
                  <a:gd name="T9" fmla="*/ 0 h 15"/>
                  <a:gd name="T10" fmla="*/ 0 60000 65536"/>
                  <a:gd name="T11" fmla="*/ 0 60000 65536"/>
                  <a:gd name="T12" fmla="*/ 0 60000 65536"/>
                  <a:gd name="T13" fmla="*/ 0 60000 65536"/>
                  <a:gd name="T14" fmla="*/ 0 60000 65536"/>
                  <a:gd name="T15" fmla="*/ 0 w 23"/>
                  <a:gd name="T16" fmla="*/ 0 h 15"/>
                  <a:gd name="T17" fmla="*/ 23 w 23"/>
                  <a:gd name="T18" fmla="*/ 15 h 15"/>
                </a:gdLst>
                <a:ahLst/>
                <a:cxnLst>
                  <a:cxn ang="T10">
                    <a:pos x="T0" y="T1"/>
                  </a:cxn>
                  <a:cxn ang="T11">
                    <a:pos x="T2" y="T3"/>
                  </a:cxn>
                  <a:cxn ang="T12">
                    <a:pos x="T4" y="T5"/>
                  </a:cxn>
                  <a:cxn ang="T13">
                    <a:pos x="T6" y="T7"/>
                  </a:cxn>
                  <a:cxn ang="T14">
                    <a:pos x="T8" y="T9"/>
                  </a:cxn>
                </a:cxnLst>
                <a:rect l="T15" t="T16" r="T17" b="T18"/>
                <a:pathLst>
                  <a:path w="23" h="15">
                    <a:moveTo>
                      <a:pt x="15" y="0"/>
                    </a:moveTo>
                    <a:lnTo>
                      <a:pt x="0" y="7"/>
                    </a:lnTo>
                    <a:lnTo>
                      <a:pt x="8" y="15"/>
                    </a:lnTo>
                    <a:lnTo>
                      <a:pt x="23" y="7"/>
                    </a:lnTo>
                    <a:lnTo>
                      <a:pt x="15" y="0"/>
                    </a:lnTo>
                    <a:close/>
                  </a:path>
                </a:pathLst>
              </a:custGeom>
              <a:solidFill>
                <a:srgbClr val="FF9900"/>
              </a:solidFill>
              <a:ln w="9525">
                <a:solidFill>
                  <a:srgbClr val="FF9900"/>
                </a:solidFill>
                <a:round/>
                <a:headEnd/>
                <a:tailEnd/>
              </a:ln>
            </p:spPr>
            <p:txBody>
              <a:bodyPr/>
              <a:lstStyle/>
              <a:p>
                <a:endParaRPr lang="en-US"/>
              </a:p>
            </p:txBody>
          </p:sp>
          <p:sp>
            <p:nvSpPr>
              <p:cNvPr id="50244" name="Freeform 149"/>
              <p:cNvSpPr>
                <a:spLocks/>
              </p:cNvSpPr>
              <p:nvPr/>
            </p:nvSpPr>
            <p:spPr bwMode="auto">
              <a:xfrm>
                <a:off x="3529" y="1787"/>
                <a:ext cx="38" cy="13"/>
              </a:xfrm>
              <a:custGeom>
                <a:avLst/>
                <a:gdLst>
                  <a:gd name="T0" fmla="*/ 30 w 38"/>
                  <a:gd name="T1" fmla="*/ 0 h 15"/>
                  <a:gd name="T2" fmla="*/ 0 w 38"/>
                  <a:gd name="T3" fmla="*/ 3 h 15"/>
                  <a:gd name="T4" fmla="*/ 7 w 38"/>
                  <a:gd name="T5" fmla="*/ 3 h 15"/>
                  <a:gd name="T6" fmla="*/ 38 w 38"/>
                  <a:gd name="T7" fmla="*/ 3 h 15"/>
                  <a:gd name="T8" fmla="*/ 30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0" y="0"/>
                    </a:moveTo>
                    <a:lnTo>
                      <a:pt x="0" y="8"/>
                    </a:lnTo>
                    <a:lnTo>
                      <a:pt x="7" y="15"/>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45" name="Freeform 150"/>
              <p:cNvSpPr>
                <a:spLocks/>
              </p:cNvSpPr>
              <p:nvPr/>
            </p:nvSpPr>
            <p:spPr bwMode="auto">
              <a:xfrm>
                <a:off x="3438" y="1812"/>
                <a:ext cx="38" cy="13"/>
              </a:xfrm>
              <a:custGeom>
                <a:avLst/>
                <a:gdLst>
                  <a:gd name="T0" fmla="*/ 30 w 38"/>
                  <a:gd name="T1" fmla="*/ 0 h 16"/>
                  <a:gd name="T2" fmla="*/ 0 w 38"/>
                  <a:gd name="T3" fmla="*/ 2 h 16"/>
                  <a:gd name="T4" fmla="*/ 7 w 38"/>
                  <a:gd name="T5" fmla="*/ 2 h 16"/>
                  <a:gd name="T6" fmla="*/ 38 w 38"/>
                  <a:gd name="T7" fmla="*/ 2 h 16"/>
                  <a:gd name="T8" fmla="*/ 30 w 38"/>
                  <a:gd name="T9" fmla="*/ 0 h 16"/>
                  <a:gd name="T10" fmla="*/ 0 60000 65536"/>
                  <a:gd name="T11" fmla="*/ 0 60000 65536"/>
                  <a:gd name="T12" fmla="*/ 0 60000 65536"/>
                  <a:gd name="T13" fmla="*/ 0 60000 65536"/>
                  <a:gd name="T14" fmla="*/ 0 60000 65536"/>
                  <a:gd name="T15" fmla="*/ 0 w 38"/>
                  <a:gd name="T16" fmla="*/ 0 h 16"/>
                  <a:gd name="T17" fmla="*/ 38 w 38"/>
                  <a:gd name="T18" fmla="*/ 16 h 16"/>
                </a:gdLst>
                <a:ahLst/>
                <a:cxnLst>
                  <a:cxn ang="T10">
                    <a:pos x="T0" y="T1"/>
                  </a:cxn>
                  <a:cxn ang="T11">
                    <a:pos x="T2" y="T3"/>
                  </a:cxn>
                  <a:cxn ang="T12">
                    <a:pos x="T4" y="T5"/>
                  </a:cxn>
                  <a:cxn ang="T13">
                    <a:pos x="T6" y="T7"/>
                  </a:cxn>
                  <a:cxn ang="T14">
                    <a:pos x="T8" y="T9"/>
                  </a:cxn>
                </a:cxnLst>
                <a:rect l="T15" t="T16" r="T17" b="T18"/>
                <a:pathLst>
                  <a:path w="38" h="16">
                    <a:moveTo>
                      <a:pt x="30" y="0"/>
                    </a:moveTo>
                    <a:lnTo>
                      <a:pt x="0" y="8"/>
                    </a:lnTo>
                    <a:lnTo>
                      <a:pt x="7" y="16"/>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46" name="Freeform 151"/>
              <p:cNvSpPr>
                <a:spLocks/>
              </p:cNvSpPr>
              <p:nvPr/>
            </p:nvSpPr>
            <p:spPr bwMode="auto">
              <a:xfrm>
                <a:off x="3272" y="1869"/>
                <a:ext cx="37" cy="18"/>
              </a:xfrm>
              <a:custGeom>
                <a:avLst/>
                <a:gdLst>
                  <a:gd name="T0" fmla="*/ 19 w 38"/>
                  <a:gd name="T1" fmla="*/ 0 h 22"/>
                  <a:gd name="T2" fmla="*/ 0 w 38"/>
                  <a:gd name="T3" fmla="*/ 2 h 22"/>
                  <a:gd name="T4" fmla="*/ 7 w 38"/>
                  <a:gd name="T5" fmla="*/ 2 h 22"/>
                  <a:gd name="T6" fmla="*/ 19 w 38"/>
                  <a:gd name="T7" fmla="*/ 2 h 22"/>
                  <a:gd name="T8" fmla="*/ 19 w 38"/>
                  <a:gd name="T9" fmla="*/ 0 h 22"/>
                  <a:gd name="T10" fmla="*/ 0 60000 65536"/>
                  <a:gd name="T11" fmla="*/ 0 60000 65536"/>
                  <a:gd name="T12" fmla="*/ 0 60000 65536"/>
                  <a:gd name="T13" fmla="*/ 0 60000 65536"/>
                  <a:gd name="T14" fmla="*/ 0 60000 65536"/>
                  <a:gd name="T15" fmla="*/ 0 w 38"/>
                  <a:gd name="T16" fmla="*/ 0 h 22"/>
                  <a:gd name="T17" fmla="*/ 38 w 38"/>
                  <a:gd name="T18" fmla="*/ 22 h 22"/>
                </a:gdLst>
                <a:ahLst/>
                <a:cxnLst>
                  <a:cxn ang="T10">
                    <a:pos x="T0" y="T1"/>
                  </a:cxn>
                  <a:cxn ang="T11">
                    <a:pos x="T2" y="T3"/>
                  </a:cxn>
                  <a:cxn ang="T12">
                    <a:pos x="T4" y="T5"/>
                  </a:cxn>
                  <a:cxn ang="T13">
                    <a:pos x="T6" y="T7"/>
                  </a:cxn>
                  <a:cxn ang="T14">
                    <a:pos x="T8" y="T9"/>
                  </a:cxn>
                </a:cxnLst>
                <a:rect l="T15" t="T16" r="T17" b="T18"/>
                <a:pathLst>
                  <a:path w="38" h="22">
                    <a:moveTo>
                      <a:pt x="30" y="0"/>
                    </a:moveTo>
                    <a:lnTo>
                      <a:pt x="0" y="15"/>
                    </a:lnTo>
                    <a:lnTo>
                      <a:pt x="7" y="22"/>
                    </a:lnTo>
                    <a:lnTo>
                      <a:pt x="38" y="7"/>
                    </a:lnTo>
                    <a:lnTo>
                      <a:pt x="30" y="0"/>
                    </a:lnTo>
                    <a:close/>
                  </a:path>
                </a:pathLst>
              </a:custGeom>
              <a:solidFill>
                <a:srgbClr val="FF9900"/>
              </a:solidFill>
              <a:ln w="9525">
                <a:solidFill>
                  <a:srgbClr val="FF9900"/>
                </a:solidFill>
                <a:round/>
                <a:headEnd/>
                <a:tailEnd/>
              </a:ln>
            </p:spPr>
            <p:txBody>
              <a:bodyPr/>
              <a:lstStyle/>
              <a:p>
                <a:endParaRPr lang="en-US"/>
              </a:p>
            </p:txBody>
          </p:sp>
          <p:sp>
            <p:nvSpPr>
              <p:cNvPr id="50247" name="Freeform 152"/>
              <p:cNvSpPr>
                <a:spLocks/>
              </p:cNvSpPr>
              <p:nvPr/>
            </p:nvSpPr>
            <p:spPr bwMode="auto">
              <a:xfrm>
                <a:off x="3195" y="1906"/>
                <a:ext cx="38" cy="25"/>
              </a:xfrm>
              <a:custGeom>
                <a:avLst/>
                <a:gdLst>
                  <a:gd name="T0" fmla="*/ 30 w 38"/>
                  <a:gd name="T1" fmla="*/ 0 h 31"/>
                  <a:gd name="T2" fmla="*/ 0 w 38"/>
                  <a:gd name="T3" fmla="*/ 2 h 31"/>
                  <a:gd name="T4" fmla="*/ 8 w 38"/>
                  <a:gd name="T5" fmla="*/ 2 h 31"/>
                  <a:gd name="T6" fmla="*/ 38 w 38"/>
                  <a:gd name="T7" fmla="*/ 2 h 31"/>
                  <a:gd name="T8" fmla="*/ 30 w 38"/>
                  <a:gd name="T9" fmla="*/ 0 h 31"/>
                  <a:gd name="T10" fmla="*/ 0 60000 65536"/>
                  <a:gd name="T11" fmla="*/ 0 60000 65536"/>
                  <a:gd name="T12" fmla="*/ 0 60000 65536"/>
                  <a:gd name="T13" fmla="*/ 0 60000 65536"/>
                  <a:gd name="T14" fmla="*/ 0 60000 65536"/>
                  <a:gd name="T15" fmla="*/ 0 w 38"/>
                  <a:gd name="T16" fmla="*/ 0 h 31"/>
                  <a:gd name="T17" fmla="*/ 38 w 38"/>
                  <a:gd name="T18" fmla="*/ 31 h 31"/>
                </a:gdLst>
                <a:ahLst/>
                <a:cxnLst>
                  <a:cxn ang="T10">
                    <a:pos x="T0" y="T1"/>
                  </a:cxn>
                  <a:cxn ang="T11">
                    <a:pos x="T2" y="T3"/>
                  </a:cxn>
                  <a:cxn ang="T12">
                    <a:pos x="T4" y="T5"/>
                  </a:cxn>
                  <a:cxn ang="T13">
                    <a:pos x="T6" y="T7"/>
                  </a:cxn>
                  <a:cxn ang="T14">
                    <a:pos x="T8" y="T9"/>
                  </a:cxn>
                </a:cxnLst>
                <a:rect l="T15" t="T16" r="T17" b="T18"/>
                <a:pathLst>
                  <a:path w="38" h="31">
                    <a:moveTo>
                      <a:pt x="30" y="0"/>
                    </a:moveTo>
                    <a:lnTo>
                      <a:pt x="0" y="23"/>
                    </a:lnTo>
                    <a:lnTo>
                      <a:pt x="8" y="31"/>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48" name="Freeform 153"/>
              <p:cNvSpPr>
                <a:spLocks/>
              </p:cNvSpPr>
              <p:nvPr/>
            </p:nvSpPr>
            <p:spPr bwMode="auto">
              <a:xfrm>
                <a:off x="3119" y="1949"/>
                <a:ext cx="30" cy="19"/>
              </a:xfrm>
              <a:custGeom>
                <a:avLst/>
                <a:gdLst>
                  <a:gd name="T0" fmla="*/ 23 w 30"/>
                  <a:gd name="T1" fmla="*/ 0 h 23"/>
                  <a:gd name="T2" fmla="*/ 0 w 30"/>
                  <a:gd name="T3" fmla="*/ 2 h 23"/>
                  <a:gd name="T4" fmla="*/ 8 w 30"/>
                  <a:gd name="T5" fmla="*/ 2 h 23"/>
                  <a:gd name="T6" fmla="*/ 30 w 30"/>
                  <a:gd name="T7" fmla="*/ 2 h 23"/>
                  <a:gd name="T8" fmla="*/ 23 w 30"/>
                  <a:gd name="T9" fmla="*/ 0 h 23"/>
                  <a:gd name="T10" fmla="*/ 0 60000 65536"/>
                  <a:gd name="T11" fmla="*/ 0 60000 65536"/>
                  <a:gd name="T12" fmla="*/ 0 60000 65536"/>
                  <a:gd name="T13" fmla="*/ 0 60000 65536"/>
                  <a:gd name="T14" fmla="*/ 0 60000 65536"/>
                  <a:gd name="T15" fmla="*/ 0 w 30"/>
                  <a:gd name="T16" fmla="*/ 0 h 23"/>
                  <a:gd name="T17" fmla="*/ 30 w 30"/>
                  <a:gd name="T18" fmla="*/ 23 h 23"/>
                </a:gdLst>
                <a:ahLst/>
                <a:cxnLst>
                  <a:cxn ang="T10">
                    <a:pos x="T0" y="T1"/>
                  </a:cxn>
                  <a:cxn ang="T11">
                    <a:pos x="T2" y="T3"/>
                  </a:cxn>
                  <a:cxn ang="T12">
                    <a:pos x="T4" y="T5"/>
                  </a:cxn>
                  <a:cxn ang="T13">
                    <a:pos x="T6" y="T7"/>
                  </a:cxn>
                  <a:cxn ang="T14">
                    <a:pos x="T8" y="T9"/>
                  </a:cxn>
                </a:cxnLst>
                <a:rect l="T15" t="T16" r="T17" b="T18"/>
                <a:pathLst>
                  <a:path w="30" h="23">
                    <a:moveTo>
                      <a:pt x="23" y="0"/>
                    </a:moveTo>
                    <a:lnTo>
                      <a:pt x="0" y="15"/>
                    </a:lnTo>
                    <a:lnTo>
                      <a:pt x="8" y="23"/>
                    </a:lnTo>
                    <a:lnTo>
                      <a:pt x="30" y="8"/>
                    </a:lnTo>
                    <a:lnTo>
                      <a:pt x="23" y="0"/>
                    </a:lnTo>
                    <a:close/>
                  </a:path>
                </a:pathLst>
              </a:custGeom>
              <a:solidFill>
                <a:srgbClr val="FF9900"/>
              </a:solidFill>
              <a:ln w="9525">
                <a:solidFill>
                  <a:srgbClr val="FF9900"/>
                </a:solidFill>
                <a:round/>
                <a:headEnd/>
                <a:tailEnd/>
              </a:ln>
            </p:spPr>
            <p:txBody>
              <a:bodyPr/>
              <a:lstStyle/>
              <a:p>
                <a:endParaRPr lang="en-US"/>
              </a:p>
            </p:txBody>
          </p:sp>
          <p:sp>
            <p:nvSpPr>
              <p:cNvPr id="50249" name="Oval 154"/>
              <p:cNvSpPr>
                <a:spLocks noChangeArrowheads="1"/>
              </p:cNvSpPr>
              <p:nvPr/>
            </p:nvSpPr>
            <p:spPr bwMode="auto">
              <a:xfrm>
                <a:off x="4946" y="1436"/>
                <a:ext cx="127"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0" name="Oval 155"/>
              <p:cNvSpPr>
                <a:spLocks noChangeArrowheads="1"/>
              </p:cNvSpPr>
              <p:nvPr/>
            </p:nvSpPr>
            <p:spPr bwMode="auto">
              <a:xfrm>
                <a:off x="4671" y="1436"/>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1" name="Oval 156"/>
              <p:cNvSpPr>
                <a:spLocks noChangeArrowheads="1"/>
              </p:cNvSpPr>
              <p:nvPr/>
            </p:nvSpPr>
            <p:spPr bwMode="auto">
              <a:xfrm>
                <a:off x="4398" y="1573"/>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2" name="Oval 157"/>
              <p:cNvSpPr>
                <a:spLocks noChangeArrowheads="1"/>
              </p:cNvSpPr>
              <p:nvPr/>
            </p:nvSpPr>
            <p:spPr bwMode="auto">
              <a:xfrm>
                <a:off x="4125" y="1648"/>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3" name="Oval 158"/>
              <p:cNvSpPr>
                <a:spLocks noChangeArrowheads="1"/>
              </p:cNvSpPr>
              <p:nvPr/>
            </p:nvSpPr>
            <p:spPr bwMode="auto">
              <a:xfrm>
                <a:off x="3852" y="1716"/>
                <a:ext cx="128"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4" name="Oval 159"/>
              <p:cNvSpPr>
                <a:spLocks noChangeArrowheads="1"/>
              </p:cNvSpPr>
              <p:nvPr/>
            </p:nvSpPr>
            <p:spPr bwMode="auto">
              <a:xfrm>
                <a:off x="3578" y="1716"/>
                <a:ext cx="129"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55" name="Oval 160"/>
              <p:cNvSpPr>
                <a:spLocks noChangeArrowheads="1"/>
              </p:cNvSpPr>
              <p:nvPr/>
            </p:nvSpPr>
            <p:spPr bwMode="auto">
              <a:xfrm>
                <a:off x="3305" y="1785"/>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grpSp>
            <p:nvGrpSpPr>
              <p:cNvPr id="50256" name="Group 161"/>
              <p:cNvGrpSpPr>
                <a:grpSpLocks/>
              </p:cNvGrpSpPr>
              <p:nvPr/>
            </p:nvGrpSpPr>
            <p:grpSpPr bwMode="auto">
              <a:xfrm>
                <a:off x="1393" y="1928"/>
                <a:ext cx="1768" cy="877"/>
                <a:chOff x="1393" y="1928"/>
                <a:chExt cx="1768" cy="877"/>
              </a:xfrm>
            </p:grpSpPr>
            <p:sp>
              <p:nvSpPr>
                <p:cNvPr id="50257" name="Freeform 162"/>
                <p:cNvSpPr>
                  <a:spLocks/>
                </p:cNvSpPr>
                <p:nvPr/>
              </p:nvSpPr>
              <p:spPr bwMode="auto">
                <a:xfrm>
                  <a:off x="2960" y="2030"/>
                  <a:ext cx="38" cy="19"/>
                </a:xfrm>
                <a:custGeom>
                  <a:avLst/>
                  <a:gdLst>
                    <a:gd name="T0" fmla="*/ 30 w 38"/>
                    <a:gd name="T1" fmla="*/ 0 h 23"/>
                    <a:gd name="T2" fmla="*/ 0 w 38"/>
                    <a:gd name="T3" fmla="*/ 2 h 23"/>
                    <a:gd name="T4" fmla="*/ 7 w 38"/>
                    <a:gd name="T5" fmla="*/ 2 h 23"/>
                    <a:gd name="T6" fmla="*/ 38 w 38"/>
                    <a:gd name="T7" fmla="*/ 2 h 23"/>
                    <a:gd name="T8" fmla="*/ 30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0" y="0"/>
                      </a:moveTo>
                      <a:lnTo>
                        <a:pt x="0" y="15"/>
                      </a:lnTo>
                      <a:lnTo>
                        <a:pt x="7" y="23"/>
                      </a:lnTo>
                      <a:lnTo>
                        <a:pt x="38" y="7"/>
                      </a:lnTo>
                      <a:lnTo>
                        <a:pt x="30" y="0"/>
                      </a:lnTo>
                      <a:close/>
                    </a:path>
                  </a:pathLst>
                </a:custGeom>
                <a:solidFill>
                  <a:srgbClr val="FF9900"/>
                </a:solidFill>
                <a:ln w="9525">
                  <a:solidFill>
                    <a:srgbClr val="FF9900"/>
                  </a:solidFill>
                  <a:round/>
                  <a:headEnd/>
                  <a:tailEnd/>
                </a:ln>
              </p:spPr>
              <p:txBody>
                <a:bodyPr/>
                <a:lstStyle/>
                <a:p>
                  <a:endParaRPr lang="en-US"/>
                </a:p>
              </p:txBody>
            </p:sp>
            <p:sp>
              <p:nvSpPr>
                <p:cNvPr id="50258" name="Freeform 163"/>
                <p:cNvSpPr>
                  <a:spLocks/>
                </p:cNvSpPr>
                <p:nvPr/>
              </p:nvSpPr>
              <p:spPr bwMode="auto">
                <a:xfrm>
                  <a:off x="2885" y="2067"/>
                  <a:ext cx="29" cy="19"/>
                </a:xfrm>
                <a:custGeom>
                  <a:avLst/>
                  <a:gdLst>
                    <a:gd name="T0" fmla="*/ 15 w 30"/>
                    <a:gd name="T1" fmla="*/ 0 h 23"/>
                    <a:gd name="T2" fmla="*/ 0 w 30"/>
                    <a:gd name="T3" fmla="*/ 2 h 23"/>
                    <a:gd name="T4" fmla="*/ 7 w 30"/>
                    <a:gd name="T5" fmla="*/ 2 h 23"/>
                    <a:gd name="T6" fmla="*/ 15 w 30"/>
                    <a:gd name="T7" fmla="*/ 2 h 23"/>
                    <a:gd name="T8" fmla="*/ 15 w 30"/>
                    <a:gd name="T9" fmla="*/ 0 h 23"/>
                    <a:gd name="T10" fmla="*/ 0 60000 65536"/>
                    <a:gd name="T11" fmla="*/ 0 60000 65536"/>
                    <a:gd name="T12" fmla="*/ 0 60000 65536"/>
                    <a:gd name="T13" fmla="*/ 0 60000 65536"/>
                    <a:gd name="T14" fmla="*/ 0 60000 65536"/>
                    <a:gd name="T15" fmla="*/ 0 w 30"/>
                    <a:gd name="T16" fmla="*/ 0 h 23"/>
                    <a:gd name="T17" fmla="*/ 30 w 30"/>
                    <a:gd name="T18" fmla="*/ 23 h 23"/>
                  </a:gdLst>
                  <a:ahLst/>
                  <a:cxnLst>
                    <a:cxn ang="T10">
                      <a:pos x="T0" y="T1"/>
                    </a:cxn>
                    <a:cxn ang="T11">
                      <a:pos x="T2" y="T3"/>
                    </a:cxn>
                    <a:cxn ang="T12">
                      <a:pos x="T4" y="T5"/>
                    </a:cxn>
                    <a:cxn ang="T13">
                      <a:pos x="T6" y="T7"/>
                    </a:cxn>
                    <a:cxn ang="T14">
                      <a:pos x="T8" y="T9"/>
                    </a:cxn>
                  </a:cxnLst>
                  <a:rect l="T15" t="T16" r="T17" b="T18"/>
                  <a:pathLst>
                    <a:path w="30" h="23">
                      <a:moveTo>
                        <a:pt x="23" y="0"/>
                      </a:moveTo>
                      <a:lnTo>
                        <a:pt x="0" y="16"/>
                      </a:lnTo>
                      <a:lnTo>
                        <a:pt x="7" y="23"/>
                      </a:lnTo>
                      <a:lnTo>
                        <a:pt x="30" y="8"/>
                      </a:lnTo>
                      <a:lnTo>
                        <a:pt x="23" y="0"/>
                      </a:lnTo>
                      <a:close/>
                    </a:path>
                  </a:pathLst>
                </a:custGeom>
                <a:solidFill>
                  <a:srgbClr val="FF9900"/>
                </a:solidFill>
                <a:ln w="9525">
                  <a:solidFill>
                    <a:srgbClr val="FF9900"/>
                  </a:solidFill>
                  <a:round/>
                  <a:headEnd/>
                  <a:tailEnd/>
                </a:ln>
              </p:spPr>
              <p:txBody>
                <a:bodyPr/>
                <a:lstStyle/>
                <a:p>
                  <a:endParaRPr lang="en-US"/>
                </a:p>
              </p:txBody>
            </p:sp>
            <p:sp>
              <p:nvSpPr>
                <p:cNvPr id="50259" name="Freeform 164"/>
                <p:cNvSpPr>
                  <a:spLocks/>
                </p:cNvSpPr>
                <p:nvPr/>
              </p:nvSpPr>
              <p:spPr bwMode="auto">
                <a:xfrm>
                  <a:off x="2741" y="2161"/>
                  <a:ext cx="29" cy="25"/>
                </a:xfrm>
                <a:custGeom>
                  <a:avLst/>
                  <a:gdLst>
                    <a:gd name="T0" fmla="*/ 15 w 30"/>
                    <a:gd name="T1" fmla="*/ 0 h 31"/>
                    <a:gd name="T2" fmla="*/ 0 w 30"/>
                    <a:gd name="T3" fmla="*/ 2 h 31"/>
                    <a:gd name="T4" fmla="*/ 7 w 30"/>
                    <a:gd name="T5" fmla="*/ 2 h 31"/>
                    <a:gd name="T6" fmla="*/ 15 w 30"/>
                    <a:gd name="T7" fmla="*/ 2 h 31"/>
                    <a:gd name="T8" fmla="*/ 15 w 30"/>
                    <a:gd name="T9" fmla="*/ 0 h 31"/>
                    <a:gd name="T10" fmla="*/ 0 60000 65536"/>
                    <a:gd name="T11" fmla="*/ 0 60000 65536"/>
                    <a:gd name="T12" fmla="*/ 0 60000 65536"/>
                    <a:gd name="T13" fmla="*/ 0 60000 65536"/>
                    <a:gd name="T14" fmla="*/ 0 60000 65536"/>
                    <a:gd name="T15" fmla="*/ 0 w 30"/>
                    <a:gd name="T16" fmla="*/ 0 h 31"/>
                    <a:gd name="T17" fmla="*/ 30 w 30"/>
                    <a:gd name="T18" fmla="*/ 31 h 31"/>
                  </a:gdLst>
                  <a:ahLst/>
                  <a:cxnLst>
                    <a:cxn ang="T10">
                      <a:pos x="T0" y="T1"/>
                    </a:cxn>
                    <a:cxn ang="T11">
                      <a:pos x="T2" y="T3"/>
                    </a:cxn>
                    <a:cxn ang="T12">
                      <a:pos x="T4" y="T5"/>
                    </a:cxn>
                    <a:cxn ang="T13">
                      <a:pos x="T6" y="T7"/>
                    </a:cxn>
                    <a:cxn ang="T14">
                      <a:pos x="T8" y="T9"/>
                    </a:cxn>
                  </a:cxnLst>
                  <a:rect l="T15" t="T16" r="T17" b="T18"/>
                  <a:pathLst>
                    <a:path w="30" h="31">
                      <a:moveTo>
                        <a:pt x="22" y="0"/>
                      </a:moveTo>
                      <a:lnTo>
                        <a:pt x="0" y="23"/>
                      </a:lnTo>
                      <a:lnTo>
                        <a:pt x="7" y="31"/>
                      </a:lnTo>
                      <a:lnTo>
                        <a:pt x="30" y="8"/>
                      </a:lnTo>
                      <a:lnTo>
                        <a:pt x="22" y="0"/>
                      </a:lnTo>
                      <a:close/>
                    </a:path>
                  </a:pathLst>
                </a:custGeom>
                <a:solidFill>
                  <a:srgbClr val="FF9900"/>
                </a:solidFill>
                <a:ln w="9525">
                  <a:solidFill>
                    <a:srgbClr val="FF9900"/>
                  </a:solidFill>
                  <a:round/>
                  <a:headEnd/>
                  <a:tailEnd/>
                </a:ln>
              </p:spPr>
              <p:txBody>
                <a:bodyPr/>
                <a:lstStyle/>
                <a:p>
                  <a:endParaRPr lang="en-US"/>
                </a:p>
              </p:txBody>
            </p:sp>
            <p:sp>
              <p:nvSpPr>
                <p:cNvPr id="50260" name="Freeform 165"/>
                <p:cNvSpPr>
                  <a:spLocks/>
                </p:cNvSpPr>
                <p:nvPr/>
              </p:nvSpPr>
              <p:spPr bwMode="auto">
                <a:xfrm>
                  <a:off x="2671" y="2211"/>
                  <a:ext cx="31" cy="25"/>
                </a:xfrm>
                <a:custGeom>
                  <a:avLst/>
                  <a:gdLst>
                    <a:gd name="T0" fmla="*/ 23 w 31"/>
                    <a:gd name="T1" fmla="*/ 0 h 30"/>
                    <a:gd name="T2" fmla="*/ 0 w 31"/>
                    <a:gd name="T3" fmla="*/ 3 h 30"/>
                    <a:gd name="T4" fmla="*/ 8 w 31"/>
                    <a:gd name="T5" fmla="*/ 3 h 30"/>
                    <a:gd name="T6" fmla="*/ 31 w 31"/>
                    <a:gd name="T7" fmla="*/ 3 h 30"/>
                    <a:gd name="T8" fmla="*/ 23 w 31"/>
                    <a:gd name="T9" fmla="*/ 0 h 30"/>
                    <a:gd name="T10" fmla="*/ 0 60000 65536"/>
                    <a:gd name="T11" fmla="*/ 0 60000 65536"/>
                    <a:gd name="T12" fmla="*/ 0 60000 65536"/>
                    <a:gd name="T13" fmla="*/ 0 60000 65536"/>
                    <a:gd name="T14" fmla="*/ 0 60000 65536"/>
                    <a:gd name="T15" fmla="*/ 0 w 31"/>
                    <a:gd name="T16" fmla="*/ 0 h 30"/>
                    <a:gd name="T17" fmla="*/ 31 w 31"/>
                    <a:gd name="T18" fmla="*/ 30 h 30"/>
                  </a:gdLst>
                  <a:ahLst/>
                  <a:cxnLst>
                    <a:cxn ang="T10">
                      <a:pos x="T0" y="T1"/>
                    </a:cxn>
                    <a:cxn ang="T11">
                      <a:pos x="T2" y="T3"/>
                    </a:cxn>
                    <a:cxn ang="T12">
                      <a:pos x="T4" y="T5"/>
                    </a:cxn>
                    <a:cxn ang="T13">
                      <a:pos x="T6" y="T7"/>
                    </a:cxn>
                    <a:cxn ang="T14">
                      <a:pos x="T8" y="T9"/>
                    </a:cxn>
                  </a:cxnLst>
                  <a:rect l="T15" t="T16" r="T17" b="T18"/>
                  <a:pathLst>
                    <a:path w="31" h="30">
                      <a:moveTo>
                        <a:pt x="23" y="0"/>
                      </a:moveTo>
                      <a:lnTo>
                        <a:pt x="0" y="23"/>
                      </a:lnTo>
                      <a:lnTo>
                        <a:pt x="8" y="30"/>
                      </a:lnTo>
                      <a:lnTo>
                        <a:pt x="31" y="7"/>
                      </a:lnTo>
                      <a:lnTo>
                        <a:pt x="23" y="0"/>
                      </a:lnTo>
                      <a:close/>
                    </a:path>
                  </a:pathLst>
                </a:custGeom>
                <a:solidFill>
                  <a:srgbClr val="FF9900"/>
                </a:solidFill>
                <a:ln w="9525">
                  <a:solidFill>
                    <a:srgbClr val="FF9900"/>
                  </a:solidFill>
                  <a:round/>
                  <a:headEnd/>
                  <a:tailEnd/>
                </a:ln>
              </p:spPr>
              <p:txBody>
                <a:bodyPr/>
                <a:lstStyle/>
                <a:p>
                  <a:endParaRPr lang="en-US"/>
                </a:p>
              </p:txBody>
            </p:sp>
            <p:sp>
              <p:nvSpPr>
                <p:cNvPr id="50261" name="Freeform 166"/>
                <p:cNvSpPr>
                  <a:spLocks/>
                </p:cNvSpPr>
                <p:nvPr/>
              </p:nvSpPr>
              <p:spPr bwMode="auto">
                <a:xfrm>
                  <a:off x="2603" y="2261"/>
                  <a:ext cx="30" cy="25"/>
                </a:xfrm>
                <a:custGeom>
                  <a:avLst/>
                  <a:gdLst>
                    <a:gd name="T0" fmla="*/ 23 w 30"/>
                    <a:gd name="T1" fmla="*/ 0 h 30"/>
                    <a:gd name="T2" fmla="*/ 0 w 30"/>
                    <a:gd name="T3" fmla="*/ 3 h 30"/>
                    <a:gd name="T4" fmla="*/ 8 w 30"/>
                    <a:gd name="T5" fmla="*/ 3 h 30"/>
                    <a:gd name="T6" fmla="*/ 30 w 30"/>
                    <a:gd name="T7" fmla="*/ 3 h 30"/>
                    <a:gd name="T8" fmla="*/ 23 w 30"/>
                    <a:gd name="T9" fmla="*/ 0 h 30"/>
                    <a:gd name="T10" fmla="*/ 0 60000 65536"/>
                    <a:gd name="T11" fmla="*/ 0 60000 65536"/>
                    <a:gd name="T12" fmla="*/ 0 60000 65536"/>
                    <a:gd name="T13" fmla="*/ 0 60000 65536"/>
                    <a:gd name="T14" fmla="*/ 0 60000 65536"/>
                    <a:gd name="T15" fmla="*/ 0 w 30"/>
                    <a:gd name="T16" fmla="*/ 0 h 30"/>
                    <a:gd name="T17" fmla="*/ 30 w 30"/>
                    <a:gd name="T18" fmla="*/ 30 h 30"/>
                  </a:gdLst>
                  <a:ahLst/>
                  <a:cxnLst>
                    <a:cxn ang="T10">
                      <a:pos x="T0" y="T1"/>
                    </a:cxn>
                    <a:cxn ang="T11">
                      <a:pos x="T2" y="T3"/>
                    </a:cxn>
                    <a:cxn ang="T12">
                      <a:pos x="T4" y="T5"/>
                    </a:cxn>
                    <a:cxn ang="T13">
                      <a:pos x="T6" y="T7"/>
                    </a:cxn>
                    <a:cxn ang="T14">
                      <a:pos x="T8" y="T9"/>
                    </a:cxn>
                  </a:cxnLst>
                  <a:rect l="T15" t="T16" r="T17" b="T18"/>
                  <a:pathLst>
                    <a:path w="30" h="30">
                      <a:moveTo>
                        <a:pt x="23" y="0"/>
                      </a:moveTo>
                      <a:lnTo>
                        <a:pt x="0" y="22"/>
                      </a:lnTo>
                      <a:lnTo>
                        <a:pt x="8" y="30"/>
                      </a:lnTo>
                      <a:lnTo>
                        <a:pt x="30" y="7"/>
                      </a:lnTo>
                      <a:lnTo>
                        <a:pt x="23" y="0"/>
                      </a:lnTo>
                      <a:close/>
                    </a:path>
                  </a:pathLst>
                </a:custGeom>
                <a:solidFill>
                  <a:srgbClr val="FF9900"/>
                </a:solidFill>
                <a:ln w="9525">
                  <a:solidFill>
                    <a:srgbClr val="FF9900"/>
                  </a:solidFill>
                  <a:round/>
                  <a:headEnd/>
                  <a:tailEnd/>
                </a:ln>
              </p:spPr>
              <p:txBody>
                <a:bodyPr/>
                <a:lstStyle/>
                <a:p>
                  <a:endParaRPr lang="en-US"/>
                </a:p>
              </p:txBody>
            </p:sp>
            <p:sp>
              <p:nvSpPr>
                <p:cNvPr id="50262" name="Freeform 167"/>
                <p:cNvSpPr>
                  <a:spLocks/>
                </p:cNvSpPr>
                <p:nvPr/>
              </p:nvSpPr>
              <p:spPr bwMode="auto">
                <a:xfrm>
                  <a:off x="2451" y="2348"/>
                  <a:ext cx="38" cy="12"/>
                </a:xfrm>
                <a:custGeom>
                  <a:avLst/>
                  <a:gdLst>
                    <a:gd name="T0" fmla="*/ 31 w 38"/>
                    <a:gd name="T1" fmla="*/ 0 h 15"/>
                    <a:gd name="T2" fmla="*/ 0 w 38"/>
                    <a:gd name="T3" fmla="*/ 2 h 15"/>
                    <a:gd name="T4" fmla="*/ 8 w 38"/>
                    <a:gd name="T5" fmla="*/ 2 h 15"/>
                    <a:gd name="T6" fmla="*/ 38 w 38"/>
                    <a:gd name="T7" fmla="*/ 2 h 15"/>
                    <a:gd name="T8" fmla="*/ 31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1" y="0"/>
                      </a:moveTo>
                      <a:lnTo>
                        <a:pt x="0" y="7"/>
                      </a:lnTo>
                      <a:lnTo>
                        <a:pt x="8" y="15"/>
                      </a:lnTo>
                      <a:lnTo>
                        <a:pt x="38" y="7"/>
                      </a:lnTo>
                      <a:lnTo>
                        <a:pt x="31" y="0"/>
                      </a:lnTo>
                      <a:close/>
                    </a:path>
                  </a:pathLst>
                </a:custGeom>
                <a:solidFill>
                  <a:srgbClr val="FF9900"/>
                </a:solidFill>
                <a:ln w="9525">
                  <a:solidFill>
                    <a:srgbClr val="FF9900"/>
                  </a:solidFill>
                  <a:round/>
                  <a:headEnd/>
                  <a:tailEnd/>
                </a:ln>
              </p:spPr>
              <p:txBody>
                <a:bodyPr/>
                <a:lstStyle/>
                <a:p>
                  <a:endParaRPr lang="en-US"/>
                </a:p>
              </p:txBody>
            </p:sp>
            <p:sp>
              <p:nvSpPr>
                <p:cNvPr id="50263" name="Freeform 168"/>
                <p:cNvSpPr>
                  <a:spLocks/>
                </p:cNvSpPr>
                <p:nvPr/>
              </p:nvSpPr>
              <p:spPr bwMode="auto">
                <a:xfrm>
                  <a:off x="2216" y="2435"/>
                  <a:ext cx="23" cy="25"/>
                </a:xfrm>
                <a:custGeom>
                  <a:avLst/>
                  <a:gdLst>
                    <a:gd name="T0" fmla="*/ 15 w 23"/>
                    <a:gd name="T1" fmla="*/ 0 h 30"/>
                    <a:gd name="T2" fmla="*/ 0 w 23"/>
                    <a:gd name="T3" fmla="*/ 3 h 30"/>
                    <a:gd name="T4" fmla="*/ 7 w 23"/>
                    <a:gd name="T5" fmla="*/ 3 h 30"/>
                    <a:gd name="T6" fmla="*/ 23 w 23"/>
                    <a:gd name="T7" fmla="*/ 3 h 30"/>
                    <a:gd name="T8" fmla="*/ 15 w 23"/>
                    <a:gd name="T9" fmla="*/ 0 h 30"/>
                    <a:gd name="T10" fmla="*/ 0 60000 65536"/>
                    <a:gd name="T11" fmla="*/ 0 60000 65536"/>
                    <a:gd name="T12" fmla="*/ 0 60000 65536"/>
                    <a:gd name="T13" fmla="*/ 0 60000 65536"/>
                    <a:gd name="T14" fmla="*/ 0 60000 65536"/>
                    <a:gd name="T15" fmla="*/ 0 w 23"/>
                    <a:gd name="T16" fmla="*/ 0 h 30"/>
                    <a:gd name="T17" fmla="*/ 23 w 23"/>
                    <a:gd name="T18" fmla="*/ 30 h 30"/>
                  </a:gdLst>
                  <a:ahLst/>
                  <a:cxnLst>
                    <a:cxn ang="T10">
                      <a:pos x="T0" y="T1"/>
                    </a:cxn>
                    <a:cxn ang="T11">
                      <a:pos x="T2" y="T3"/>
                    </a:cxn>
                    <a:cxn ang="T12">
                      <a:pos x="T4" y="T5"/>
                    </a:cxn>
                    <a:cxn ang="T13">
                      <a:pos x="T6" y="T7"/>
                    </a:cxn>
                    <a:cxn ang="T14">
                      <a:pos x="T8" y="T9"/>
                    </a:cxn>
                  </a:cxnLst>
                  <a:rect l="T15" t="T16" r="T17" b="T18"/>
                  <a:pathLst>
                    <a:path w="23" h="30">
                      <a:moveTo>
                        <a:pt x="15" y="0"/>
                      </a:moveTo>
                      <a:lnTo>
                        <a:pt x="0" y="23"/>
                      </a:lnTo>
                      <a:lnTo>
                        <a:pt x="7" y="30"/>
                      </a:lnTo>
                      <a:lnTo>
                        <a:pt x="23" y="7"/>
                      </a:lnTo>
                      <a:lnTo>
                        <a:pt x="15" y="0"/>
                      </a:lnTo>
                      <a:close/>
                    </a:path>
                  </a:pathLst>
                </a:custGeom>
                <a:solidFill>
                  <a:srgbClr val="FF9900"/>
                </a:solidFill>
                <a:ln w="9525">
                  <a:solidFill>
                    <a:srgbClr val="FF9900"/>
                  </a:solidFill>
                  <a:round/>
                  <a:headEnd/>
                  <a:tailEnd/>
                </a:ln>
              </p:spPr>
              <p:txBody>
                <a:bodyPr/>
                <a:lstStyle/>
                <a:p>
                  <a:endParaRPr lang="en-US"/>
                </a:p>
              </p:txBody>
            </p:sp>
            <p:sp>
              <p:nvSpPr>
                <p:cNvPr id="50264" name="Oval 169"/>
                <p:cNvSpPr>
                  <a:spLocks noChangeArrowheads="1"/>
                </p:cNvSpPr>
                <p:nvPr/>
              </p:nvSpPr>
              <p:spPr bwMode="auto">
                <a:xfrm>
                  <a:off x="3032" y="1928"/>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65" name="Oval 170"/>
                <p:cNvSpPr>
                  <a:spLocks noChangeArrowheads="1"/>
                </p:cNvSpPr>
                <p:nvPr/>
              </p:nvSpPr>
              <p:spPr bwMode="auto">
                <a:xfrm>
                  <a:off x="2759" y="2065"/>
                  <a:ext cx="128"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grpSp>
              <p:nvGrpSpPr>
                <p:cNvPr id="50266" name="Group 171"/>
                <p:cNvGrpSpPr>
                  <a:grpSpLocks/>
                </p:cNvGrpSpPr>
                <p:nvPr/>
              </p:nvGrpSpPr>
              <p:grpSpPr bwMode="auto">
                <a:xfrm>
                  <a:off x="1393" y="2277"/>
                  <a:ext cx="1222" cy="528"/>
                  <a:chOff x="1393" y="2277"/>
                  <a:chExt cx="1222" cy="528"/>
                </a:xfrm>
              </p:grpSpPr>
              <p:sp>
                <p:nvSpPr>
                  <p:cNvPr id="50267" name="Freeform 172"/>
                  <p:cNvSpPr>
                    <a:spLocks/>
                  </p:cNvSpPr>
                  <p:nvPr/>
                </p:nvSpPr>
                <p:spPr bwMode="auto">
                  <a:xfrm>
                    <a:off x="2360" y="2366"/>
                    <a:ext cx="39" cy="19"/>
                  </a:xfrm>
                  <a:custGeom>
                    <a:avLst/>
                    <a:gdLst>
                      <a:gd name="T0" fmla="*/ 51 w 38"/>
                      <a:gd name="T1" fmla="*/ 0 h 23"/>
                      <a:gd name="T2" fmla="*/ 0 w 38"/>
                      <a:gd name="T3" fmla="*/ 2 h 23"/>
                      <a:gd name="T4" fmla="*/ 8 w 38"/>
                      <a:gd name="T5" fmla="*/ 2 h 23"/>
                      <a:gd name="T6" fmla="*/ 61 w 38"/>
                      <a:gd name="T7" fmla="*/ 2 h 23"/>
                      <a:gd name="T8" fmla="*/ 51 w 38"/>
                      <a:gd name="T9" fmla="*/ 0 h 23"/>
                      <a:gd name="T10" fmla="*/ 0 60000 65536"/>
                      <a:gd name="T11" fmla="*/ 0 60000 65536"/>
                      <a:gd name="T12" fmla="*/ 0 60000 65536"/>
                      <a:gd name="T13" fmla="*/ 0 60000 65536"/>
                      <a:gd name="T14" fmla="*/ 0 60000 65536"/>
                      <a:gd name="T15" fmla="*/ 0 w 38"/>
                      <a:gd name="T16" fmla="*/ 0 h 23"/>
                      <a:gd name="T17" fmla="*/ 38 w 38"/>
                      <a:gd name="T18" fmla="*/ 23 h 23"/>
                    </a:gdLst>
                    <a:ahLst/>
                    <a:cxnLst>
                      <a:cxn ang="T10">
                        <a:pos x="T0" y="T1"/>
                      </a:cxn>
                      <a:cxn ang="T11">
                        <a:pos x="T2" y="T3"/>
                      </a:cxn>
                      <a:cxn ang="T12">
                        <a:pos x="T4" y="T5"/>
                      </a:cxn>
                      <a:cxn ang="T13">
                        <a:pos x="T6" y="T7"/>
                      </a:cxn>
                      <a:cxn ang="T14">
                        <a:pos x="T8" y="T9"/>
                      </a:cxn>
                    </a:cxnLst>
                    <a:rect l="T15" t="T16" r="T17" b="T18"/>
                    <a:pathLst>
                      <a:path w="38" h="23">
                        <a:moveTo>
                          <a:pt x="30" y="0"/>
                        </a:moveTo>
                        <a:lnTo>
                          <a:pt x="0" y="16"/>
                        </a:lnTo>
                        <a:lnTo>
                          <a:pt x="8" y="23"/>
                        </a:lnTo>
                        <a:lnTo>
                          <a:pt x="38"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68" name="Freeform 173"/>
                  <p:cNvSpPr>
                    <a:spLocks/>
                  </p:cNvSpPr>
                  <p:nvPr/>
                </p:nvSpPr>
                <p:spPr bwMode="auto">
                  <a:xfrm>
                    <a:off x="2156" y="2491"/>
                    <a:ext cx="30" cy="31"/>
                  </a:xfrm>
                  <a:custGeom>
                    <a:avLst/>
                    <a:gdLst>
                      <a:gd name="T0" fmla="*/ 15 w 31"/>
                      <a:gd name="T1" fmla="*/ 0 h 38"/>
                      <a:gd name="T2" fmla="*/ 0 w 31"/>
                      <a:gd name="T3" fmla="*/ 2 h 38"/>
                      <a:gd name="T4" fmla="*/ 8 w 31"/>
                      <a:gd name="T5" fmla="*/ 2 h 38"/>
                      <a:gd name="T6" fmla="*/ 15 w 31"/>
                      <a:gd name="T7" fmla="*/ 2 h 38"/>
                      <a:gd name="T8" fmla="*/ 15 w 31"/>
                      <a:gd name="T9" fmla="*/ 0 h 38"/>
                      <a:gd name="T10" fmla="*/ 0 60000 65536"/>
                      <a:gd name="T11" fmla="*/ 0 60000 65536"/>
                      <a:gd name="T12" fmla="*/ 0 60000 65536"/>
                      <a:gd name="T13" fmla="*/ 0 60000 65536"/>
                      <a:gd name="T14" fmla="*/ 0 60000 65536"/>
                      <a:gd name="T15" fmla="*/ 0 w 31"/>
                      <a:gd name="T16" fmla="*/ 0 h 38"/>
                      <a:gd name="T17" fmla="*/ 31 w 31"/>
                      <a:gd name="T18" fmla="*/ 38 h 38"/>
                    </a:gdLst>
                    <a:ahLst/>
                    <a:cxnLst>
                      <a:cxn ang="T10">
                        <a:pos x="T0" y="T1"/>
                      </a:cxn>
                      <a:cxn ang="T11">
                        <a:pos x="T2" y="T3"/>
                      </a:cxn>
                      <a:cxn ang="T12">
                        <a:pos x="T4" y="T5"/>
                      </a:cxn>
                      <a:cxn ang="T13">
                        <a:pos x="T6" y="T7"/>
                      </a:cxn>
                      <a:cxn ang="T14">
                        <a:pos x="T8" y="T9"/>
                      </a:cxn>
                    </a:cxnLst>
                    <a:rect l="T15" t="T16" r="T17" b="T18"/>
                    <a:pathLst>
                      <a:path w="31" h="38">
                        <a:moveTo>
                          <a:pt x="23" y="0"/>
                        </a:moveTo>
                        <a:lnTo>
                          <a:pt x="0" y="30"/>
                        </a:lnTo>
                        <a:lnTo>
                          <a:pt x="8" y="38"/>
                        </a:lnTo>
                        <a:lnTo>
                          <a:pt x="31" y="8"/>
                        </a:lnTo>
                        <a:lnTo>
                          <a:pt x="23" y="0"/>
                        </a:lnTo>
                        <a:close/>
                      </a:path>
                    </a:pathLst>
                  </a:custGeom>
                  <a:solidFill>
                    <a:srgbClr val="FF9900"/>
                  </a:solidFill>
                  <a:ln w="9525">
                    <a:solidFill>
                      <a:srgbClr val="FF9900"/>
                    </a:solidFill>
                    <a:round/>
                    <a:headEnd/>
                    <a:tailEnd/>
                  </a:ln>
                </p:spPr>
                <p:txBody>
                  <a:bodyPr/>
                  <a:lstStyle/>
                  <a:p>
                    <a:endParaRPr lang="en-US"/>
                  </a:p>
                </p:txBody>
              </p:sp>
              <p:sp>
                <p:nvSpPr>
                  <p:cNvPr id="50269" name="Freeform 174"/>
                  <p:cNvSpPr>
                    <a:spLocks/>
                  </p:cNvSpPr>
                  <p:nvPr/>
                </p:nvSpPr>
                <p:spPr bwMode="auto">
                  <a:xfrm>
                    <a:off x="2094" y="2553"/>
                    <a:ext cx="31" cy="25"/>
                  </a:xfrm>
                  <a:custGeom>
                    <a:avLst/>
                    <a:gdLst>
                      <a:gd name="T0" fmla="*/ 23 w 31"/>
                      <a:gd name="T1" fmla="*/ 0 h 30"/>
                      <a:gd name="T2" fmla="*/ 0 w 31"/>
                      <a:gd name="T3" fmla="*/ 3 h 30"/>
                      <a:gd name="T4" fmla="*/ 8 w 31"/>
                      <a:gd name="T5" fmla="*/ 3 h 30"/>
                      <a:gd name="T6" fmla="*/ 31 w 31"/>
                      <a:gd name="T7" fmla="*/ 3 h 30"/>
                      <a:gd name="T8" fmla="*/ 23 w 31"/>
                      <a:gd name="T9" fmla="*/ 0 h 30"/>
                      <a:gd name="T10" fmla="*/ 0 60000 65536"/>
                      <a:gd name="T11" fmla="*/ 0 60000 65536"/>
                      <a:gd name="T12" fmla="*/ 0 60000 65536"/>
                      <a:gd name="T13" fmla="*/ 0 60000 65536"/>
                      <a:gd name="T14" fmla="*/ 0 60000 65536"/>
                      <a:gd name="T15" fmla="*/ 0 w 31"/>
                      <a:gd name="T16" fmla="*/ 0 h 30"/>
                      <a:gd name="T17" fmla="*/ 31 w 31"/>
                      <a:gd name="T18" fmla="*/ 30 h 30"/>
                    </a:gdLst>
                    <a:ahLst/>
                    <a:cxnLst>
                      <a:cxn ang="T10">
                        <a:pos x="T0" y="T1"/>
                      </a:cxn>
                      <a:cxn ang="T11">
                        <a:pos x="T2" y="T3"/>
                      </a:cxn>
                      <a:cxn ang="T12">
                        <a:pos x="T4" y="T5"/>
                      </a:cxn>
                      <a:cxn ang="T13">
                        <a:pos x="T6" y="T7"/>
                      </a:cxn>
                      <a:cxn ang="T14">
                        <a:pos x="T8" y="T9"/>
                      </a:cxn>
                    </a:cxnLst>
                    <a:rect l="T15" t="T16" r="T17" b="T18"/>
                    <a:pathLst>
                      <a:path w="31" h="30">
                        <a:moveTo>
                          <a:pt x="23" y="0"/>
                        </a:moveTo>
                        <a:lnTo>
                          <a:pt x="0" y="23"/>
                        </a:lnTo>
                        <a:lnTo>
                          <a:pt x="8" y="30"/>
                        </a:lnTo>
                        <a:lnTo>
                          <a:pt x="31" y="8"/>
                        </a:lnTo>
                        <a:lnTo>
                          <a:pt x="23" y="0"/>
                        </a:lnTo>
                        <a:close/>
                      </a:path>
                    </a:pathLst>
                  </a:custGeom>
                  <a:solidFill>
                    <a:srgbClr val="FF9900"/>
                  </a:solidFill>
                  <a:ln w="9525">
                    <a:solidFill>
                      <a:srgbClr val="FF9900"/>
                    </a:solidFill>
                    <a:round/>
                    <a:headEnd/>
                    <a:tailEnd/>
                  </a:ln>
                </p:spPr>
                <p:txBody>
                  <a:bodyPr/>
                  <a:lstStyle/>
                  <a:p>
                    <a:endParaRPr lang="en-US"/>
                  </a:p>
                </p:txBody>
              </p:sp>
              <p:sp>
                <p:nvSpPr>
                  <p:cNvPr id="50270" name="Freeform 175"/>
                  <p:cNvSpPr>
                    <a:spLocks/>
                  </p:cNvSpPr>
                  <p:nvPr/>
                </p:nvSpPr>
                <p:spPr bwMode="auto">
                  <a:xfrm>
                    <a:off x="2041" y="2609"/>
                    <a:ext cx="23" cy="31"/>
                  </a:xfrm>
                  <a:custGeom>
                    <a:avLst/>
                    <a:gdLst>
                      <a:gd name="T0" fmla="*/ 16 w 23"/>
                      <a:gd name="T1" fmla="*/ 0 h 38"/>
                      <a:gd name="T2" fmla="*/ 0 w 23"/>
                      <a:gd name="T3" fmla="*/ 2 h 38"/>
                      <a:gd name="T4" fmla="*/ 8 w 23"/>
                      <a:gd name="T5" fmla="*/ 2 h 38"/>
                      <a:gd name="T6" fmla="*/ 23 w 23"/>
                      <a:gd name="T7" fmla="*/ 2 h 38"/>
                      <a:gd name="T8" fmla="*/ 16 w 23"/>
                      <a:gd name="T9" fmla="*/ 0 h 38"/>
                      <a:gd name="T10" fmla="*/ 0 60000 65536"/>
                      <a:gd name="T11" fmla="*/ 0 60000 65536"/>
                      <a:gd name="T12" fmla="*/ 0 60000 65536"/>
                      <a:gd name="T13" fmla="*/ 0 60000 65536"/>
                      <a:gd name="T14" fmla="*/ 0 60000 65536"/>
                      <a:gd name="T15" fmla="*/ 0 w 23"/>
                      <a:gd name="T16" fmla="*/ 0 h 38"/>
                      <a:gd name="T17" fmla="*/ 23 w 23"/>
                      <a:gd name="T18" fmla="*/ 38 h 38"/>
                    </a:gdLst>
                    <a:ahLst/>
                    <a:cxnLst>
                      <a:cxn ang="T10">
                        <a:pos x="T0" y="T1"/>
                      </a:cxn>
                      <a:cxn ang="T11">
                        <a:pos x="T2" y="T3"/>
                      </a:cxn>
                      <a:cxn ang="T12">
                        <a:pos x="T4" y="T5"/>
                      </a:cxn>
                      <a:cxn ang="T13">
                        <a:pos x="T6" y="T7"/>
                      </a:cxn>
                      <a:cxn ang="T14">
                        <a:pos x="T8" y="T9"/>
                      </a:cxn>
                    </a:cxnLst>
                    <a:rect l="T15" t="T16" r="T17" b="T18"/>
                    <a:pathLst>
                      <a:path w="23" h="38">
                        <a:moveTo>
                          <a:pt x="16" y="0"/>
                        </a:moveTo>
                        <a:lnTo>
                          <a:pt x="0" y="31"/>
                        </a:lnTo>
                        <a:lnTo>
                          <a:pt x="8" y="38"/>
                        </a:lnTo>
                        <a:lnTo>
                          <a:pt x="23" y="8"/>
                        </a:lnTo>
                        <a:lnTo>
                          <a:pt x="16" y="0"/>
                        </a:lnTo>
                        <a:close/>
                      </a:path>
                    </a:pathLst>
                  </a:custGeom>
                  <a:solidFill>
                    <a:srgbClr val="FF9900"/>
                  </a:solidFill>
                  <a:ln w="9525">
                    <a:solidFill>
                      <a:srgbClr val="FF9900"/>
                    </a:solidFill>
                    <a:round/>
                    <a:headEnd/>
                    <a:tailEnd/>
                  </a:ln>
                </p:spPr>
                <p:txBody>
                  <a:bodyPr/>
                  <a:lstStyle/>
                  <a:p>
                    <a:endParaRPr lang="en-US"/>
                  </a:p>
                </p:txBody>
              </p:sp>
              <p:sp>
                <p:nvSpPr>
                  <p:cNvPr id="50271" name="Freeform 176"/>
                  <p:cNvSpPr>
                    <a:spLocks/>
                  </p:cNvSpPr>
                  <p:nvPr/>
                </p:nvSpPr>
                <p:spPr bwMode="auto">
                  <a:xfrm>
                    <a:off x="1890" y="2696"/>
                    <a:ext cx="37" cy="19"/>
                  </a:xfrm>
                  <a:custGeom>
                    <a:avLst/>
                    <a:gdLst>
                      <a:gd name="T0" fmla="*/ 30 w 37"/>
                      <a:gd name="T1" fmla="*/ 0 h 23"/>
                      <a:gd name="T2" fmla="*/ 0 w 37"/>
                      <a:gd name="T3" fmla="*/ 2 h 23"/>
                      <a:gd name="T4" fmla="*/ 7 w 37"/>
                      <a:gd name="T5" fmla="*/ 2 h 23"/>
                      <a:gd name="T6" fmla="*/ 37 w 37"/>
                      <a:gd name="T7" fmla="*/ 2 h 23"/>
                      <a:gd name="T8" fmla="*/ 30 w 37"/>
                      <a:gd name="T9" fmla="*/ 0 h 23"/>
                      <a:gd name="T10" fmla="*/ 0 60000 65536"/>
                      <a:gd name="T11" fmla="*/ 0 60000 65536"/>
                      <a:gd name="T12" fmla="*/ 0 60000 65536"/>
                      <a:gd name="T13" fmla="*/ 0 60000 65536"/>
                      <a:gd name="T14" fmla="*/ 0 60000 65536"/>
                      <a:gd name="T15" fmla="*/ 0 w 37"/>
                      <a:gd name="T16" fmla="*/ 0 h 23"/>
                      <a:gd name="T17" fmla="*/ 37 w 37"/>
                      <a:gd name="T18" fmla="*/ 23 h 23"/>
                    </a:gdLst>
                    <a:ahLst/>
                    <a:cxnLst>
                      <a:cxn ang="T10">
                        <a:pos x="T0" y="T1"/>
                      </a:cxn>
                      <a:cxn ang="T11">
                        <a:pos x="T2" y="T3"/>
                      </a:cxn>
                      <a:cxn ang="T12">
                        <a:pos x="T4" y="T5"/>
                      </a:cxn>
                      <a:cxn ang="T13">
                        <a:pos x="T6" y="T7"/>
                      </a:cxn>
                      <a:cxn ang="T14">
                        <a:pos x="T8" y="T9"/>
                      </a:cxn>
                    </a:cxnLst>
                    <a:rect l="T15" t="T16" r="T17" b="T18"/>
                    <a:pathLst>
                      <a:path w="37" h="23">
                        <a:moveTo>
                          <a:pt x="30" y="0"/>
                        </a:moveTo>
                        <a:lnTo>
                          <a:pt x="0" y="16"/>
                        </a:lnTo>
                        <a:lnTo>
                          <a:pt x="7" y="23"/>
                        </a:lnTo>
                        <a:lnTo>
                          <a:pt x="37" y="8"/>
                        </a:lnTo>
                        <a:lnTo>
                          <a:pt x="30" y="0"/>
                        </a:lnTo>
                        <a:close/>
                      </a:path>
                    </a:pathLst>
                  </a:custGeom>
                  <a:solidFill>
                    <a:srgbClr val="FF9900"/>
                  </a:solidFill>
                  <a:ln w="9525">
                    <a:solidFill>
                      <a:srgbClr val="FF9900"/>
                    </a:solidFill>
                    <a:round/>
                    <a:headEnd/>
                    <a:tailEnd/>
                  </a:ln>
                </p:spPr>
                <p:txBody>
                  <a:bodyPr/>
                  <a:lstStyle/>
                  <a:p>
                    <a:endParaRPr lang="en-US"/>
                  </a:p>
                </p:txBody>
              </p:sp>
              <p:sp>
                <p:nvSpPr>
                  <p:cNvPr id="50272" name="Freeform 177"/>
                  <p:cNvSpPr>
                    <a:spLocks/>
                  </p:cNvSpPr>
                  <p:nvPr/>
                </p:nvSpPr>
                <p:spPr bwMode="auto">
                  <a:xfrm>
                    <a:off x="1798" y="2722"/>
                    <a:ext cx="38" cy="12"/>
                  </a:xfrm>
                  <a:custGeom>
                    <a:avLst/>
                    <a:gdLst>
                      <a:gd name="T0" fmla="*/ 31 w 38"/>
                      <a:gd name="T1" fmla="*/ 0 h 15"/>
                      <a:gd name="T2" fmla="*/ 0 w 38"/>
                      <a:gd name="T3" fmla="*/ 2 h 15"/>
                      <a:gd name="T4" fmla="*/ 8 w 38"/>
                      <a:gd name="T5" fmla="*/ 2 h 15"/>
                      <a:gd name="T6" fmla="*/ 38 w 38"/>
                      <a:gd name="T7" fmla="*/ 2 h 15"/>
                      <a:gd name="T8" fmla="*/ 31 w 38"/>
                      <a:gd name="T9" fmla="*/ 0 h 15"/>
                      <a:gd name="T10" fmla="*/ 0 60000 65536"/>
                      <a:gd name="T11" fmla="*/ 0 60000 65536"/>
                      <a:gd name="T12" fmla="*/ 0 60000 65536"/>
                      <a:gd name="T13" fmla="*/ 0 60000 65536"/>
                      <a:gd name="T14" fmla="*/ 0 60000 65536"/>
                      <a:gd name="T15" fmla="*/ 0 w 38"/>
                      <a:gd name="T16" fmla="*/ 0 h 15"/>
                      <a:gd name="T17" fmla="*/ 38 w 38"/>
                      <a:gd name="T18" fmla="*/ 15 h 15"/>
                    </a:gdLst>
                    <a:ahLst/>
                    <a:cxnLst>
                      <a:cxn ang="T10">
                        <a:pos x="T0" y="T1"/>
                      </a:cxn>
                      <a:cxn ang="T11">
                        <a:pos x="T2" y="T3"/>
                      </a:cxn>
                      <a:cxn ang="T12">
                        <a:pos x="T4" y="T5"/>
                      </a:cxn>
                      <a:cxn ang="T13">
                        <a:pos x="T6" y="T7"/>
                      </a:cxn>
                      <a:cxn ang="T14">
                        <a:pos x="T8" y="T9"/>
                      </a:cxn>
                    </a:cxnLst>
                    <a:rect l="T15" t="T16" r="T17" b="T18"/>
                    <a:pathLst>
                      <a:path w="38" h="15">
                        <a:moveTo>
                          <a:pt x="31" y="0"/>
                        </a:moveTo>
                        <a:lnTo>
                          <a:pt x="0" y="7"/>
                        </a:lnTo>
                        <a:lnTo>
                          <a:pt x="8" y="15"/>
                        </a:lnTo>
                        <a:lnTo>
                          <a:pt x="38" y="7"/>
                        </a:lnTo>
                        <a:lnTo>
                          <a:pt x="31" y="0"/>
                        </a:lnTo>
                        <a:close/>
                      </a:path>
                    </a:pathLst>
                  </a:custGeom>
                  <a:solidFill>
                    <a:srgbClr val="FF9900"/>
                  </a:solidFill>
                  <a:ln w="9525">
                    <a:solidFill>
                      <a:srgbClr val="FF9900"/>
                    </a:solidFill>
                    <a:round/>
                    <a:headEnd/>
                    <a:tailEnd/>
                  </a:ln>
                </p:spPr>
                <p:txBody>
                  <a:bodyPr/>
                  <a:lstStyle/>
                  <a:p>
                    <a:endParaRPr lang="en-US"/>
                  </a:p>
                </p:txBody>
              </p:sp>
              <p:sp>
                <p:nvSpPr>
                  <p:cNvPr id="50273" name="Rectangle 178"/>
                  <p:cNvSpPr>
                    <a:spLocks noChangeArrowheads="1"/>
                  </p:cNvSpPr>
                  <p:nvPr/>
                </p:nvSpPr>
                <p:spPr bwMode="auto">
                  <a:xfrm>
                    <a:off x="1632" y="2746"/>
                    <a:ext cx="30" cy="13"/>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4" name="Rectangle 179"/>
                  <p:cNvSpPr>
                    <a:spLocks noChangeArrowheads="1"/>
                  </p:cNvSpPr>
                  <p:nvPr/>
                </p:nvSpPr>
                <p:spPr bwMode="auto">
                  <a:xfrm>
                    <a:off x="1540" y="2746"/>
                    <a:ext cx="31" cy="13"/>
                  </a:xfrm>
                  <a:prstGeom prst="rect">
                    <a:avLst/>
                  </a:prstGeom>
                  <a:solidFill>
                    <a:srgbClr val="FF9900"/>
                  </a:solidFill>
                  <a:ln w="9525">
                    <a:solidFill>
                      <a:srgbClr val="FF9900"/>
                    </a:solidFill>
                    <a:miter lim="800000"/>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5" name="Oval 180"/>
                  <p:cNvSpPr>
                    <a:spLocks noChangeArrowheads="1"/>
                  </p:cNvSpPr>
                  <p:nvPr/>
                </p:nvSpPr>
                <p:spPr bwMode="auto">
                  <a:xfrm>
                    <a:off x="2486" y="2277"/>
                    <a:ext cx="129" cy="105"/>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6" name="Oval 181"/>
                  <p:cNvSpPr>
                    <a:spLocks noChangeArrowheads="1"/>
                  </p:cNvSpPr>
                  <p:nvPr/>
                </p:nvSpPr>
                <p:spPr bwMode="auto">
                  <a:xfrm>
                    <a:off x="2212" y="2345"/>
                    <a:ext cx="129"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7" name="Oval 182"/>
                  <p:cNvSpPr>
                    <a:spLocks noChangeArrowheads="1"/>
                  </p:cNvSpPr>
                  <p:nvPr/>
                </p:nvSpPr>
                <p:spPr bwMode="auto">
                  <a:xfrm>
                    <a:off x="1940" y="2631"/>
                    <a:ext cx="128"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8" name="Oval 183"/>
                  <p:cNvSpPr>
                    <a:spLocks noChangeArrowheads="1"/>
                  </p:cNvSpPr>
                  <p:nvPr/>
                </p:nvSpPr>
                <p:spPr bwMode="auto">
                  <a:xfrm>
                    <a:off x="1666" y="2699"/>
                    <a:ext cx="128"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0279" name="Oval 184"/>
                  <p:cNvSpPr>
                    <a:spLocks noChangeArrowheads="1"/>
                  </p:cNvSpPr>
                  <p:nvPr/>
                </p:nvSpPr>
                <p:spPr bwMode="auto">
                  <a:xfrm>
                    <a:off x="1393" y="2699"/>
                    <a:ext cx="128" cy="106"/>
                  </a:xfrm>
                  <a:prstGeom prst="ellipse">
                    <a:avLst/>
                  </a:prstGeom>
                  <a:solidFill>
                    <a:srgbClr val="FF9900"/>
                  </a:solidFill>
                  <a:ln w="12700">
                    <a:solidFill>
                      <a:srgbClr val="FF9900"/>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grpSp>
          </p:grpSp>
        </p:grpSp>
      </p:grpSp>
      <p:sp>
        <p:nvSpPr>
          <p:cNvPr id="50181" name="Rectangle 185"/>
          <p:cNvSpPr>
            <a:spLocks noChangeArrowheads="1"/>
          </p:cNvSpPr>
          <p:nvPr/>
        </p:nvSpPr>
        <p:spPr bwMode="auto">
          <a:xfrm>
            <a:off x="1533525" y="6235700"/>
            <a:ext cx="14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b="1">
                <a:solidFill>
                  <a:srgbClr val="000000"/>
                </a:solidFill>
                <a:latin typeface="Open Sans" charset="0"/>
              </a:rPr>
              <a:t>0</a:t>
            </a:r>
          </a:p>
        </p:txBody>
      </p:sp>
      <p:sp>
        <p:nvSpPr>
          <p:cNvPr id="50182" name="Rectangle 186"/>
          <p:cNvSpPr>
            <a:spLocks noChangeArrowheads="1"/>
          </p:cNvSpPr>
          <p:nvPr/>
        </p:nvSpPr>
        <p:spPr bwMode="auto">
          <a:xfrm>
            <a:off x="1533525" y="5942013"/>
            <a:ext cx="14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b="1">
                <a:solidFill>
                  <a:srgbClr val="000000"/>
                </a:solidFill>
                <a:latin typeface="Open Sans" charset="0"/>
              </a:rPr>
              <a:t>6</a:t>
            </a:r>
          </a:p>
        </p:txBody>
      </p:sp>
      <p:sp>
        <p:nvSpPr>
          <p:cNvPr id="50183" name="Rectangle 188"/>
          <p:cNvSpPr>
            <a:spLocks noChangeArrowheads="1"/>
          </p:cNvSpPr>
          <p:nvPr/>
        </p:nvSpPr>
        <p:spPr bwMode="auto">
          <a:xfrm>
            <a:off x="1533525" y="3733800"/>
            <a:ext cx="14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b="1">
                <a:solidFill>
                  <a:srgbClr val="000000"/>
                </a:solidFill>
                <a:latin typeface="Open Sans" charset="0"/>
              </a:rPr>
              <a:t>8</a:t>
            </a:r>
          </a:p>
        </p:txBody>
      </p:sp>
      <p:sp>
        <p:nvSpPr>
          <p:cNvPr id="50184" name="Rectangle 189"/>
          <p:cNvSpPr>
            <a:spLocks noChangeArrowheads="1"/>
          </p:cNvSpPr>
          <p:nvPr/>
        </p:nvSpPr>
        <p:spPr bwMode="auto">
          <a:xfrm>
            <a:off x="1533525" y="2630488"/>
            <a:ext cx="14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b="1">
                <a:solidFill>
                  <a:srgbClr val="000000"/>
                </a:solidFill>
                <a:latin typeface="Open Sans" charset="0"/>
              </a:rPr>
              <a:t>9</a:t>
            </a:r>
          </a:p>
        </p:txBody>
      </p:sp>
      <p:grpSp>
        <p:nvGrpSpPr>
          <p:cNvPr id="50185" name="Group 190"/>
          <p:cNvGrpSpPr>
            <a:grpSpLocks/>
          </p:cNvGrpSpPr>
          <p:nvPr/>
        </p:nvGrpSpPr>
        <p:grpSpPr bwMode="auto">
          <a:xfrm>
            <a:off x="1981200" y="6354763"/>
            <a:ext cx="5976938" cy="276225"/>
            <a:chOff x="1404" y="3662"/>
            <a:chExt cx="4235" cy="174"/>
          </a:xfrm>
        </p:grpSpPr>
        <p:sp>
          <p:nvSpPr>
            <p:cNvPr id="50210" name="Rectangle 191"/>
            <p:cNvSpPr>
              <a:spLocks noChangeArrowheads="1"/>
            </p:cNvSpPr>
            <p:nvPr/>
          </p:nvSpPr>
          <p:spPr bwMode="auto">
            <a:xfrm>
              <a:off x="1404" y="3662"/>
              <a:ext cx="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0</a:t>
              </a:r>
            </a:p>
          </p:txBody>
        </p:sp>
        <p:sp>
          <p:nvSpPr>
            <p:cNvPr id="50211" name="Rectangle 192"/>
            <p:cNvSpPr>
              <a:spLocks noChangeArrowheads="1"/>
            </p:cNvSpPr>
            <p:nvPr/>
          </p:nvSpPr>
          <p:spPr bwMode="auto">
            <a:xfrm>
              <a:off x="2223" y="3662"/>
              <a:ext cx="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3</a:t>
              </a:r>
            </a:p>
          </p:txBody>
        </p:sp>
        <p:sp>
          <p:nvSpPr>
            <p:cNvPr id="50212" name="Rectangle 193"/>
            <p:cNvSpPr>
              <a:spLocks noChangeArrowheads="1"/>
            </p:cNvSpPr>
            <p:nvPr/>
          </p:nvSpPr>
          <p:spPr bwMode="auto">
            <a:xfrm>
              <a:off x="3043" y="3662"/>
              <a:ext cx="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6</a:t>
              </a:r>
            </a:p>
          </p:txBody>
        </p:sp>
        <p:sp>
          <p:nvSpPr>
            <p:cNvPr id="50213" name="Rectangle 194"/>
            <p:cNvSpPr>
              <a:spLocks noChangeArrowheads="1"/>
            </p:cNvSpPr>
            <p:nvPr/>
          </p:nvSpPr>
          <p:spPr bwMode="auto">
            <a:xfrm>
              <a:off x="3863" y="3662"/>
              <a:ext cx="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9</a:t>
              </a:r>
            </a:p>
          </p:txBody>
        </p:sp>
        <p:sp>
          <p:nvSpPr>
            <p:cNvPr id="50214" name="Rectangle 195"/>
            <p:cNvSpPr>
              <a:spLocks noChangeArrowheads="1"/>
            </p:cNvSpPr>
            <p:nvPr/>
          </p:nvSpPr>
          <p:spPr bwMode="auto">
            <a:xfrm>
              <a:off x="4629" y="3662"/>
              <a:ext cx="18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12</a:t>
              </a:r>
            </a:p>
          </p:txBody>
        </p:sp>
        <p:sp>
          <p:nvSpPr>
            <p:cNvPr id="50215" name="Rectangle 196"/>
            <p:cNvSpPr>
              <a:spLocks noChangeArrowheads="1"/>
            </p:cNvSpPr>
            <p:nvPr/>
          </p:nvSpPr>
          <p:spPr bwMode="auto">
            <a:xfrm>
              <a:off x="5452" y="3662"/>
              <a:ext cx="18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1800" b="1">
                  <a:solidFill>
                    <a:srgbClr val="000000"/>
                  </a:solidFill>
                  <a:latin typeface="Open Sans" charset="0"/>
                </a:rPr>
                <a:t>15</a:t>
              </a:r>
            </a:p>
          </p:txBody>
        </p:sp>
      </p:grpSp>
      <p:sp>
        <p:nvSpPr>
          <p:cNvPr id="50186" name="Rectangle 197"/>
          <p:cNvSpPr>
            <a:spLocks noChangeArrowheads="1"/>
          </p:cNvSpPr>
          <p:nvPr/>
        </p:nvSpPr>
        <p:spPr bwMode="auto">
          <a:xfrm rot="-5400000">
            <a:off x="866775" y="4254500"/>
            <a:ext cx="900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a:solidFill>
                  <a:srgbClr val="000000"/>
                </a:solidFill>
                <a:latin typeface="Open Sans" charset="0"/>
              </a:rPr>
              <a:t>A1C (%)</a:t>
            </a:r>
          </a:p>
          <a:p>
            <a:endParaRPr lang="en-GB" altLang="en-US" sz="2000" b="1">
              <a:solidFill>
                <a:srgbClr val="000000"/>
              </a:solidFill>
              <a:latin typeface="Open Sans" charset="0"/>
            </a:endParaRPr>
          </a:p>
        </p:txBody>
      </p:sp>
      <p:sp>
        <p:nvSpPr>
          <p:cNvPr id="50187" name="Rectangle 199"/>
          <p:cNvSpPr>
            <a:spLocks noChangeArrowheads="1"/>
          </p:cNvSpPr>
          <p:nvPr/>
        </p:nvSpPr>
        <p:spPr bwMode="auto">
          <a:xfrm>
            <a:off x="3386138" y="2916238"/>
            <a:ext cx="15779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60413" eaLnBrk="0" hangingPunct="0">
              <a:defRPr sz="2400">
                <a:solidFill>
                  <a:schemeClr val="tx1"/>
                </a:solidFill>
                <a:latin typeface="Calibri" charset="0"/>
                <a:ea typeface="ＭＳ Ｐゴシック" charset="-128"/>
              </a:defRPr>
            </a:lvl1pPr>
            <a:lvl2pPr marL="742950" indent="-285750" defTabSz="760413" eaLnBrk="0" hangingPunct="0">
              <a:defRPr sz="2400">
                <a:solidFill>
                  <a:schemeClr val="tx1"/>
                </a:solidFill>
                <a:latin typeface="Calibri" charset="0"/>
                <a:ea typeface="ＭＳ Ｐゴシック" charset="-128"/>
              </a:defRPr>
            </a:lvl2pPr>
            <a:lvl3pPr marL="1143000" indent="-228600" defTabSz="760413" eaLnBrk="0" hangingPunct="0">
              <a:defRPr sz="2400">
                <a:solidFill>
                  <a:schemeClr val="tx1"/>
                </a:solidFill>
                <a:latin typeface="Calibri" charset="0"/>
                <a:ea typeface="ＭＳ Ｐゴシック" charset="-128"/>
              </a:defRPr>
            </a:lvl3pPr>
            <a:lvl4pPr marL="1600200" indent="-228600" defTabSz="760413" eaLnBrk="0" hangingPunct="0">
              <a:defRPr sz="2400">
                <a:solidFill>
                  <a:schemeClr val="tx1"/>
                </a:solidFill>
                <a:latin typeface="Calibri" charset="0"/>
                <a:ea typeface="ＭＳ Ｐゴシック" charset="-128"/>
              </a:defRPr>
            </a:lvl4pPr>
            <a:lvl5pPr marL="2057400" indent="-228600" defTabSz="760413" eaLnBrk="0" hangingPunct="0">
              <a:defRPr sz="2400">
                <a:solidFill>
                  <a:schemeClr val="tx1"/>
                </a:solidFill>
                <a:latin typeface="Calibri" charset="0"/>
                <a:ea typeface="ＭＳ Ｐゴシック" charset="-128"/>
              </a:defRPr>
            </a:lvl5pPr>
            <a:lvl6pPr marL="2514600" indent="-228600" defTabSz="760413"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60413"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60413"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60413" eaLnBrk="0" fontAlgn="base" hangingPunct="0">
              <a:spcBef>
                <a:spcPct val="0"/>
              </a:spcBef>
              <a:spcAft>
                <a:spcPct val="0"/>
              </a:spcAft>
              <a:defRPr sz="2400">
                <a:solidFill>
                  <a:schemeClr val="tx1"/>
                </a:solidFill>
                <a:latin typeface="Calibri" charset="0"/>
                <a:ea typeface="ＭＳ Ｐゴシック" charset="-128"/>
              </a:defRPr>
            </a:lvl9pPr>
          </a:lstStyle>
          <a:p>
            <a:pPr algn="ctr"/>
            <a:r>
              <a:rPr lang="en-GB" altLang="en-US" sz="2000">
                <a:solidFill>
                  <a:srgbClr val="FF9900"/>
                </a:solidFill>
                <a:latin typeface="Open Sans" charset="0"/>
              </a:rPr>
              <a:t>Conventional</a:t>
            </a:r>
          </a:p>
          <a:p>
            <a:pPr algn="ctr"/>
            <a:r>
              <a:rPr lang="en-GB" altLang="en-US" sz="2000">
                <a:solidFill>
                  <a:srgbClr val="FF9900"/>
                </a:solidFill>
                <a:latin typeface="Open Sans" charset="0"/>
              </a:rPr>
              <a:t>7.9%</a:t>
            </a:r>
          </a:p>
        </p:txBody>
      </p:sp>
      <p:sp>
        <p:nvSpPr>
          <p:cNvPr id="50188" name="Rectangle 200"/>
          <p:cNvSpPr>
            <a:spLocks noChangeArrowheads="1"/>
          </p:cNvSpPr>
          <p:nvPr/>
        </p:nvSpPr>
        <p:spPr bwMode="auto">
          <a:xfrm>
            <a:off x="6237288" y="4337050"/>
            <a:ext cx="10795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60413" eaLnBrk="0" hangingPunct="0">
              <a:defRPr sz="2400">
                <a:solidFill>
                  <a:schemeClr val="tx1"/>
                </a:solidFill>
                <a:latin typeface="Calibri" charset="0"/>
                <a:ea typeface="ＭＳ Ｐゴシック" charset="-128"/>
              </a:defRPr>
            </a:lvl1pPr>
            <a:lvl2pPr marL="742950" indent="-285750" defTabSz="760413" eaLnBrk="0" hangingPunct="0">
              <a:defRPr sz="2400">
                <a:solidFill>
                  <a:schemeClr val="tx1"/>
                </a:solidFill>
                <a:latin typeface="Calibri" charset="0"/>
                <a:ea typeface="ＭＳ Ｐゴシック" charset="-128"/>
              </a:defRPr>
            </a:lvl2pPr>
            <a:lvl3pPr marL="1143000" indent="-228600" defTabSz="760413" eaLnBrk="0" hangingPunct="0">
              <a:defRPr sz="2400">
                <a:solidFill>
                  <a:schemeClr val="tx1"/>
                </a:solidFill>
                <a:latin typeface="Calibri" charset="0"/>
                <a:ea typeface="ＭＳ Ｐゴシック" charset="-128"/>
              </a:defRPr>
            </a:lvl3pPr>
            <a:lvl4pPr marL="1600200" indent="-228600" defTabSz="760413" eaLnBrk="0" hangingPunct="0">
              <a:defRPr sz="2400">
                <a:solidFill>
                  <a:schemeClr val="tx1"/>
                </a:solidFill>
                <a:latin typeface="Calibri" charset="0"/>
                <a:ea typeface="ＭＳ Ｐゴシック" charset="-128"/>
              </a:defRPr>
            </a:lvl4pPr>
            <a:lvl5pPr marL="2057400" indent="-228600" defTabSz="760413" eaLnBrk="0" hangingPunct="0">
              <a:defRPr sz="2400">
                <a:solidFill>
                  <a:schemeClr val="tx1"/>
                </a:solidFill>
                <a:latin typeface="Calibri" charset="0"/>
                <a:ea typeface="ＭＳ Ｐゴシック" charset="-128"/>
              </a:defRPr>
            </a:lvl5pPr>
            <a:lvl6pPr marL="2514600" indent="-228600" defTabSz="760413"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60413"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60413"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60413" eaLnBrk="0" fontAlgn="base" hangingPunct="0">
              <a:spcBef>
                <a:spcPct val="0"/>
              </a:spcBef>
              <a:spcAft>
                <a:spcPct val="0"/>
              </a:spcAft>
              <a:defRPr sz="2400">
                <a:solidFill>
                  <a:schemeClr val="tx1"/>
                </a:solidFill>
                <a:latin typeface="Calibri" charset="0"/>
                <a:ea typeface="ＭＳ Ｐゴシック" charset="-128"/>
              </a:defRPr>
            </a:lvl9pPr>
          </a:lstStyle>
          <a:p>
            <a:pPr algn="ctr"/>
            <a:r>
              <a:rPr lang="en-GB" altLang="en-US" sz="2000">
                <a:solidFill>
                  <a:srgbClr val="000000"/>
                </a:solidFill>
                <a:latin typeface="Open Sans" charset="0"/>
              </a:rPr>
              <a:t>Intensive</a:t>
            </a:r>
          </a:p>
          <a:p>
            <a:pPr algn="ctr"/>
            <a:r>
              <a:rPr lang="en-GB" altLang="en-US" sz="2000">
                <a:solidFill>
                  <a:srgbClr val="000000"/>
                </a:solidFill>
                <a:latin typeface="Open Sans" charset="0"/>
              </a:rPr>
              <a:t>7.0%</a:t>
            </a:r>
          </a:p>
        </p:txBody>
      </p:sp>
      <p:grpSp>
        <p:nvGrpSpPr>
          <p:cNvPr id="50189" name="Group 61"/>
          <p:cNvGrpSpPr>
            <a:grpSpLocks/>
          </p:cNvGrpSpPr>
          <p:nvPr/>
        </p:nvGrpSpPr>
        <p:grpSpPr bwMode="auto">
          <a:xfrm>
            <a:off x="1828800" y="2743200"/>
            <a:ext cx="98425" cy="3449638"/>
            <a:chOff x="1267" y="863"/>
            <a:chExt cx="70" cy="2647"/>
          </a:xfrm>
        </p:grpSpPr>
        <p:sp>
          <p:nvSpPr>
            <p:cNvPr id="50203" name="Line 62"/>
            <p:cNvSpPr>
              <a:spLocks noChangeShapeType="1"/>
            </p:cNvSpPr>
            <p:nvPr/>
          </p:nvSpPr>
          <p:spPr bwMode="auto">
            <a:xfrm>
              <a:off x="1290" y="3434"/>
              <a:ext cx="47"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4" name="Line 63"/>
            <p:cNvSpPr>
              <a:spLocks noChangeShapeType="1"/>
            </p:cNvSpPr>
            <p:nvPr/>
          </p:nvSpPr>
          <p:spPr bwMode="auto">
            <a:xfrm>
              <a:off x="1290" y="2577"/>
              <a:ext cx="47"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5" name="Line 64"/>
            <p:cNvSpPr>
              <a:spLocks noChangeShapeType="1"/>
            </p:cNvSpPr>
            <p:nvPr/>
          </p:nvSpPr>
          <p:spPr bwMode="auto">
            <a:xfrm>
              <a:off x="1290" y="1720"/>
              <a:ext cx="47"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6" name="Line 65"/>
            <p:cNvSpPr>
              <a:spLocks noChangeShapeType="1"/>
            </p:cNvSpPr>
            <p:nvPr/>
          </p:nvSpPr>
          <p:spPr bwMode="auto">
            <a:xfrm>
              <a:off x="1290" y="863"/>
              <a:ext cx="47"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7" name="Line 66"/>
            <p:cNvSpPr>
              <a:spLocks noChangeShapeType="1"/>
            </p:cNvSpPr>
            <p:nvPr/>
          </p:nvSpPr>
          <p:spPr bwMode="auto">
            <a:xfrm flipV="1">
              <a:off x="1290" y="863"/>
              <a:ext cx="2" cy="257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8" name="Line 67"/>
            <p:cNvSpPr>
              <a:spLocks noChangeShapeType="1"/>
            </p:cNvSpPr>
            <p:nvPr/>
          </p:nvSpPr>
          <p:spPr bwMode="auto">
            <a:xfrm flipV="1">
              <a:off x="1267" y="3472"/>
              <a:ext cx="38" cy="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9" name="Line 68"/>
            <p:cNvSpPr>
              <a:spLocks noChangeShapeType="1"/>
            </p:cNvSpPr>
            <p:nvPr/>
          </p:nvSpPr>
          <p:spPr bwMode="auto">
            <a:xfrm flipV="1">
              <a:off x="1267" y="3411"/>
              <a:ext cx="38" cy="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0190" name="Group 69"/>
          <p:cNvGrpSpPr>
            <a:grpSpLocks/>
          </p:cNvGrpSpPr>
          <p:nvPr/>
        </p:nvGrpSpPr>
        <p:grpSpPr bwMode="auto">
          <a:xfrm>
            <a:off x="1862138" y="6162675"/>
            <a:ext cx="6008687" cy="139700"/>
            <a:chOff x="1290" y="3487"/>
            <a:chExt cx="4259" cy="107"/>
          </a:xfrm>
        </p:grpSpPr>
        <p:sp>
          <p:nvSpPr>
            <p:cNvPr id="50194" name="Line 70"/>
            <p:cNvSpPr>
              <a:spLocks noChangeShapeType="1"/>
            </p:cNvSpPr>
            <p:nvPr/>
          </p:nvSpPr>
          <p:spPr bwMode="auto">
            <a:xfrm>
              <a:off x="1290" y="3593"/>
              <a:ext cx="47"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5" name="Line 71"/>
            <p:cNvSpPr>
              <a:spLocks noChangeShapeType="1"/>
            </p:cNvSpPr>
            <p:nvPr/>
          </p:nvSpPr>
          <p:spPr bwMode="auto">
            <a:xfrm flipV="1">
              <a:off x="1449" y="3548"/>
              <a:ext cx="1"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6" name="Line 72"/>
            <p:cNvSpPr>
              <a:spLocks noChangeShapeType="1"/>
            </p:cNvSpPr>
            <p:nvPr/>
          </p:nvSpPr>
          <p:spPr bwMode="auto">
            <a:xfrm flipV="1">
              <a:off x="2269" y="3548"/>
              <a:ext cx="1"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7" name="Line 73"/>
            <p:cNvSpPr>
              <a:spLocks noChangeShapeType="1"/>
            </p:cNvSpPr>
            <p:nvPr/>
          </p:nvSpPr>
          <p:spPr bwMode="auto">
            <a:xfrm flipV="1">
              <a:off x="3089" y="3548"/>
              <a:ext cx="1"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8" name="Line 74"/>
            <p:cNvSpPr>
              <a:spLocks noChangeShapeType="1"/>
            </p:cNvSpPr>
            <p:nvPr/>
          </p:nvSpPr>
          <p:spPr bwMode="auto">
            <a:xfrm flipV="1">
              <a:off x="3908" y="3548"/>
              <a:ext cx="1"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9" name="Line 75"/>
            <p:cNvSpPr>
              <a:spLocks noChangeShapeType="1"/>
            </p:cNvSpPr>
            <p:nvPr/>
          </p:nvSpPr>
          <p:spPr bwMode="auto">
            <a:xfrm flipV="1">
              <a:off x="4728" y="3548"/>
              <a:ext cx="2"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0" name="Line 76"/>
            <p:cNvSpPr>
              <a:spLocks noChangeShapeType="1"/>
            </p:cNvSpPr>
            <p:nvPr/>
          </p:nvSpPr>
          <p:spPr bwMode="auto">
            <a:xfrm flipV="1">
              <a:off x="5549" y="3548"/>
              <a:ext cx="0" cy="4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1" name="Line 77"/>
            <p:cNvSpPr>
              <a:spLocks noChangeShapeType="1"/>
            </p:cNvSpPr>
            <p:nvPr/>
          </p:nvSpPr>
          <p:spPr bwMode="auto">
            <a:xfrm flipV="1">
              <a:off x="1290" y="3487"/>
              <a:ext cx="2" cy="10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2" name="Line 78"/>
            <p:cNvSpPr>
              <a:spLocks noChangeShapeType="1"/>
            </p:cNvSpPr>
            <p:nvPr/>
          </p:nvSpPr>
          <p:spPr bwMode="auto">
            <a:xfrm>
              <a:off x="1449" y="3593"/>
              <a:ext cx="4100" cy="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0191" name="Rectangle 187"/>
          <p:cNvSpPr>
            <a:spLocks noChangeArrowheads="1"/>
          </p:cNvSpPr>
          <p:nvPr/>
        </p:nvSpPr>
        <p:spPr bwMode="auto">
          <a:xfrm>
            <a:off x="1533525" y="4754563"/>
            <a:ext cx="146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758825" eaLnBrk="0" hangingPunct="0">
              <a:defRPr sz="2400">
                <a:solidFill>
                  <a:schemeClr val="tx1"/>
                </a:solidFill>
                <a:latin typeface="Calibri" charset="0"/>
                <a:ea typeface="ＭＳ Ｐゴシック" charset="-128"/>
              </a:defRPr>
            </a:lvl1pPr>
            <a:lvl2pPr marL="742950" indent="-285750" defTabSz="758825" eaLnBrk="0" hangingPunct="0">
              <a:defRPr sz="2400">
                <a:solidFill>
                  <a:schemeClr val="tx1"/>
                </a:solidFill>
                <a:latin typeface="Calibri" charset="0"/>
                <a:ea typeface="ＭＳ Ｐゴシック" charset="-128"/>
              </a:defRPr>
            </a:lvl2pPr>
            <a:lvl3pPr marL="1143000" indent="-228600" defTabSz="758825" eaLnBrk="0" hangingPunct="0">
              <a:defRPr sz="2400">
                <a:solidFill>
                  <a:schemeClr val="tx1"/>
                </a:solidFill>
                <a:latin typeface="Calibri" charset="0"/>
                <a:ea typeface="ＭＳ Ｐゴシック" charset="-128"/>
              </a:defRPr>
            </a:lvl3pPr>
            <a:lvl4pPr marL="1600200" indent="-228600" defTabSz="758825" eaLnBrk="0" hangingPunct="0">
              <a:defRPr sz="2400">
                <a:solidFill>
                  <a:schemeClr val="tx1"/>
                </a:solidFill>
                <a:latin typeface="Calibri" charset="0"/>
                <a:ea typeface="ＭＳ Ｐゴシック" charset="-128"/>
              </a:defRPr>
            </a:lvl4pPr>
            <a:lvl5pPr marL="2057400" indent="-228600" defTabSz="758825" eaLnBrk="0" hangingPunct="0">
              <a:defRPr sz="2400">
                <a:solidFill>
                  <a:schemeClr val="tx1"/>
                </a:solidFill>
                <a:latin typeface="Calibri" charset="0"/>
                <a:ea typeface="ＭＳ Ｐゴシック" charset="-128"/>
              </a:defRPr>
            </a:lvl5pPr>
            <a:lvl6pPr marL="2514600" indent="-228600" defTabSz="75882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75882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75882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758825" eaLnBrk="0" fontAlgn="base" hangingPunct="0">
              <a:spcBef>
                <a:spcPct val="0"/>
              </a:spcBef>
              <a:spcAft>
                <a:spcPct val="0"/>
              </a:spcAft>
              <a:defRPr sz="2400">
                <a:solidFill>
                  <a:schemeClr val="tx1"/>
                </a:solidFill>
                <a:latin typeface="Calibri" charset="0"/>
                <a:ea typeface="ＭＳ Ｐゴシック" charset="-128"/>
              </a:defRPr>
            </a:lvl9pPr>
          </a:lstStyle>
          <a:p>
            <a:r>
              <a:rPr lang="en-GB" altLang="en-US" sz="2000" b="1">
                <a:solidFill>
                  <a:srgbClr val="000000"/>
                </a:solidFill>
                <a:latin typeface="Open Sans" charset="0"/>
              </a:rPr>
              <a:t>7</a:t>
            </a:r>
          </a:p>
        </p:txBody>
      </p:sp>
      <p:sp>
        <p:nvSpPr>
          <p:cNvPr id="50192" name="Text Box 4"/>
          <p:cNvSpPr txBox="1">
            <a:spLocks noChangeArrowheads="1"/>
          </p:cNvSpPr>
          <p:nvPr/>
        </p:nvSpPr>
        <p:spPr bwMode="auto">
          <a:xfrm>
            <a:off x="207963" y="6565900"/>
            <a:ext cx="7304087"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1pPr>
            <a:lvl2pPr marL="742950" indent="-28575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2pPr>
            <a:lvl3pPr marL="11430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3pPr>
            <a:lvl4pPr marL="16002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4pPr>
            <a:lvl5pPr marL="2057400" indent="-228600" eaLnBrk="0" hangingPunct="0">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tabLst>
                <a:tab pos="1028700" algn="l"/>
                <a:tab pos="2058988" algn="l"/>
                <a:tab pos="3087688" algn="l"/>
                <a:tab pos="4117975" algn="l"/>
                <a:tab pos="5146675" algn="l"/>
                <a:tab pos="6176963" algn="l"/>
                <a:tab pos="7205663" algn="l"/>
              </a:tabLst>
              <a:defRPr sz="2400">
                <a:solidFill>
                  <a:schemeClr val="tx1"/>
                </a:solidFill>
                <a:latin typeface="Calibri" charset="0"/>
                <a:ea typeface="ＭＳ Ｐゴシック" charset="-128"/>
              </a:defRPr>
            </a:lvl9pPr>
          </a:lstStyle>
          <a:p>
            <a:pPr defTabSz="914400" eaLnBrk="1">
              <a:lnSpc>
                <a:spcPct val="93000"/>
              </a:lnSpc>
              <a:buClr>
                <a:srgbClr val="FFFFFF"/>
              </a:buClr>
            </a:pPr>
            <a:r>
              <a:rPr lang="en-US" altLang="en-US" sz="1200">
                <a:solidFill>
                  <a:srgbClr val="000000"/>
                </a:solidFill>
                <a:latin typeface="Open Sans" charset="0"/>
                <a:sym typeface="Helvetica Light" charset="0"/>
              </a:rPr>
              <a:t>UKPDS Study Group. Lancet 1998:352:837-53.</a:t>
            </a:r>
          </a:p>
        </p:txBody>
      </p:sp>
      <p:sp>
        <p:nvSpPr>
          <p:cNvPr id="50193" name="Title 3"/>
          <p:cNvSpPr>
            <a:spLocks noGrp="1"/>
          </p:cNvSpPr>
          <p:nvPr>
            <p:ph type="title"/>
          </p:nvPr>
        </p:nvSpPr>
        <p:spPr>
          <a:xfrm>
            <a:off x="628650" y="560388"/>
            <a:ext cx="7886700" cy="1325562"/>
          </a:xfrm>
        </p:spPr>
        <p:txBody>
          <a:bodyPr lIns="91440" tIns="45720" rIns="91440" bIns="45720"/>
          <a:lstStyle/>
          <a:p>
            <a:pPr algn="ctr" defTabSz="407988"/>
            <a:r>
              <a:rPr lang="en-US" altLang="en-US" sz="3000"/>
              <a:t>UKPDS 33: Intensive glucose control with sulfonylureas or insulin in type 2 diabetes</a:t>
            </a:r>
            <a:br>
              <a:rPr lang="en-US" altLang="en-US" sz="3000"/>
            </a:br>
            <a:r>
              <a:rPr lang="en-US" altLang="en-US" sz="3000"/>
              <a:t/>
            </a:r>
            <a:br>
              <a:rPr lang="en-US" altLang="en-US" sz="3000"/>
            </a:br>
            <a:r>
              <a:rPr lang="en-US" altLang="en-US" sz="3000">
                <a:solidFill>
                  <a:srgbClr val="000090"/>
                </a:solidFill>
              </a:rPr>
              <a:t>N = 3867 Recent Onset T2DM</a:t>
            </a:r>
            <a:endParaRPr lang="en-US" altLang="en-US" sz="30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2"/>
          <p:cNvSpPr>
            <a:spLocks noChangeArrowheads="1"/>
          </p:cNvSpPr>
          <p:nvPr/>
        </p:nvSpPr>
        <p:spPr bwMode="auto">
          <a:xfrm>
            <a:off x="7072313" y="6207125"/>
            <a:ext cx="2057400" cy="661988"/>
          </a:xfrm>
          <a:prstGeom prst="rect">
            <a:avLst/>
          </a:prstGeom>
          <a:solidFill>
            <a:srgbClr val="FFFFFF"/>
          </a:solidFill>
          <a:ln w="9525">
            <a:solidFill>
              <a:srgbClr val="FFFFFF"/>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grpSp>
        <p:nvGrpSpPr>
          <p:cNvPr id="52226" name="Group 2"/>
          <p:cNvGrpSpPr>
            <a:grpSpLocks/>
          </p:cNvGrpSpPr>
          <p:nvPr/>
        </p:nvGrpSpPr>
        <p:grpSpPr bwMode="auto">
          <a:xfrm>
            <a:off x="457200" y="839788"/>
            <a:ext cx="8229600" cy="5367337"/>
            <a:chOff x="288" y="652"/>
            <a:chExt cx="5184" cy="3381"/>
          </a:xfrm>
        </p:grpSpPr>
        <p:sp>
          <p:nvSpPr>
            <p:cNvPr id="52231" name="Rectangle 3"/>
            <p:cNvSpPr>
              <a:spLocks noChangeArrowheads="1"/>
            </p:cNvSpPr>
            <p:nvPr/>
          </p:nvSpPr>
          <p:spPr bwMode="auto">
            <a:xfrm>
              <a:off x="288" y="652"/>
              <a:ext cx="5184" cy="3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8900" tIns="44450" rIns="88900" bIns="44450">
              <a:spAutoFit/>
            </a:bodyPr>
            <a:lstStyle>
              <a:lvl1pPr defTabSz="407988" eaLnBrk="0" hangingPunct="0">
                <a:tabLst>
                  <a:tab pos="5427663" algn="r"/>
                  <a:tab pos="6099175" algn="ctr"/>
                  <a:tab pos="7326313" algn="ctr"/>
                </a:tabLst>
                <a:defRPr sz="2400">
                  <a:solidFill>
                    <a:schemeClr val="tx1"/>
                  </a:solidFill>
                  <a:latin typeface="Calibri" charset="0"/>
                  <a:ea typeface="ＭＳ Ｐゴシック" charset="-128"/>
                </a:defRPr>
              </a:lvl1pPr>
              <a:lvl2pPr marL="742950" indent="-285750" defTabSz="407988" eaLnBrk="0" hangingPunct="0">
                <a:tabLst>
                  <a:tab pos="5427663" algn="r"/>
                  <a:tab pos="6099175" algn="ctr"/>
                  <a:tab pos="7326313" algn="ctr"/>
                </a:tabLst>
                <a:defRPr sz="2400">
                  <a:solidFill>
                    <a:schemeClr val="tx1"/>
                  </a:solidFill>
                  <a:latin typeface="Calibri" charset="0"/>
                  <a:ea typeface="ＭＳ Ｐゴシック" charset="-128"/>
                </a:defRPr>
              </a:lvl2pPr>
              <a:lvl3pPr marL="1143000" indent="-228600" defTabSz="407988" eaLnBrk="0" hangingPunct="0">
                <a:tabLst>
                  <a:tab pos="5427663" algn="r"/>
                  <a:tab pos="6099175" algn="ctr"/>
                  <a:tab pos="7326313" algn="ctr"/>
                </a:tabLst>
                <a:defRPr sz="2400">
                  <a:solidFill>
                    <a:schemeClr val="tx1"/>
                  </a:solidFill>
                  <a:latin typeface="Calibri" charset="0"/>
                  <a:ea typeface="ＭＳ Ｐゴシック" charset="-128"/>
                </a:defRPr>
              </a:lvl3pPr>
              <a:lvl4pPr marL="1600200" indent="-228600" defTabSz="407988" eaLnBrk="0" hangingPunct="0">
                <a:tabLst>
                  <a:tab pos="5427663" algn="r"/>
                  <a:tab pos="6099175" algn="ctr"/>
                  <a:tab pos="7326313" algn="ctr"/>
                </a:tabLst>
                <a:defRPr sz="2400">
                  <a:solidFill>
                    <a:schemeClr val="tx1"/>
                  </a:solidFill>
                  <a:latin typeface="Calibri" charset="0"/>
                  <a:ea typeface="ＭＳ Ｐゴシック" charset="-128"/>
                </a:defRPr>
              </a:lvl4pPr>
              <a:lvl5pPr marL="2057400" indent="-228600" defTabSz="407988" eaLnBrk="0" hangingPunct="0">
                <a:tabLst>
                  <a:tab pos="5427663" algn="r"/>
                  <a:tab pos="6099175" algn="ctr"/>
                  <a:tab pos="7326313" algn="ctr"/>
                </a:tabLst>
                <a:defRPr sz="2400">
                  <a:solidFill>
                    <a:schemeClr val="tx1"/>
                  </a:solidFill>
                  <a:latin typeface="Calibri" charset="0"/>
                  <a:ea typeface="ＭＳ Ｐゴシック" charset="-128"/>
                </a:defRPr>
              </a:lvl5pPr>
              <a:lvl6pPr marL="2514600" indent="-228600" defTabSz="407988" eaLnBrk="0" fontAlgn="base" hangingPunct="0">
                <a:spcBef>
                  <a:spcPct val="0"/>
                </a:spcBef>
                <a:spcAft>
                  <a:spcPct val="0"/>
                </a:spcAft>
                <a:tabLst>
                  <a:tab pos="5427663" algn="r"/>
                  <a:tab pos="6099175" algn="ctr"/>
                  <a:tab pos="7326313" algn="ctr"/>
                </a:tabLst>
                <a:defRPr sz="2400">
                  <a:solidFill>
                    <a:schemeClr val="tx1"/>
                  </a:solidFill>
                  <a:latin typeface="Calibri" charset="0"/>
                  <a:ea typeface="ＭＳ Ｐゴシック" charset="-128"/>
                </a:defRPr>
              </a:lvl6pPr>
              <a:lvl7pPr marL="2971800" indent="-228600" defTabSz="407988" eaLnBrk="0" fontAlgn="base" hangingPunct="0">
                <a:spcBef>
                  <a:spcPct val="0"/>
                </a:spcBef>
                <a:spcAft>
                  <a:spcPct val="0"/>
                </a:spcAft>
                <a:tabLst>
                  <a:tab pos="5427663" algn="r"/>
                  <a:tab pos="6099175" algn="ctr"/>
                  <a:tab pos="7326313" algn="ctr"/>
                </a:tabLst>
                <a:defRPr sz="2400">
                  <a:solidFill>
                    <a:schemeClr val="tx1"/>
                  </a:solidFill>
                  <a:latin typeface="Calibri" charset="0"/>
                  <a:ea typeface="ＭＳ Ｐゴシック" charset="-128"/>
                </a:defRPr>
              </a:lvl7pPr>
              <a:lvl8pPr marL="3429000" indent="-228600" defTabSz="407988" eaLnBrk="0" fontAlgn="base" hangingPunct="0">
                <a:spcBef>
                  <a:spcPct val="0"/>
                </a:spcBef>
                <a:spcAft>
                  <a:spcPct val="0"/>
                </a:spcAft>
                <a:tabLst>
                  <a:tab pos="5427663" algn="r"/>
                  <a:tab pos="6099175" algn="ctr"/>
                  <a:tab pos="7326313" algn="ctr"/>
                </a:tabLst>
                <a:defRPr sz="2400">
                  <a:solidFill>
                    <a:schemeClr val="tx1"/>
                  </a:solidFill>
                  <a:latin typeface="Calibri" charset="0"/>
                  <a:ea typeface="ＭＳ Ｐゴシック" charset="-128"/>
                </a:defRPr>
              </a:lvl8pPr>
              <a:lvl9pPr marL="3886200" indent="-228600" defTabSz="407988" eaLnBrk="0" fontAlgn="base" hangingPunct="0">
                <a:spcBef>
                  <a:spcPct val="0"/>
                </a:spcBef>
                <a:spcAft>
                  <a:spcPct val="0"/>
                </a:spcAft>
                <a:tabLst>
                  <a:tab pos="5427663" algn="r"/>
                  <a:tab pos="6099175" algn="ctr"/>
                  <a:tab pos="7326313" algn="ctr"/>
                </a:tabLst>
                <a:defRPr sz="2400">
                  <a:solidFill>
                    <a:schemeClr val="tx1"/>
                  </a:solidFill>
                  <a:latin typeface="Calibri" charset="0"/>
                  <a:ea typeface="ＭＳ Ｐゴシック" charset="-128"/>
                </a:defRPr>
              </a:lvl9pPr>
            </a:lstStyle>
            <a:p>
              <a:pPr>
                <a:spcAft>
                  <a:spcPct val="25000"/>
                </a:spcAft>
              </a:pPr>
              <a:endParaRPr lang="en-GB" altLang="en-US" i="1">
                <a:solidFill>
                  <a:srgbClr val="000000"/>
                </a:solidFill>
                <a:latin typeface="Open Sans" charset="0"/>
                <a:ea typeface="Open Sans" charset="0"/>
                <a:cs typeface="Open Sans" charset="0"/>
              </a:endParaRPr>
            </a:p>
            <a:p>
              <a:pPr>
                <a:spcAft>
                  <a:spcPct val="25000"/>
                </a:spcAft>
              </a:pPr>
              <a:endParaRPr lang="en-GB" altLang="en-US" sz="600" i="1">
                <a:solidFill>
                  <a:srgbClr val="000000"/>
                </a:solidFill>
                <a:latin typeface="Open Sans" charset="0"/>
                <a:ea typeface="Open Sans" charset="0"/>
                <a:cs typeface="Open Sans" charset="0"/>
              </a:endParaRPr>
            </a:p>
            <a:p>
              <a:pPr>
                <a:spcAft>
                  <a:spcPct val="25000"/>
                </a:spcAft>
              </a:pPr>
              <a:endParaRPr lang="en-GB" altLang="en-US" sz="600" i="1">
                <a:solidFill>
                  <a:srgbClr val="000000"/>
                </a:solidFill>
                <a:latin typeface="Open Sans" charset="0"/>
                <a:ea typeface="Open Sans" charset="0"/>
                <a:cs typeface="Open Sans" charset="0"/>
              </a:endParaRPr>
            </a:p>
            <a:p>
              <a:pPr>
                <a:spcAft>
                  <a:spcPct val="25000"/>
                </a:spcAft>
              </a:pPr>
              <a:endParaRPr lang="en-GB" altLang="en-US" sz="600" i="1">
                <a:solidFill>
                  <a:srgbClr val="000000"/>
                </a:solidFill>
                <a:latin typeface="Open Sans" charset="0"/>
                <a:ea typeface="Open Sans" charset="0"/>
                <a:cs typeface="Open Sans" charset="0"/>
              </a:endParaRPr>
            </a:p>
            <a:p>
              <a:pPr>
                <a:spcAft>
                  <a:spcPct val="25000"/>
                </a:spcAft>
              </a:pPr>
              <a:r>
                <a:rPr lang="en-GB" altLang="en-US" i="1">
                  <a:solidFill>
                    <a:srgbClr val="000000"/>
                  </a:solidFill>
                  <a:latin typeface="Open Sans" charset="0"/>
                  <a:ea typeface="Open Sans" charset="0"/>
                  <a:cs typeface="Open Sans" charset="0"/>
                </a:rPr>
                <a:t>2007: After total of 20 years follow-up</a:t>
              </a:r>
              <a:endParaRPr lang="en-GB" altLang="en-US" sz="600" i="1">
                <a:solidFill>
                  <a:srgbClr val="000000"/>
                </a:solidFill>
                <a:latin typeface="Open Sans" charset="0"/>
                <a:ea typeface="Open Sans" charset="0"/>
                <a:cs typeface="Open Sans" charset="0"/>
              </a:endParaRPr>
            </a:p>
            <a:p>
              <a:pPr>
                <a:spcAft>
                  <a:spcPct val="25000"/>
                </a:spcAft>
              </a:pPr>
              <a:r>
                <a:rPr lang="en-GB" altLang="en-US" b="1">
                  <a:solidFill>
                    <a:srgbClr val="000000"/>
                  </a:solidFill>
                  <a:latin typeface="Open Sans" charset="0"/>
                  <a:ea typeface="Open Sans" charset="0"/>
                  <a:cs typeface="Open Sans" charset="0"/>
                </a:rPr>
                <a:t>Aggregate Endpoint</a:t>
              </a:r>
              <a:r>
                <a:rPr lang="en-GB" altLang="en-US">
                  <a:solidFill>
                    <a:srgbClr val="000000"/>
                  </a:solidFill>
                  <a:latin typeface="Open Sans" charset="0"/>
                  <a:ea typeface="Open Sans" charset="0"/>
                  <a:cs typeface="Open Sans" charset="0"/>
                </a:rPr>
                <a:t> 		</a:t>
              </a:r>
              <a:r>
                <a:rPr lang="en-GB" altLang="en-US" b="1">
                  <a:solidFill>
                    <a:srgbClr val="000000"/>
                  </a:solidFill>
                  <a:latin typeface="Open Sans" charset="0"/>
                  <a:ea typeface="Open Sans" charset="0"/>
                  <a:cs typeface="Open Sans" charset="0"/>
                </a:rPr>
                <a:t>1997</a:t>
              </a:r>
              <a:r>
                <a:rPr lang="en-GB" altLang="en-US">
                  <a:solidFill>
                    <a:srgbClr val="000000"/>
                  </a:solidFill>
                  <a:latin typeface="Open Sans" charset="0"/>
                  <a:ea typeface="Open Sans" charset="0"/>
                  <a:cs typeface="Open Sans" charset="0"/>
                </a:rPr>
                <a:t>	</a:t>
              </a:r>
              <a:r>
                <a:rPr lang="en-GB" altLang="en-US" b="1">
                  <a:solidFill>
                    <a:srgbClr val="000000"/>
                  </a:solidFill>
                  <a:latin typeface="Open Sans" charset="0"/>
                  <a:ea typeface="Open Sans" charset="0"/>
                  <a:cs typeface="Open Sans" charset="0"/>
                </a:rPr>
                <a:t>2007</a:t>
              </a:r>
            </a:p>
            <a:p>
              <a:r>
                <a:rPr lang="en-GB" altLang="en-US">
                  <a:solidFill>
                    <a:srgbClr val="000000"/>
                  </a:solidFill>
                  <a:latin typeface="Open Sans" charset="0"/>
                  <a:ea typeface="Open Sans" charset="0"/>
                  <a:cs typeface="Open Sans" charset="0"/>
                </a:rPr>
                <a:t>Any diabetes related endpoint	</a:t>
              </a:r>
              <a:r>
                <a:rPr lang="en-GB" altLang="en-US" sz="2000" i="1">
                  <a:solidFill>
                    <a:srgbClr val="000000"/>
                  </a:solidFill>
                  <a:latin typeface="Open Sans" charset="0"/>
                  <a:ea typeface="Open Sans" charset="0"/>
                  <a:cs typeface="Open Sans" charset="0"/>
                </a:rPr>
                <a:t>RRR:</a:t>
              </a:r>
              <a:r>
                <a:rPr lang="en-GB" altLang="en-US">
                  <a:solidFill>
                    <a:srgbClr val="000000"/>
                  </a:solidFill>
                  <a:latin typeface="Open Sans" charset="0"/>
                  <a:ea typeface="Open Sans" charset="0"/>
                  <a:cs typeface="Open Sans" charset="0"/>
                </a:rPr>
                <a:t>	12%	</a:t>
              </a:r>
              <a:r>
                <a:rPr lang="en-GB" altLang="en-US" b="1">
                  <a:solidFill>
                    <a:srgbClr val="000000"/>
                  </a:solidFill>
                  <a:latin typeface="Open Sans" charset="0"/>
                  <a:ea typeface="Open Sans" charset="0"/>
                  <a:cs typeface="Open Sans" charset="0"/>
                </a:rPr>
                <a:t>9%</a:t>
              </a:r>
              <a:endParaRPr lang="en-GB" altLang="en-US">
                <a:solidFill>
                  <a:srgbClr val="000000"/>
                </a:solidFill>
                <a:latin typeface="Open Sans" charset="0"/>
                <a:ea typeface="Open Sans" charset="0"/>
                <a:cs typeface="Open Sans" charset="0"/>
              </a:endParaRPr>
            </a:p>
            <a:p>
              <a:pPr>
                <a:spcAft>
                  <a:spcPct val="50000"/>
                </a:spcAft>
              </a:pPr>
              <a:r>
                <a:rPr lang="en-GB" altLang="en-US" i="1">
                  <a:solidFill>
                    <a:srgbClr val="000000"/>
                  </a:solidFill>
                  <a:latin typeface="Open Sans" charset="0"/>
                  <a:ea typeface="Open Sans" charset="0"/>
                  <a:cs typeface="Open Sans" charset="0"/>
                </a:rPr>
                <a:t>	 </a:t>
              </a:r>
              <a:r>
                <a:rPr lang="en-GB" altLang="en-US" sz="2000" i="1">
                  <a:solidFill>
                    <a:srgbClr val="000000"/>
                  </a:solidFill>
                  <a:latin typeface="Open Sans" charset="0"/>
                  <a:ea typeface="Open Sans" charset="0"/>
                  <a:cs typeface="Open Sans" charset="0"/>
                </a:rPr>
                <a:t>P:</a:t>
              </a:r>
              <a:r>
                <a:rPr lang="en-GB" altLang="en-US">
                  <a:solidFill>
                    <a:srgbClr val="000000"/>
                  </a:solidFill>
                  <a:latin typeface="Open Sans" charset="0"/>
                  <a:ea typeface="Open Sans" charset="0"/>
                  <a:cs typeface="Open Sans" charset="0"/>
                </a:rPr>
                <a:t>	 0.029</a:t>
              </a:r>
              <a:r>
                <a:rPr lang="en-GB" altLang="en-US" b="1">
                  <a:solidFill>
                    <a:srgbClr val="000000"/>
                  </a:solidFill>
                  <a:latin typeface="Open Sans" charset="0"/>
                  <a:ea typeface="Open Sans" charset="0"/>
                  <a:cs typeface="Open Sans" charset="0"/>
                </a:rPr>
                <a:t> 	0.040</a:t>
              </a:r>
              <a:r>
                <a:rPr lang="en-GB" altLang="en-US">
                  <a:solidFill>
                    <a:srgbClr val="000000"/>
                  </a:solidFill>
                  <a:latin typeface="Open Sans" charset="0"/>
                  <a:ea typeface="Open Sans" charset="0"/>
                  <a:cs typeface="Open Sans" charset="0"/>
                </a:rPr>
                <a:t> </a:t>
              </a:r>
            </a:p>
            <a:p>
              <a:r>
                <a:rPr lang="en-GB" altLang="en-US">
                  <a:solidFill>
                    <a:srgbClr val="000000"/>
                  </a:solidFill>
                  <a:latin typeface="Open Sans" charset="0"/>
                  <a:ea typeface="Open Sans" charset="0"/>
                  <a:cs typeface="Open Sans" charset="0"/>
                </a:rPr>
                <a:t>Microvascular disease	</a:t>
              </a:r>
              <a:r>
                <a:rPr lang="en-GB" altLang="en-US" sz="2000" i="1">
                  <a:solidFill>
                    <a:srgbClr val="000000"/>
                  </a:solidFill>
                  <a:latin typeface="Open Sans" charset="0"/>
                  <a:ea typeface="Open Sans" charset="0"/>
                  <a:cs typeface="Open Sans" charset="0"/>
                </a:rPr>
                <a:t>RRR:</a:t>
              </a:r>
              <a:r>
                <a:rPr lang="en-GB" altLang="en-US">
                  <a:solidFill>
                    <a:srgbClr val="000000"/>
                  </a:solidFill>
                  <a:latin typeface="Open Sans" charset="0"/>
                  <a:ea typeface="Open Sans" charset="0"/>
                  <a:cs typeface="Open Sans" charset="0"/>
                </a:rPr>
                <a:t>	 25%	</a:t>
              </a:r>
              <a:r>
                <a:rPr lang="en-GB" altLang="en-US" b="1">
                  <a:solidFill>
                    <a:srgbClr val="000000"/>
                  </a:solidFill>
                  <a:latin typeface="Open Sans" charset="0"/>
                  <a:ea typeface="Open Sans" charset="0"/>
                  <a:cs typeface="Open Sans" charset="0"/>
                </a:rPr>
                <a:t>24%</a:t>
              </a:r>
              <a:endParaRPr lang="en-GB" altLang="en-US">
                <a:solidFill>
                  <a:srgbClr val="000000"/>
                </a:solidFill>
                <a:latin typeface="Open Sans" charset="0"/>
                <a:ea typeface="Open Sans" charset="0"/>
                <a:cs typeface="Open Sans" charset="0"/>
              </a:endParaRPr>
            </a:p>
            <a:p>
              <a:pPr>
                <a:spcAft>
                  <a:spcPct val="50000"/>
                </a:spcAft>
              </a:pPr>
              <a:r>
                <a:rPr lang="en-GB" altLang="en-US" i="1">
                  <a:solidFill>
                    <a:srgbClr val="000000"/>
                  </a:solidFill>
                  <a:latin typeface="Open Sans" charset="0"/>
                  <a:ea typeface="Open Sans" charset="0"/>
                  <a:cs typeface="Open Sans" charset="0"/>
                </a:rPr>
                <a:t>	 </a:t>
              </a:r>
              <a:r>
                <a:rPr lang="en-GB" altLang="en-US" sz="2000" i="1">
                  <a:solidFill>
                    <a:srgbClr val="000000"/>
                  </a:solidFill>
                  <a:latin typeface="Open Sans" charset="0"/>
                  <a:ea typeface="Open Sans" charset="0"/>
                  <a:cs typeface="Open Sans" charset="0"/>
                </a:rPr>
                <a:t>P:</a:t>
              </a:r>
              <a:r>
                <a:rPr lang="en-GB" altLang="en-US" i="1">
                  <a:solidFill>
                    <a:srgbClr val="000000"/>
                  </a:solidFill>
                  <a:latin typeface="Open Sans" charset="0"/>
                  <a:ea typeface="Open Sans" charset="0"/>
                  <a:cs typeface="Open Sans" charset="0"/>
                </a:rPr>
                <a:t>	 </a:t>
              </a:r>
              <a:r>
                <a:rPr lang="en-GB" altLang="en-US">
                  <a:solidFill>
                    <a:srgbClr val="000000"/>
                  </a:solidFill>
                  <a:latin typeface="Open Sans" charset="0"/>
                  <a:ea typeface="Open Sans" charset="0"/>
                  <a:cs typeface="Open Sans" charset="0"/>
                </a:rPr>
                <a:t>0.0099</a:t>
              </a:r>
              <a:r>
                <a:rPr lang="en-GB" altLang="en-US" b="1">
                  <a:solidFill>
                    <a:srgbClr val="000000"/>
                  </a:solidFill>
                  <a:latin typeface="Open Sans" charset="0"/>
                  <a:ea typeface="Open Sans" charset="0"/>
                  <a:cs typeface="Open Sans" charset="0"/>
                </a:rPr>
                <a:t>	0.001</a:t>
              </a:r>
            </a:p>
            <a:p>
              <a:r>
                <a:rPr lang="en-GB" altLang="en-US">
                  <a:solidFill>
                    <a:srgbClr val="385723"/>
                  </a:solidFill>
                  <a:latin typeface="Open Sans" charset="0"/>
                  <a:ea typeface="Open Sans" charset="0"/>
                  <a:cs typeface="Open Sans" charset="0"/>
                </a:rPr>
                <a:t>Myocardial infarction	</a:t>
              </a:r>
              <a:r>
                <a:rPr lang="en-GB" altLang="en-US" sz="2000" i="1">
                  <a:solidFill>
                    <a:srgbClr val="385723"/>
                  </a:solidFill>
                  <a:latin typeface="Open Sans" charset="0"/>
                  <a:ea typeface="Open Sans" charset="0"/>
                  <a:cs typeface="Open Sans" charset="0"/>
                </a:rPr>
                <a:t>RRR:</a:t>
              </a:r>
              <a:r>
                <a:rPr lang="en-GB" altLang="en-US">
                  <a:solidFill>
                    <a:srgbClr val="385723"/>
                  </a:solidFill>
                  <a:latin typeface="Open Sans" charset="0"/>
                  <a:ea typeface="Open Sans" charset="0"/>
                  <a:cs typeface="Open Sans" charset="0"/>
                </a:rPr>
                <a:t>	16%	</a:t>
              </a:r>
              <a:r>
                <a:rPr lang="en-GB" altLang="en-US" b="1">
                  <a:solidFill>
                    <a:srgbClr val="385723"/>
                  </a:solidFill>
                  <a:latin typeface="Open Sans" charset="0"/>
                  <a:ea typeface="Open Sans" charset="0"/>
                  <a:cs typeface="Open Sans" charset="0"/>
                </a:rPr>
                <a:t>15%</a:t>
              </a:r>
              <a:endParaRPr lang="en-GB" altLang="en-US">
                <a:solidFill>
                  <a:srgbClr val="385723"/>
                </a:solidFill>
                <a:latin typeface="Open Sans" charset="0"/>
                <a:ea typeface="Open Sans" charset="0"/>
                <a:cs typeface="Open Sans" charset="0"/>
              </a:endParaRPr>
            </a:p>
            <a:p>
              <a:pPr>
                <a:spcAft>
                  <a:spcPct val="50000"/>
                </a:spcAft>
              </a:pPr>
              <a:r>
                <a:rPr lang="en-GB" altLang="en-US" i="1">
                  <a:solidFill>
                    <a:srgbClr val="385723"/>
                  </a:solidFill>
                  <a:latin typeface="Open Sans" charset="0"/>
                  <a:ea typeface="Open Sans" charset="0"/>
                  <a:cs typeface="Open Sans" charset="0"/>
                </a:rPr>
                <a:t>	 </a:t>
              </a:r>
              <a:r>
                <a:rPr lang="en-GB" altLang="en-US" sz="2000" i="1">
                  <a:solidFill>
                    <a:srgbClr val="385723"/>
                  </a:solidFill>
                  <a:latin typeface="Open Sans" charset="0"/>
                  <a:ea typeface="Open Sans" charset="0"/>
                  <a:cs typeface="Open Sans" charset="0"/>
                </a:rPr>
                <a:t>P:</a:t>
              </a:r>
              <a:r>
                <a:rPr lang="en-GB" altLang="en-US" i="1">
                  <a:solidFill>
                    <a:srgbClr val="385723"/>
                  </a:solidFill>
                  <a:latin typeface="Open Sans" charset="0"/>
                  <a:ea typeface="Open Sans" charset="0"/>
                  <a:cs typeface="Open Sans" charset="0"/>
                </a:rPr>
                <a:t>	 </a:t>
              </a:r>
              <a:r>
                <a:rPr lang="en-GB" altLang="en-US">
                  <a:solidFill>
                    <a:srgbClr val="385723"/>
                  </a:solidFill>
                  <a:latin typeface="Open Sans" charset="0"/>
                  <a:ea typeface="Open Sans" charset="0"/>
                  <a:cs typeface="Open Sans" charset="0"/>
                </a:rPr>
                <a:t>0.052</a:t>
              </a:r>
              <a:r>
                <a:rPr lang="en-GB" altLang="en-US" b="1">
                  <a:solidFill>
                    <a:srgbClr val="385723"/>
                  </a:solidFill>
                  <a:latin typeface="Open Sans" charset="0"/>
                  <a:ea typeface="Open Sans" charset="0"/>
                  <a:cs typeface="Open Sans" charset="0"/>
                </a:rPr>
                <a:t>	0.014</a:t>
              </a:r>
              <a:endParaRPr lang="en-GB" altLang="en-US" i="1">
                <a:solidFill>
                  <a:srgbClr val="385723"/>
                </a:solidFill>
                <a:latin typeface="Open Sans" charset="0"/>
                <a:ea typeface="Open Sans" charset="0"/>
                <a:cs typeface="Open Sans" charset="0"/>
              </a:endParaRPr>
            </a:p>
            <a:p>
              <a:r>
                <a:rPr lang="en-GB" altLang="en-US">
                  <a:solidFill>
                    <a:srgbClr val="385723"/>
                  </a:solidFill>
                  <a:latin typeface="Open Sans" charset="0"/>
                  <a:ea typeface="Open Sans" charset="0"/>
                  <a:cs typeface="Open Sans" charset="0"/>
                </a:rPr>
                <a:t>All-cause mortality	</a:t>
              </a:r>
              <a:r>
                <a:rPr lang="en-GB" altLang="en-US" sz="2000" i="1">
                  <a:solidFill>
                    <a:srgbClr val="385723"/>
                  </a:solidFill>
                  <a:latin typeface="Open Sans" charset="0"/>
                  <a:ea typeface="Open Sans" charset="0"/>
                  <a:cs typeface="Open Sans" charset="0"/>
                </a:rPr>
                <a:t>RRR:</a:t>
              </a:r>
              <a:r>
                <a:rPr lang="en-GB" altLang="en-US">
                  <a:solidFill>
                    <a:srgbClr val="385723"/>
                  </a:solidFill>
                  <a:latin typeface="Open Sans" charset="0"/>
                  <a:ea typeface="Open Sans" charset="0"/>
                  <a:cs typeface="Open Sans" charset="0"/>
                </a:rPr>
                <a:t>	6%	</a:t>
              </a:r>
              <a:r>
                <a:rPr lang="en-GB" altLang="en-US" b="1">
                  <a:solidFill>
                    <a:srgbClr val="385723"/>
                  </a:solidFill>
                  <a:latin typeface="Open Sans" charset="0"/>
                  <a:ea typeface="Open Sans" charset="0"/>
                  <a:cs typeface="Open Sans" charset="0"/>
                </a:rPr>
                <a:t>13%</a:t>
              </a:r>
              <a:endParaRPr lang="en-GB" altLang="en-US">
                <a:solidFill>
                  <a:srgbClr val="385723"/>
                </a:solidFill>
                <a:latin typeface="Open Sans" charset="0"/>
                <a:ea typeface="Open Sans" charset="0"/>
                <a:cs typeface="Open Sans" charset="0"/>
              </a:endParaRPr>
            </a:p>
            <a:p>
              <a:r>
                <a:rPr lang="en-GB" altLang="en-US" i="1">
                  <a:solidFill>
                    <a:srgbClr val="385723"/>
                  </a:solidFill>
                  <a:latin typeface="Open Sans" charset="0"/>
                  <a:ea typeface="Open Sans" charset="0"/>
                  <a:cs typeface="Open Sans" charset="0"/>
                </a:rPr>
                <a:t>	</a:t>
              </a:r>
              <a:r>
                <a:rPr lang="en-GB" altLang="en-US" sz="2000" i="1">
                  <a:solidFill>
                    <a:srgbClr val="385723"/>
                  </a:solidFill>
                  <a:latin typeface="Open Sans" charset="0"/>
                  <a:ea typeface="Open Sans" charset="0"/>
                  <a:cs typeface="Open Sans" charset="0"/>
                </a:rPr>
                <a:t> P:</a:t>
              </a:r>
              <a:r>
                <a:rPr lang="en-GB" altLang="en-US" i="1">
                  <a:solidFill>
                    <a:srgbClr val="385723"/>
                  </a:solidFill>
                  <a:latin typeface="Open Sans" charset="0"/>
                  <a:ea typeface="Open Sans" charset="0"/>
                  <a:cs typeface="Open Sans" charset="0"/>
                </a:rPr>
                <a:t>	 </a:t>
              </a:r>
              <a:r>
                <a:rPr lang="en-GB" altLang="en-US">
                  <a:solidFill>
                    <a:srgbClr val="385723"/>
                  </a:solidFill>
                  <a:latin typeface="Open Sans" charset="0"/>
                  <a:ea typeface="Open Sans" charset="0"/>
                  <a:cs typeface="Open Sans" charset="0"/>
                </a:rPr>
                <a:t>0.44</a:t>
              </a:r>
              <a:r>
                <a:rPr lang="en-GB" altLang="en-US" b="1">
                  <a:solidFill>
                    <a:srgbClr val="385723"/>
                  </a:solidFill>
                  <a:latin typeface="Open Sans" charset="0"/>
                  <a:ea typeface="Open Sans" charset="0"/>
                  <a:cs typeface="Open Sans" charset="0"/>
                </a:rPr>
                <a:t>	0.007</a:t>
              </a:r>
            </a:p>
          </p:txBody>
        </p:sp>
        <p:sp>
          <p:nvSpPr>
            <p:cNvPr id="52232" name="Line 4"/>
            <p:cNvSpPr>
              <a:spLocks noChangeShapeType="1"/>
            </p:cNvSpPr>
            <p:nvPr/>
          </p:nvSpPr>
          <p:spPr bwMode="auto">
            <a:xfrm>
              <a:off x="288" y="1443"/>
              <a:ext cx="5136" cy="0"/>
            </a:xfrm>
            <a:prstGeom prst="line">
              <a:avLst/>
            </a:prstGeom>
            <a:noFill/>
            <a:ln w="2857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3" name="Line 5"/>
            <p:cNvSpPr>
              <a:spLocks noChangeShapeType="1"/>
            </p:cNvSpPr>
            <p:nvPr/>
          </p:nvSpPr>
          <p:spPr bwMode="auto">
            <a:xfrm>
              <a:off x="288" y="4010"/>
              <a:ext cx="5136" cy="0"/>
            </a:xfrm>
            <a:prstGeom prst="line">
              <a:avLst/>
            </a:prstGeom>
            <a:noFill/>
            <a:ln w="2857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4" name="Text Box 6"/>
            <p:cNvSpPr txBox="1">
              <a:spLocks noChangeArrowheads="1"/>
            </p:cNvSpPr>
            <p:nvPr/>
          </p:nvSpPr>
          <p:spPr bwMode="auto">
            <a:xfrm>
              <a:off x="1464" y="3820"/>
              <a:ext cx="283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r" defTabSz="914400" eaLnBrk="1">
                <a:spcBef>
                  <a:spcPct val="50000"/>
                </a:spcBef>
              </a:pPr>
              <a:endParaRPr lang="en-CA" altLang="en-US" sz="1600" i="1">
                <a:solidFill>
                  <a:srgbClr val="000000"/>
                </a:solidFill>
                <a:latin typeface="Open Sans" charset="0"/>
                <a:sym typeface="Helvetica Light" charset="0"/>
              </a:endParaRPr>
            </a:p>
          </p:txBody>
        </p:sp>
        <p:sp>
          <p:nvSpPr>
            <p:cNvPr id="52235" name="Line 7"/>
            <p:cNvSpPr>
              <a:spLocks noChangeShapeType="1"/>
            </p:cNvSpPr>
            <p:nvPr/>
          </p:nvSpPr>
          <p:spPr bwMode="auto">
            <a:xfrm>
              <a:off x="288" y="2288"/>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6" name="Line 8"/>
            <p:cNvSpPr>
              <a:spLocks noChangeShapeType="1"/>
            </p:cNvSpPr>
            <p:nvPr/>
          </p:nvSpPr>
          <p:spPr bwMode="auto">
            <a:xfrm>
              <a:off x="288" y="2878"/>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237" name="Line 9"/>
            <p:cNvSpPr>
              <a:spLocks noChangeShapeType="1"/>
            </p:cNvSpPr>
            <p:nvPr/>
          </p:nvSpPr>
          <p:spPr bwMode="auto">
            <a:xfrm>
              <a:off x="288" y="3444"/>
              <a:ext cx="5136" cy="0"/>
            </a:xfrm>
            <a:prstGeom prst="line">
              <a:avLst/>
            </a:prstGeom>
            <a:noFill/>
            <a:ln w="9525">
              <a:solidFill>
                <a:srgbClr val="008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52227" name="Rectangle 10"/>
          <p:cNvSpPr>
            <a:spLocks noGrp="1"/>
          </p:cNvSpPr>
          <p:nvPr>
            <p:ph type="title" idx="4294967295"/>
          </p:nvPr>
        </p:nvSpPr>
        <p:spPr>
          <a:xfrm>
            <a:off x="687388" y="431800"/>
            <a:ext cx="8191500" cy="1146175"/>
          </a:xfrm>
        </p:spPr>
        <p:txBody>
          <a:bodyPr lIns="91440" tIns="45720" rIns="91440" bIns="45720"/>
          <a:lstStyle/>
          <a:p>
            <a:pPr defTabSz="407988"/>
            <a:r>
              <a:rPr lang="en-US" altLang="en-US" sz="3600"/>
              <a:t>UKPDS: Legacy Effect of Early Intensive Glucose Control</a:t>
            </a:r>
          </a:p>
        </p:txBody>
      </p:sp>
      <p:sp>
        <p:nvSpPr>
          <p:cNvPr id="52228" name="Rectangle 11"/>
          <p:cNvSpPr>
            <a:spLocks noChangeArrowheads="1"/>
          </p:cNvSpPr>
          <p:nvPr/>
        </p:nvSpPr>
        <p:spPr bwMode="auto">
          <a:xfrm>
            <a:off x="5295900" y="2101850"/>
            <a:ext cx="3421063" cy="4068763"/>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91416" tIns="45709" rIns="91416" bIns="45709" anchor="ct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Open Sans" charset="0"/>
            </a:endParaRPr>
          </a:p>
        </p:txBody>
      </p:sp>
      <p:sp>
        <p:nvSpPr>
          <p:cNvPr id="52229" name="Text Box 12"/>
          <p:cNvSpPr txBox="1">
            <a:spLocks noChangeArrowheads="1"/>
          </p:cNvSpPr>
          <p:nvPr/>
        </p:nvSpPr>
        <p:spPr bwMode="auto">
          <a:xfrm>
            <a:off x="257175" y="6378575"/>
            <a:ext cx="51816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spcBef>
                <a:spcPct val="50000"/>
              </a:spcBef>
            </a:pPr>
            <a:r>
              <a:rPr lang="en-US" altLang="en-US" sz="1200">
                <a:solidFill>
                  <a:srgbClr val="000000"/>
                </a:solidFill>
                <a:latin typeface="Open Sans" charset="0"/>
                <a:sym typeface="Helvetica Light" charset="0"/>
              </a:rPr>
              <a:t>Holman R, et al.  </a:t>
            </a:r>
            <a:r>
              <a:rPr lang="en-US" altLang="en-US" sz="1200" i="1">
                <a:solidFill>
                  <a:srgbClr val="000000"/>
                </a:solidFill>
                <a:latin typeface="Open Sans" charset="0"/>
                <a:sym typeface="Helvetica Light" charset="0"/>
              </a:rPr>
              <a:t>N Engl J Med</a:t>
            </a:r>
            <a:r>
              <a:rPr lang="en-US" altLang="en-US" sz="1200">
                <a:solidFill>
                  <a:srgbClr val="000000"/>
                </a:solidFill>
                <a:latin typeface="Open Sans" charset="0"/>
                <a:sym typeface="Helvetica Light" charset="0"/>
              </a:rPr>
              <a:t> 2008;359.</a:t>
            </a:r>
          </a:p>
        </p:txBody>
      </p:sp>
      <p:sp>
        <p:nvSpPr>
          <p:cNvPr id="52230" name="Text Box 1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ctrTitle" idx="4294967295"/>
          </p:nvPr>
        </p:nvSpPr>
        <p:spPr>
          <a:xfrm>
            <a:off x="685800" y="2130425"/>
            <a:ext cx="7772400" cy="1470025"/>
          </a:xfrm>
        </p:spPr>
        <p:txBody>
          <a:bodyPr/>
          <a:lstStyle/>
          <a:p>
            <a:pPr algn="ctr"/>
            <a:r>
              <a:rPr lang="en-US" altLang="en-US" sz="4400" u="sng">
                <a:ea typeface="ＭＳ Ｐゴシック" charset="-128"/>
              </a:rPr>
              <a:t>&lt;</a:t>
            </a:r>
            <a:r>
              <a:rPr lang="en-US" altLang="en-US" sz="4400">
                <a:ea typeface="ＭＳ Ｐゴシック" charset="-128"/>
              </a:rPr>
              <a:t> 6.5%</a:t>
            </a:r>
            <a:endParaRPr lang="en-CA" altLang="en-US" sz="4400">
              <a:ea typeface="ＭＳ Ｐゴシック" charset="-128"/>
            </a:endParaRPr>
          </a:p>
        </p:txBody>
      </p:sp>
      <p:sp>
        <p:nvSpPr>
          <p:cNvPr id="174083" name="Text Box 3"/>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Rectangle 3"/>
          <p:cNvSpPr>
            <a:spLocks noGrp="1" noChangeArrowheads="1"/>
          </p:cNvSpPr>
          <p:nvPr>
            <p:ph type="body" idx="4294967295"/>
          </p:nvPr>
        </p:nvSpPr>
        <p:spPr>
          <a:xfrm>
            <a:off x="457200" y="4084638"/>
            <a:ext cx="8229600" cy="1782762"/>
          </a:xfrm>
        </p:spPr>
        <p:txBody>
          <a:bodyPr lIns="91440" tIns="45720" rIns="91440" bIns="45720"/>
          <a:lstStyle/>
          <a:p>
            <a:pPr marL="265113" indent="-265113" algn="ctr" defTabSz="407988">
              <a:buFont typeface="Arial" charset="0"/>
              <a:buNone/>
            </a:pPr>
            <a:r>
              <a:rPr lang="en-US" altLang="en-US" sz="2800" b="0">
                <a:solidFill>
                  <a:schemeClr val="accent1"/>
                </a:solidFill>
                <a:ea typeface="ＭＳ Ｐゴシック" charset="-128"/>
              </a:rPr>
              <a:t>ADVANCE</a:t>
            </a:r>
          </a:p>
          <a:p>
            <a:pPr marL="265113" indent="-265113" algn="ctr" defTabSz="407988">
              <a:buFont typeface="Arial" charset="0"/>
              <a:buNone/>
            </a:pPr>
            <a:r>
              <a:rPr lang="en-US" altLang="en-US" sz="2000">
                <a:solidFill>
                  <a:schemeClr val="tx1"/>
                </a:solidFill>
                <a:ea typeface="ＭＳ Ｐゴシック" charset="-128"/>
              </a:rPr>
              <a:t>N = 11,140 T2DM</a:t>
            </a:r>
          </a:p>
          <a:p>
            <a:pPr marL="265113" indent="-265113" algn="ctr" defTabSz="407988">
              <a:buFont typeface="Arial" charset="0"/>
              <a:buNone/>
            </a:pPr>
            <a:r>
              <a:rPr lang="en-US" altLang="en-US" sz="2000">
                <a:solidFill>
                  <a:schemeClr val="tx1"/>
                </a:solidFill>
                <a:ea typeface="ＭＳ Ｐゴシック" charset="-128"/>
              </a:rPr>
              <a:t>Intensive (A1C ≤6.5% with gliclazide MR)</a:t>
            </a:r>
          </a:p>
          <a:p>
            <a:pPr marL="265113" indent="-265113" algn="ctr" defTabSz="407988">
              <a:buFont typeface="Arial" charset="0"/>
              <a:buNone/>
            </a:pPr>
            <a:r>
              <a:rPr lang="en-US" altLang="en-US" sz="2000">
                <a:solidFill>
                  <a:schemeClr val="tx1"/>
                </a:solidFill>
                <a:ea typeface="ＭＳ Ｐゴシック" charset="-128"/>
              </a:rPr>
              <a:t> vs. </a:t>
            </a:r>
          </a:p>
          <a:p>
            <a:pPr marL="265113" indent="-265113" algn="ctr" defTabSz="407988">
              <a:buFont typeface="Arial" charset="0"/>
              <a:buNone/>
            </a:pPr>
            <a:r>
              <a:rPr lang="en-US" altLang="en-US" sz="2000">
                <a:solidFill>
                  <a:schemeClr val="tx1"/>
                </a:solidFill>
                <a:ea typeface="ＭＳ Ｐゴシック" charset="-128"/>
              </a:rPr>
              <a:t>Standard glycemic control</a:t>
            </a:r>
          </a:p>
          <a:p>
            <a:pPr marL="265113" indent="-265113" algn="ctr" defTabSz="407988">
              <a:buFont typeface="Arial" charset="0"/>
              <a:buNone/>
            </a:pPr>
            <a:endParaRPr lang="en-US" altLang="en-US" sz="2400">
              <a:ea typeface="ＭＳ Ｐゴシック" charset="-128"/>
            </a:endParaRPr>
          </a:p>
        </p:txBody>
      </p:sp>
      <p:pic>
        <p:nvPicPr>
          <p:cNvPr id="5632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475038"/>
            <a:ext cx="8170863"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a:xfrm>
            <a:off x="687388" y="608013"/>
            <a:ext cx="7775575" cy="1220787"/>
          </a:xfrm>
        </p:spPr>
        <p:txBody>
          <a:bodyPr lIns="91440" tIns="45720" rIns="91440" bIns="45720"/>
          <a:lstStyle/>
          <a:p>
            <a:r>
              <a:rPr lang="en-CA" altLang="en-US">
                <a:ea typeface="ＭＳ Ｐゴシック" charset="-128"/>
              </a:rPr>
              <a:t>ADVANCE: Glucose Control</a:t>
            </a:r>
          </a:p>
        </p:txBody>
      </p:sp>
      <p:sp>
        <p:nvSpPr>
          <p:cNvPr id="30723" name="Text Box 4"/>
          <p:cNvSpPr txBox="1">
            <a:spLocks noChangeArrowheads="1"/>
          </p:cNvSpPr>
          <p:nvPr/>
        </p:nvSpPr>
        <p:spPr bwMode="auto">
          <a:xfrm>
            <a:off x="3638550" y="5407025"/>
            <a:ext cx="2032000" cy="338138"/>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600">
                <a:latin typeface="Open Sans"/>
                <a:ea typeface="+mn-ea"/>
                <a:cs typeface="Open Sans"/>
              </a:rPr>
              <a:t>Follow-up (months)</a:t>
            </a:r>
          </a:p>
        </p:txBody>
      </p:sp>
      <p:sp>
        <p:nvSpPr>
          <p:cNvPr id="30724" name="Text Box 5"/>
          <p:cNvSpPr txBox="1">
            <a:spLocks noChangeArrowheads="1"/>
          </p:cNvSpPr>
          <p:nvPr/>
        </p:nvSpPr>
        <p:spPr bwMode="auto">
          <a:xfrm>
            <a:off x="928688" y="3228975"/>
            <a:ext cx="904875" cy="584200"/>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600">
                <a:latin typeface="Open Sans"/>
                <a:ea typeface="+mn-ea"/>
                <a:cs typeface="Open Sans"/>
              </a:rPr>
              <a:t>Mean </a:t>
            </a:r>
            <a:br>
              <a:rPr lang="en-US" sz="1600">
                <a:latin typeface="Open Sans"/>
                <a:ea typeface="+mn-ea"/>
                <a:cs typeface="Open Sans"/>
              </a:rPr>
            </a:br>
            <a:r>
              <a:rPr lang="en-US" sz="1600">
                <a:latin typeface="Open Sans"/>
                <a:ea typeface="+mn-ea"/>
                <a:cs typeface="Open Sans"/>
              </a:rPr>
              <a:t>A1C (%)</a:t>
            </a:r>
          </a:p>
        </p:txBody>
      </p:sp>
      <p:sp>
        <p:nvSpPr>
          <p:cNvPr id="30725" name="Text Box 6"/>
          <p:cNvSpPr txBox="1">
            <a:spLocks noChangeArrowheads="1"/>
          </p:cNvSpPr>
          <p:nvPr/>
        </p:nvSpPr>
        <p:spPr bwMode="auto">
          <a:xfrm>
            <a:off x="5162550" y="2590800"/>
            <a:ext cx="2133600" cy="708025"/>
          </a:xfrm>
          <a:prstGeom prst="rect">
            <a:avLst/>
          </a:prstGeom>
          <a:noFill/>
          <a:ln w="9525">
            <a:noFill/>
            <a:miter lim="800000"/>
            <a:headEnd/>
            <a:tailEnd/>
          </a:ln>
        </p:spPr>
        <p:txBody>
          <a:bodyPr lIns="91430" tIns="45716" rIns="91430" bIns="45716">
            <a:spAutoFit/>
          </a:bodyPr>
          <a:lstStyle/>
          <a:p>
            <a:pPr defTabSz="914353" eaLnBrk="0" hangingPunct="0">
              <a:defRPr/>
            </a:pPr>
            <a:r>
              <a:rPr lang="en-US" sz="2000" dirty="0">
                <a:solidFill>
                  <a:srgbClr val="FF6600"/>
                </a:solidFill>
                <a:latin typeface="Open Sans"/>
                <a:ea typeface="+mn-ea"/>
                <a:cs typeface="Open Sans"/>
              </a:rPr>
              <a:t>Standard control 7.3%</a:t>
            </a:r>
          </a:p>
        </p:txBody>
      </p:sp>
      <p:sp>
        <p:nvSpPr>
          <p:cNvPr id="30726" name="Text Box 7"/>
          <p:cNvSpPr txBox="1">
            <a:spLocks noChangeArrowheads="1"/>
          </p:cNvSpPr>
          <p:nvPr/>
        </p:nvSpPr>
        <p:spPr bwMode="auto">
          <a:xfrm>
            <a:off x="5172075" y="4000500"/>
            <a:ext cx="2133600" cy="708025"/>
          </a:xfrm>
          <a:prstGeom prst="rect">
            <a:avLst/>
          </a:prstGeom>
          <a:noFill/>
          <a:ln w="9525">
            <a:noFill/>
            <a:miter lim="800000"/>
            <a:headEnd/>
            <a:tailEnd/>
          </a:ln>
        </p:spPr>
        <p:txBody>
          <a:bodyPr lIns="91430" tIns="45716" rIns="91430" bIns="45716">
            <a:spAutoFit/>
          </a:bodyPr>
          <a:lstStyle/>
          <a:p>
            <a:pPr defTabSz="914353" eaLnBrk="0" hangingPunct="0">
              <a:defRPr/>
            </a:pPr>
            <a:r>
              <a:rPr lang="en-US" sz="2000" dirty="0">
                <a:latin typeface="Open Sans"/>
                <a:ea typeface="+mn-ea"/>
                <a:cs typeface="Open Sans"/>
              </a:rPr>
              <a:t>Intensive control 6.5%</a:t>
            </a:r>
          </a:p>
        </p:txBody>
      </p:sp>
      <p:sp>
        <p:nvSpPr>
          <p:cNvPr id="30727" name="Text Box 8"/>
          <p:cNvSpPr txBox="1">
            <a:spLocks noChangeArrowheads="1"/>
          </p:cNvSpPr>
          <p:nvPr/>
        </p:nvSpPr>
        <p:spPr bwMode="auto">
          <a:xfrm>
            <a:off x="1943100" y="1924050"/>
            <a:ext cx="5429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10.0</a:t>
            </a:r>
          </a:p>
        </p:txBody>
      </p:sp>
      <p:sp>
        <p:nvSpPr>
          <p:cNvPr id="30728" name="Text Box 9"/>
          <p:cNvSpPr txBox="1">
            <a:spLocks noChangeArrowheads="1"/>
          </p:cNvSpPr>
          <p:nvPr/>
        </p:nvSpPr>
        <p:spPr bwMode="auto">
          <a:xfrm>
            <a:off x="2044700" y="243205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9.0</a:t>
            </a:r>
          </a:p>
        </p:txBody>
      </p:sp>
      <p:sp>
        <p:nvSpPr>
          <p:cNvPr id="30729" name="Text Box 10"/>
          <p:cNvSpPr txBox="1">
            <a:spLocks noChangeArrowheads="1"/>
          </p:cNvSpPr>
          <p:nvPr/>
        </p:nvSpPr>
        <p:spPr bwMode="auto">
          <a:xfrm>
            <a:off x="2044700" y="295275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8.0</a:t>
            </a:r>
          </a:p>
        </p:txBody>
      </p:sp>
      <p:sp>
        <p:nvSpPr>
          <p:cNvPr id="30730" name="Text Box 11"/>
          <p:cNvSpPr txBox="1">
            <a:spLocks noChangeArrowheads="1"/>
          </p:cNvSpPr>
          <p:nvPr/>
        </p:nvSpPr>
        <p:spPr bwMode="auto">
          <a:xfrm>
            <a:off x="2044700" y="347345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7.0</a:t>
            </a:r>
          </a:p>
        </p:txBody>
      </p:sp>
      <p:sp>
        <p:nvSpPr>
          <p:cNvPr id="30731" name="Text Box 12"/>
          <p:cNvSpPr txBox="1">
            <a:spLocks noChangeArrowheads="1"/>
          </p:cNvSpPr>
          <p:nvPr/>
        </p:nvSpPr>
        <p:spPr bwMode="auto">
          <a:xfrm>
            <a:off x="2044700" y="398780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6.0</a:t>
            </a:r>
          </a:p>
        </p:txBody>
      </p:sp>
      <p:sp>
        <p:nvSpPr>
          <p:cNvPr id="30732" name="Text Box 13"/>
          <p:cNvSpPr txBox="1">
            <a:spLocks noChangeArrowheads="1"/>
          </p:cNvSpPr>
          <p:nvPr/>
        </p:nvSpPr>
        <p:spPr bwMode="auto">
          <a:xfrm>
            <a:off x="2044700" y="449580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5.0</a:t>
            </a:r>
          </a:p>
        </p:txBody>
      </p:sp>
      <p:sp>
        <p:nvSpPr>
          <p:cNvPr id="30733" name="Text Box 14"/>
          <p:cNvSpPr txBox="1">
            <a:spLocks noChangeArrowheads="1"/>
          </p:cNvSpPr>
          <p:nvPr/>
        </p:nvSpPr>
        <p:spPr bwMode="auto">
          <a:xfrm>
            <a:off x="2044700" y="4832350"/>
            <a:ext cx="441325" cy="30797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400" b="1">
                <a:latin typeface="Open Sans"/>
                <a:ea typeface="+mn-ea"/>
                <a:cs typeface="Open Sans"/>
              </a:rPr>
              <a:t>0.0</a:t>
            </a:r>
          </a:p>
        </p:txBody>
      </p:sp>
      <p:sp>
        <p:nvSpPr>
          <p:cNvPr id="30734" name="Line 15"/>
          <p:cNvSpPr>
            <a:spLocks noChangeShapeType="1"/>
          </p:cNvSpPr>
          <p:nvPr/>
        </p:nvSpPr>
        <p:spPr bwMode="auto">
          <a:xfrm>
            <a:off x="2514600" y="2090738"/>
            <a:ext cx="0" cy="2752725"/>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35" name="Line 16"/>
          <p:cNvSpPr>
            <a:spLocks noChangeShapeType="1"/>
          </p:cNvSpPr>
          <p:nvPr/>
        </p:nvSpPr>
        <p:spPr bwMode="auto">
          <a:xfrm>
            <a:off x="2514600" y="4905375"/>
            <a:ext cx="0" cy="19050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36" name="Line 17"/>
          <p:cNvSpPr>
            <a:spLocks noChangeShapeType="1"/>
          </p:cNvSpPr>
          <p:nvPr/>
        </p:nvSpPr>
        <p:spPr bwMode="auto">
          <a:xfrm flipV="1">
            <a:off x="2443163" y="4805363"/>
            <a:ext cx="133350" cy="9525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37" name="Line 18"/>
          <p:cNvSpPr>
            <a:spLocks noChangeShapeType="1"/>
          </p:cNvSpPr>
          <p:nvPr/>
        </p:nvSpPr>
        <p:spPr bwMode="auto">
          <a:xfrm flipV="1">
            <a:off x="2457450" y="4838700"/>
            <a:ext cx="133350" cy="9525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38" name="Line 19"/>
          <p:cNvSpPr>
            <a:spLocks noChangeShapeType="1"/>
          </p:cNvSpPr>
          <p:nvPr/>
        </p:nvSpPr>
        <p:spPr bwMode="auto">
          <a:xfrm>
            <a:off x="2451100" y="2095500"/>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39" name="Line 20"/>
          <p:cNvSpPr>
            <a:spLocks noChangeShapeType="1"/>
          </p:cNvSpPr>
          <p:nvPr/>
        </p:nvSpPr>
        <p:spPr bwMode="auto">
          <a:xfrm>
            <a:off x="2451100" y="260508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0" name="Line 21"/>
          <p:cNvSpPr>
            <a:spLocks noChangeShapeType="1"/>
          </p:cNvSpPr>
          <p:nvPr/>
        </p:nvSpPr>
        <p:spPr bwMode="auto">
          <a:xfrm>
            <a:off x="2451100" y="31194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1" name="Line 22"/>
          <p:cNvSpPr>
            <a:spLocks noChangeShapeType="1"/>
          </p:cNvSpPr>
          <p:nvPr/>
        </p:nvSpPr>
        <p:spPr bwMode="auto">
          <a:xfrm>
            <a:off x="2451100" y="3648075"/>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2" name="Line 23"/>
          <p:cNvSpPr>
            <a:spLocks noChangeShapeType="1"/>
          </p:cNvSpPr>
          <p:nvPr/>
        </p:nvSpPr>
        <p:spPr bwMode="auto">
          <a:xfrm>
            <a:off x="2451100" y="4157663"/>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3" name="Line 24"/>
          <p:cNvSpPr>
            <a:spLocks noChangeShapeType="1"/>
          </p:cNvSpPr>
          <p:nvPr/>
        </p:nvSpPr>
        <p:spPr bwMode="auto">
          <a:xfrm>
            <a:off x="2451100" y="4672013"/>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4" name="Line 25"/>
          <p:cNvSpPr>
            <a:spLocks noChangeShapeType="1"/>
          </p:cNvSpPr>
          <p:nvPr/>
        </p:nvSpPr>
        <p:spPr bwMode="auto">
          <a:xfrm>
            <a:off x="2451100" y="5005388"/>
            <a:ext cx="4473575"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5" name="Line 26"/>
          <p:cNvSpPr>
            <a:spLocks noChangeShapeType="1"/>
          </p:cNvSpPr>
          <p:nvPr/>
        </p:nvSpPr>
        <p:spPr bwMode="auto">
          <a:xfrm rot="5400000">
            <a:off x="288290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6" name="Line 27"/>
          <p:cNvSpPr>
            <a:spLocks noChangeShapeType="1"/>
          </p:cNvSpPr>
          <p:nvPr/>
        </p:nvSpPr>
        <p:spPr bwMode="auto">
          <a:xfrm rot="5400000">
            <a:off x="3259138"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7" name="Line 28"/>
          <p:cNvSpPr>
            <a:spLocks noChangeShapeType="1"/>
          </p:cNvSpPr>
          <p:nvPr/>
        </p:nvSpPr>
        <p:spPr bwMode="auto">
          <a:xfrm rot="5400000">
            <a:off x="3659188"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8" name="Line 29"/>
          <p:cNvSpPr>
            <a:spLocks noChangeShapeType="1"/>
          </p:cNvSpPr>
          <p:nvPr/>
        </p:nvSpPr>
        <p:spPr bwMode="auto">
          <a:xfrm rot="5400000">
            <a:off x="404495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49" name="Line 30"/>
          <p:cNvSpPr>
            <a:spLocks noChangeShapeType="1"/>
          </p:cNvSpPr>
          <p:nvPr/>
        </p:nvSpPr>
        <p:spPr bwMode="auto">
          <a:xfrm rot="5400000">
            <a:off x="444500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0" name="Line 31"/>
          <p:cNvSpPr>
            <a:spLocks noChangeShapeType="1"/>
          </p:cNvSpPr>
          <p:nvPr/>
        </p:nvSpPr>
        <p:spPr bwMode="auto">
          <a:xfrm rot="5400000">
            <a:off x="4821238"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1" name="Line 32"/>
          <p:cNvSpPr>
            <a:spLocks noChangeShapeType="1"/>
          </p:cNvSpPr>
          <p:nvPr/>
        </p:nvSpPr>
        <p:spPr bwMode="auto">
          <a:xfrm rot="5400000">
            <a:off x="5221288"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2" name="Line 33"/>
          <p:cNvSpPr>
            <a:spLocks noChangeShapeType="1"/>
          </p:cNvSpPr>
          <p:nvPr/>
        </p:nvSpPr>
        <p:spPr bwMode="auto">
          <a:xfrm rot="5400000">
            <a:off x="560705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3" name="Line 34"/>
          <p:cNvSpPr>
            <a:spLocks noChangeShapeType="1"/>
          </p:cNvSpPr>
          <p:nvPr/>
        </p:nvSpPr>
        <p:spPr bwMode="auto">
          <a:xfrm rot="5400000">
            <a:off x="600710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4" name="Line 35"/>
          <p:cNvSpPr>
            <a:spLocks noChangeShapeType="1"/>
          </p:cNvSpPr>
          <p:nvPr/>
        </p:nvSpPr>
        <p:spPr bwMode="auto">
          <a:xfrm rot="5400000">
            <a:off x="6407150"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5" name="Line 36"/>
          <p:cNvSpPr>
            <a:spLocks noChangeShapeType="1"/>
          </p:cNvSpPr>
          <p:nvPr/>
        </p:nvSpPr>
        <p:spPr bwMode="auto">
          <a:xfrm rot="5400000">
            <a:off x="6792913" y="5037138"/>
            <a:ext cx="63500"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0756" name="Text Box 37"/>
          <p:cNvSpPr txBox="1">
            <a:spLocks noChangeArrowheads="1"/>
          </p:cNvSpPr>
          <p:nvPr/>
        </p:nvSpPr>
        <p:spPr bwMode="auto">
          <a:xfrm>
            <a:off x="2362200" y="5029200"/>
            <a:ext cx="285750"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0</a:t>
            </a:r>
          </a:p>
        </p:txBody>
      </p:sp>
      <p:sp>
        <p:nvSpPr>
          <p:cNvPr id="30757" name="Text Box 38"/>
          <p:cNvSpPr txBox="1">
            <a:spLocks noChangeArrowheads="1"/>
          </p:cNvSpPr>
          <p:nvPr/>
        </p:nvSpPr>
        <p:spPr bwMode="auto">
          <a:xfrm>
            <a:off x="2767013" y="5029200"/>
            <a:ext cx="287337"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6</a:t>
            </a:r>
          </a:p>
        </p:txBody>
      </p:sp>
      <p:sp>
        <p:nvSpPr>
          <p:cNvPr id="30758" name="Text Box 39"/>
          <p:cNvSpPr txBox="1">
            <a:spLocks noChangeArrowheads="1"/>
          </p:cNvSpPr>
          <p:nvPr/>
        </p:nvSpPr>
        <p:spPr bwMode="auto">
          <a:xfrm>
            <a:off x="3087688"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12</a:t>
            </a:r>
          </a:p>
        </p:txBody>
      </p:sp>
      <p:sp>
        <p:nvSpPr>
          <p:cNvPr id="30759" name="Text Box 40"/>
          <p:cNvSpPr txBox="1">
            <a:spLocks noChangeArrowheads="1"/>
          </p:cNvSpPr>
          <p:nvPr/>
        </p:nvSpPr>
        <p:spPr bwMode="auto">
          <a:xfrm>
            <a:off x="3487738"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18</a:t>
            </a:r>
          </a:p>
        </p:txBody>
      </p:sp>
      <p:sp>
        <p:nvSpPr>
          <p:cNvPr id="30760" name="Text Box 41"/>
          <p:cNvSpPr txBox="1">
            <a:spLocks noChangeArrowheads="1"/>
          </p:cNvSpPr>
          <p:nvPr/>
        </p:nvSpPr>
        <p:spPr bwMode="auto">
          <a:xfrm>
            <a:off x="3878263"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24</a:t>
            </a:r>
          </a:p>
        </p:txBody>
      </p:sp>
      <p:sp>
        <p:nvSpPr>
          <p:cNvPr id="30761" name="Text Box 42"/>
          <p:cNvSpPr txBox="1">
            <a:spLocks noChangeArrowheads="1"/>
          </p:cNvSpPr>
          <p:nvPr/>
        </p:nvSpPr>
        <p:spPr bwMode="auto">
          <a:xfrm>
            <a:off x="4273550"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30</a:t>
            </a:r>
          </a:p>
        </p:txBody>
      </p:sp>
      <p:sp>
        <p:nvSpPr>
          <p:cNvPr id="30762" name="Text Box 43"/>
          <p:cNvSpPr txBox="1">
            <a:spLocks noChangeArrowheads="1"/>
          </p:cNvSpPr>
          <p:nvPr/>
        </p:nvSpPr>
        <p:spPr bwMode="auto">
          <a:xfrm>
            <a:off x="4648200"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36</a:t>
            </a:r>
          </a:p>
        </p:txBody>
      </p:sp>
      <p:sp>
        <p:nvSpPr>
          <p:cNvPr id="30763" name="Text Box 44"/>
          <p:cNvSpPr txBox="1">
            <a:spLocks noChangeArrowheads="1"/>
          </p:cNvSpPr>
          <p:nvPr/>
        </p:nvSpPr>
        <p:spPr bwMode="auto">
          <a:xfrm>
            <a:off x="5048250"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42</a:t>
            </a:r>
          </a:p>
        </p:txBody>
      </p:sp>
      <p:sp>
        <p:nvSpPr>
          <p:cNvPr id="30764" name="Text Box 45"/>
          <p:cNvSpPr txBox="1">
            <a:spLocks noChangeArrowheads="1"/>
          </p:cNvSpPr>
          <p:nvPr/>
        </p:nvSpPr>
        <p:spPr bwMode="auto">
          <a:xfrm>
            <a:off x="5438775"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48</a:t>
            </a:r>
          </a:p>
        </p:txBody>
      </p:sp>
      <p:sp>
        <p:nvSpPr>
          <p:cNvPr id="30765" name="Text Box 46"/>
          <p:cNvSpPr txBox="1">
            <a:spLocks noChangeArrowheads="1"/>
          </p:cNvSpPr>
          <p:nvPr/>
        </p:nvSpPr>
        <p:spPr bwMode="auto">
          <a:xfrm>
            <a:off x="5834063"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54</a:t>
            </a:r>
          </a:p>
        </p:txBody>
      </p:sp>
      <p:sp>
        <p:nvSpPr>
          <p:cNvPr id="30766" name="Text Box 47"/>
          <p:cNvSpPr txBox="1">
            <a:spLocks noChangeArrowheads="1"/>
          </p:cNvSpPr>
          <p:nvPr/>
        </p:nvSpPr>
        <p:spPr bwMode="auto">
          <a:xfrm>
            <a:off x="6234113"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60</a:t>
            </a:r>
          </a:p>
        </p:txBody>
      </p:sp>
      <p:sp>
        <p:nvSpPr>
          <p:cNvPr id="30767" name="Text Box 48"/>
          <p:cNvSpPr txBox="1">
            <a:spLocks noChangeArrowheads="1"/>
          </p:cNvSpPr>
          <p:nvPr/>
        </p:nvSpPr>
        <p:spPr bwMode="auto">
          <a:xfrm>
            <a:off x="6619875" y="5029200"/>
            <a:ext cx="3905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b="1">
                <a:latin typeface="Open Sans"/>
                <a:ea typeface="+mn-ea"/>
                <a:cs typeface="Open Sans"/>
              </a:rPr>
              <a:t>66</a:t>
            </a:r>
          </a:p>
        </p:txBody>
      </p:sp>
      <p:sp>
        <p:nvSpPr>
          <p:cNvPr id="30768" name="Freeform 49"/>
          <p:cNvSpPr>
            <a:spLocks/>
          </p:cNvSpPr>
          <p:nvPr/>
        </p:nvSpPr>
        <p:spPr bwMode="invGray">
          <a:xfrm>
            <a:off x="2514600" y="3386138"/>
            <a:ext cx="4305300" cy="514350"/>
          </a:xfrm>
          <a:custGeom>
            <a:avLst/>
            <a:gdLst>
              <a:gd name="T0" fmla="*/ 0 w 2712"/>
              <a:gd name="T1" fmla="*/ 0 h 324"/>
              <a:gd name="T2" fmla="*/ 2147483647 w 2712"/>
              <a:gd name="T3" fmla="*/ 2147483647 h 324"/>
              <a:gd name="T4" fmla="*/ 2147483647 w 2712"/>
              <a:gd name="T5" fmla="*/ 2147483647 h 324"/>
              <a:gd name="T6" fmla="*/ 2147483647 w 2712"/>
              <a:gd name="T7" fmla="*/ 2147483647 h 324"/>
              <a:gd name="T8" fmla="*/ 2147483647 w 2712"/>
              <a:gd name="T9" fmla="*/ 2147483647 h 324"/>
              <a:gd name="T10" fmla="*/ 2147483647 w 2712"/>
              <a:gd name="T11" fmla="*/ 2147483647 h 324"/>
              <a:gd name="T12" fmla="*/ 2147483647 w 2712"/>
              <a:gd name="T13" fmla="*/ 2147483647 h 324"/>
              <a:gd name="T14" fmla="*/ 2147483647 w 2712"/>
              <a:gd name="T15" fmla="*/ 2147483647 h 324"/>
              <a:gd name="T16" fmla="*/ 2147483647 w 2712"/>
              <a:gd name="T17" fmla="*/ 2147483647 h 324"/>
              <a:gd name="T18" fmla="*/ 2147483647 w 2712"/>
              <a:gd name="T19" fmla="*/ 2147483647 h 3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12"/>
              <a:gd name="T31" fmla="*/ 0 h 324"/>
              <a:gd name="T32" fmla="*/ 2712 w 2712"/>
              <a:gd name="T33" fmla="*/ 324 h 3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12" h="324">
                <a:moveTo>
                  <a:pt x="0" y="0"/>
                </a:moveTo>
                <a:lnTo>
                  <a:pt x="240" y="156"/>
                </a:lnTo>
                <a:lnTo>
                  <a:pt x="438" y="183"/>
                </a:lnTo>
                <a:lnTo>
                  <a:pt x="633" y="207"/>
                </a:lnTo>
                <a:lnTo>
                  <a:pt x="912" y="246"/>
                </a:lnTo>
                <a:lnTo>
                  <a:pt x="1053" y="267"/>
                </a:lnTo>
                <a:lnTo>
                  <a:pt x="1401" y="309"/>
                </a:lnTo>
                <a:lnTo>
                  <a:pt x="1503" y="312"/>
                </a:lnTo>
                <a:lnTo>
                  <a:pt x="1920" y="324"/>
                </a:lnTo>
                <a:lnTo>
                  <a:pt x="2712" y="309"/>
                </a:lnTo>
              </a:path>
            </a:pathLst>
          </a:custGeom>
          <a:noFill/>
          <a:ln w="28575">
            <a:solidFill>
              <a:schemeClr val="tx1"/>
            </a:solidFill>
            <a:round/>
            <a:headEnd/>
            <a:tailEnd/>
          </a:ln>
        </p:spPr>
        <p:txBody>
          <a:bodyPr lIns="91430" tIns="45716" rIns="91430" bIns="45716"/>
          <a:lstStyle/>
          <a:p>
            <a:pPr defTabSz="914353" eaLnBrk="0" hangingPunct="0">
              <a:defRPr/>
            </a:pPr>
            <a:endParaRPr lang="en-CA" sz="1400">
              <a:latin typeface="Open Sans"/>
              <a:ea typeface="+mn-ea"/>
              <a:cs typeface="Open Sans"/>
            </a:endParaRPr>
          </a:p>
        </p:txBody>
      </p:sp>
      <p:sp>
        <p:nvSpPr>
          <p:cNvPr id="30769" name="Freeform 50"/>
          <p:cNvSpPr>
            <a:spLocks/>
          </p:cNvSpPr>
          <p:nvPr/>
        </p:nvSpPr>
        <p:spPr bwMode="auto">
          <a:xfrm>
            <a:off x="2514600" y="3371850"/>
            <a:ext cx="4286250" cy="119063"/>
          </a:xfrm>
          <a:custGeom>
            <a:avLst/>
            <a:gdLst>
              <a:gd name="T0" fmla="*/ 0 w 2700"/>
              <a:gd name="T1" fmla="*/ 0 h 75"/>
              <a:gd name="T2" fmla="*/ 2147483647 w 2700"/>
              <a:gd name="T3" fmla="*/ 2147483647 h 75"/>
              <a:gd name="T4" fmla="*/ 2147483647 w 2700"/>
              <a:gd name="T5" fmla="*/ 2147483647 h 75"/>
              <a:gd name="T6" fmla="*/ 2147483647 w 2700"/>
              <a:gd name="T7" fmla="*/ 2147483647 h 75"/>
              <a:gd name="T8" fmla="*/ 2147483647 w 2700"/>
              <a:gd name="T9" fmla="*/ 2147483647 h 75"/>
              <a:gd name="T10" fmla="*/ 2147483647 w 2700"/>
              <a:gd name="T11" fmla="*/ 2147483647 h 75"/>
              <a:gd name="T12" fmla="*/ 2147483647 w 2700"/>
              <a:gd name="T13" fmla="*/ 2147483647 h 75"/>
              <a:gd name="T14" fmla="*/ 2147483647 w 2700"/>
              <a:gd name="T15" fmla="*/ 2147483647 h 75"/>
              <a:gd name="T16" fmla="*/ 2147483647 w 2700"/>
              <a:gd name="T17" fmla="*/ 2147483647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00"/>
              <a:gd name="T28" fmla="*/ 0 h 75"/>
              <a:gd name="T29" fmla="*/ 2700 w 2700"/>
              <a:gd name="T30" fmla="*/ 75 h 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00" h="75">
                <a:moveTo>
                  <a:pt x="0" y="0"/>
                </a:moveTo>
                <a:lnTo>
                  <a:pt x="201" y="57"/>
                </a:lnTo>
                <a:lnTo>
                  <a:pt x="273" y="69"/>
                </a:lnTo>
                <a:lnTo>
                  <a:pt x="1053" y="75"/>
                </a:lnTo>
                <a:lnTo>
                  <a:pt x="1743" y="69"/>
                </a:lnTo>
                <a:lnTo>
                  <a:pt x="2160" y="63"/>
                </a:lnTo>
                <a:lnTo>
                  <a:pt x="2409" y="66"/>
                </a:lnTo>
                <a:lnTo>
                  <a:pt x="2592" y="69"/>
                </a:lnTo>
                <a:lnTo>
                  <a:pt x="2700" y="72"/>
                </a:lnTo>
              </a:path>
            </a:pathLst>
          </a:custGeom>
          <a:noFill/>
          <a:ln w="28575">
            <a:solidFill>
              <a:srgbClr val="FF6600"/>
            </a:solidFill>
            <a:round/>
            <a:headEnd/>
            <a:tailEnd/>
          </a:ln>
        </p:spPr>
        <p:txBody>
          <a:bodyPr lIns="91430" tIns="45716" rIns="91430" bIns="45716"/>
          <a:lstStyle/>
          <a:p>
            <a:pPr defTabSz="914353" eaLnBrk="0" hangingPunct="0">
              <a:defRPr/>
            </a:pPr>
            <a:endParaRPr lang="en-CA" sz="1400">
              <a:latin typeface="Open Sans"/>
              <a:ea typeface="+mn-ea"/>
              <a:cs typeface="Open Sans"/>
            </a:endParaRPr>
          </a:p>
        </p:txBody>
      </p:sp>
      <p:sp>
        <p:nvSpPr>
          <p:cNvPr id="30770" name="AutoShape 51"/>
          <p:cNvSpPr>
            <a:spLocks/>
          </p:cNvSpPr>
          <p:nvPr/>
        </p:nvSpPr>
        <p:spPr bwMode="auto">
          <a:xfrm>
            <a:off x="6919913" y="3486150"/>
            <a:ext cx="87312" cy="400050"/>
          </a:xfrm>
          <a:prstGeom prst="rightBracket">
            <a:avLst>
              <a:gd name="adj" fmla="val 84000"/>
            </a:avLst>
          </a:prstGeom>
          <a:noFill/>
          <a:ln w="19050">
            <a:solidFill>
              <a:schemeClr val="bg1"/>
            </a:solidFill>
            <a:round/>
            <a:headEnd/>
            <a:tailEnd/>
          </a:ln>
        </p:spPr>
        <p:txBody>
          <a:bodyPr wrap="none" lIns="91430" tIns="45716" rIns="91430" bIns="45716" anchor="ctr"/>
          <a:lstStyle/>
          <a:p>
            <a:pPr defTabSz="914353" eaLnBrk="0" hangingPunct="0">
              <a:defRPr/>
            </a:pPr>
            <a:endParaRPr lang="en-CA" sz="1400">
              <a:latin typeface="Open Sans"/>
              <a:ea typeface="+mn-ea"/>
              <a:cs typeface="Open Sans"/>
            </a:endParaRPr>
          </a:p>
        </p:txBody>
      </p:sp>
      <p:sp>
        <p:nvSpPr>
          <p:cNvPr id="30771" name="Text Box 52"/>
          <p:cNvSpPr txBox="1">
            <a:spLocks noChangeArrowheads="1"/>
          </p:cNvSpPr>
          <p:nvPr/>
        </p:nvSpPr>
        <p:spPr bwMode="auto">
          <a:xfrm>
            <a:off x="7175500" y="3524250"/>
            <a:ext cx="1211263" cy="341313"/>
          </a:xfrm>
          <a:prstGeom prst="rect">
            <a:avLst/>
          </a:prstGeom>
          <a:noFill/>
          <a:ln w="9525">
            <a:noFill/>
            <a:miter lim="800000"/>
            <a:headEnd/>
            <a:tailEnd/>
          </a:ln>
        </p:spPr>
        <p:txBody>
          <a:bodyPr lIns="91430" tIns="45716" rIns="91430" bIns="45716">
            <a:spAutoFit/>
          </a:bodyPr>
          <a:lstStyle/>
          <a:p>
            <a:pPr defTabSz="914353" eaLnBrk="0" hangingPunct="0">
              <a:spcBef>
                <a:spcPct val="50000"/>
              </a:spcBef>
              <a:defRPr/>
            </a:pPr>
            <a:r>
              <a:rPr lang="en-US" sz="1600" b="1" dirty="0">
                <a:latin typeface="Open Sans"/>
                <a:ea typeface="+mn-ea"/>
                <a:cs typeface="Open Sans"/>
              </a:rPr>
              <a:t>p &lt; 0.001</a:t>
            </a:r>
          </a:p>
        </p:txBody>
      </p:sp>
      <p:sp>
        <p:nvSpPr>
          <p:cNvPr id="58419" name="Text Box 12"/>
          <p:cNvSpPr txBox="1">
            <a:spLocks noChangeArrowheads="1"/>
          </p:cNvSpPr>
          <p:nvPr/>
        </p:nvSpPr>
        <p:spPr bwMode="auto">
          <a:xfrm>
            <a:off x="230188" y="6318250"/>
            <a:ext cx="6400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spcBef>
                <a:spcPct val="50000"/>
              </a:spcBef>
            </a:pPr>
            <a:r>
              <a:rPr lang="en-US" altLang="en-US" sz="1200">
                <a:solidFill>
                  <a:srgbClr val="000000"/>
                </a:solidFill>
                <a:latin typeface="Open Sans" charset="0"/>
                <a:ea typeface="Open Sans" charset="0"/>
                <a:cs typeface="Open Sans" charset="0"/>
                <a:sym typeface="Helvetica Light" charset="0"/>
              </a:rPr>
              <a:t>ADVANCE Collaborative Group. N Engl J Med 2008;358:24.</a:t>
            </a:r>
          </a:p>
        </p:txBody>
      </p:sp>
      <p:sp>
        <p:nvSpPr>
          <p:cNvPr id="144437" name="Text Box 53"/>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934197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56"/>
          <p:cNvSpPr>
            <a:spLocks noChangeArrowheads="1"/>
          </p:cNvSpPr>
          <p:nvPr/>
        </p:nvSpPr>
        <p:spPr bwMode="auto">
          <a:xfrm flipH="1">
            <a:off x="0" y="5930900"/>
            <a:ext cx="9144000" cy="914400"/>
          </a:xfrm>
          <a:prstGeom prst="rect">
            <a:avLst/>
          </a:prstGeom>
          <a:solidFill>
            <a:srgbClr val="FFFFFF"/>
          </a:solidFill>
          <a:ln w="9525">
            <a:solidFill>
              <a:srgbClr val="FFFFFF"/>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latin typeface="Open Sans" charset="0"/>
              <a:ea typeface="Open Sans" charset="0"/>
              <a:cs typeface="Open Sans" charset="0"/>
            </a:endParaRPr>
          </a:p>
        </p:txBody>
      </p:sp>
      <p:sp>
        <p:nvSpPr>
          <p:cNvPr id="60418" name="Title 1"/>
          <p:cNvSpPr>
            <a:spLocks noGrp="1"/>
          </p:cNvSpPr>
          <p:nvPr>
            <p:ph type="title" idx="4294967295"/>
          </p:nvPr>
        </p:nvSpPr>
        <p:spPr>
          <a:xfrm>
            <a:off x="628650" y="315913"/>
            <a:ext cx="7886700" cy="1325562"/>
          </a:xfrm>
        </p:spPr>
        <p:txBody>
          <a:bodyPr lIns="91440" tIns="45720" rIns="91440" bIns="45720"/>
          <a:lstStyle/>
          <a:p>
            <a:r>
              <a:rPr lang="en-CA" altLang="en-US" sz="3200">
                <a:ea typeface="ＭＳ Ｐゴシック" charset="-128"/>
              </a:rPr>
              <a:t>ADVANCE: Treatment Effect on the Primary Microvascular Outcomes</a:t>
            </a:r>
          </a:p>
        </p:txBody>
      </p:sp>
      <p:sp>
        <p:nvSpPr>
          <p:cNvPr id="32771" name="Text Box 4"/>
          <p:cNvSpPr txBox="1">
            <a:spLocks noChangeArrowheads="1"/>
          </p:cNvSpPr>
          <p:nvPr/>
        </p:nvSpPr>
        <p:spPr bwMode="auto">
          <a:xfrm>
            <a:off x="3355975" y="1608138"/>
            <a:ext cx="5673725" cy="400050"/>
          </a:xfrm>
          <a:prstGeom prst="rect">
            <a:avLst/>
          </a:prstGeom>
          <a:noFill/>
          <a:ln w="9525">
            <a:noFill/>
            <a:miter lim="800000"/>
            <a:headEnd/>
            <a:tailEnd/>
          </a:ln>
        </p:spPr>
        <p:txBody>
          <a:bodyPr lIns="0" tIns="45716" rIns="0" bIns="45716">
            <a:spAutoFit/>
          </a:bodyPr>
          <a:lstStyle/>
          <a:p>
            <a:pPr marL="285750" indent="-285750" defTabSz="914353" eaLnBrk="0" hangingPunct="0">
              <a:spcBef>
                <a:spcPct val="50000"/>
              </a:spcBef>
              <a:buClr>
                <a:srgbClr val="FF0000"/>
              </a:buClr>
              <a:buSzPct val="80000"/>
              <a:buFont typeface="Arial" pitchFamily="34" charset="0"/>
              <a:buChar char="•"/>
              <a:defRPr/>
            </a:pPr>
            <a:r>
              <a:rPr lang="en-US" sz="2000" dirty="0">
                <a:latin typeface="Open Sans"/>
                <a:ea typeface="+mn-ea"/>
                <a:cs typeface="Open Sans"/>
              </a:rPr>
              <a:t>New/worsening nephropathy, retinopathy</a:t>
            </a:r>
          </a:p>
        </p:txBody>
      </p:sp>
      <p:sp>
        <p:nvSpPr>
          <p:cNvPr id="32772" name="Text Box 5"/>
          <p:cNvSpPr txBox="1">
            <a:spLocks noChangeArrowheads="1"/>
          </p:cNvSpPr>
          <p:nvPr/>
        </p:nvSpPr>
        <p:spPr bwMode="auto">
          <a:xfrm>
            <a:off x="6800850" y="4470400"/>
            <a:ext cx="368300"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66</a:t>
            </a:r>
          </a:p>
        </p:txBody>
      </p:sp>
      <p:sp>
        <p:nvSpPr>
          <p:cNvPr id="32774" name="Text Box 7"/>
          <p:cNvSpPr txBox="1">
            <a:spLocks noChangeArrowheads="1"/>
          </p:cNvSpPr>
          <p:nvPr/>
        </p:nvSpPr>
        <p:spPr bwMode="auto">
          <a:xfrm>
            <a:off x="1390650" y="2935288"/>
            <a:ext cx="1557338" cy="585787"/>
          </a:xfrm>
          <a:prstGeom prst="rect">
            <a:avLst/>
          </a:prstGeom>
          <a:noFill/>
          <a:ln w="9525">
            <a:noFill/>
            <a:miter lim="800000"/>
            <a:headEnd/>
            <a:tailEnd/>
          </a:ln>
        </p:spPr>
        <p:txBody>
          <a:bodyPr lIns="91430" tIns="45716" rIns="91430" bIns="45716">
            <a:spAutoFit/>
          </a:bodyPr>
          <a:lstStyle/>
          <a:p>
            <a:pPr defTabSz="914353" eaLnBrk="0" hangingPunct="0">
              <a:defRPr/>
            </a:pPr>
            <a:r>
              <a:rPr lang="en-US" sz="1600" dirty="0">
                <a:latin typeface="Open Sans"/>
                <a:ea typeface="+mn-ea"/>
                <a:cs typeface="Open Sans"/>
              </a:rPr>
              <a:t>Cumulative incidence (%)</a:t>
            </a:r>
          </a:p>
        </p:txBody>
      </p:sp>
      <p:sp>
        <p:nvSpPr>
          <p:cNvPr id="32775" name="Text Box 8"/>
          <p:cNvSpPr txBox="1">
            <a:spLocks noChangeArrowheads="1"/>
          </p:cNvSpPr>
          <p:nvPr/>
        </p:nvSpPr>
        <p:spPr bwMode="auto">
          <a:xfrm>
            <a:off x="4284663" y="4699000"/>
            <a:ext cx="1800225" cy="30797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400">
                <a:latin typeface="Open Sans"/>
                <a:ea typeface="+mn-ea"/>
                <a:cs typeface="Open Sans"/>
              </a:rPr>
              <a:t>Follow-up (months)</a:t>
            </a:r>
          </a:p>
        </p:txBody>
      </p:sp>
      <p:sp>
        <p:nvSpPr>
          <p:cNvPr id="30731" name="Text Box 9"/>
          <p:cNvSpPr txBox="1">
            <a:spLocks noChangeArrowheads="1"/>
          </p:cNvSpPr>
          <p:nvPr/>
        </p:nvSpPr>
        <p:spPr bwMode="auto">
          <a:xfrm>
            <a:off x="3505201" y="2438401"/>
            <a:ext cx="2245511" cy="654986"/>
          </a:xfrm>
          <a:prstGeom prst="rect">
            <a:avLst/>
          </a:prstGeom>
          <a:solidFill>
            <a:srgbClr val="A5ADBF"/>
          </a:solidFill>
          <a:ln w="9525">
            <a:noFill/>
            <a:miter lim="800000"/>
            <a:headEnd/>
            <a:tailEnd/>
          </a:ln>
          <a:scene3d>
            <a:camera prst="orthographicFront"/>
            <a:lightRig rig="threePt" dir="t"/>
          </a:scene3d>
          <a:sp3d>
            <a:bevelT w="114300" prst="artDeco"/>
          </a:sp3d>
        </p:spPr>
        <p:txBody>
          <a:bodyPr lIns="91430" tIns="45716" rIns="91430" bIns="45716">
            <a:spAutoFit/>
          </a:bodyPr>
          <a:lstStyle/>
          <a:p>
            <a:pPr algn="ctr" defTabSz="914353" eaLnBrk="0" hangingPunct="0">
              <a:spcBef>
                <a:spcPct val="50000"/>
              </a:spcBef>
              <a:defRPr/>
            </a:pPr>
            <a:r>
              <a:rPr lang="en-US" sz="1800" dirty="0">
                <a:latin typeface="Open Sans"/>
                <a:ea typeface="Geneva" pitchFamily="-108" charset="0"/>
                <a:cs typeface="Open Sans"/>
              </a:rPr>
              <a:t>HR 0.86 (0.77-0.97)</a:t>
            </a:r>
            <a:br>
              <a:rPr lang="en-US" sz="1800" dirty="0">
                <a:latin typeface="Open Sans"/>
                <a:ea typeface="Geneva" pitchFamily="-108" charset="0"/>
                <a:cs typeface="Open Sans"/>
              </a:rPr>
            </a:br>
            <a:r>
              <a:rPr lang="en-US" sz="1800" dirty="0">
                <a:latin typeface="Open Sans"/>
                <a:ea typeface="Geneva" pitchFamily="-108" charset="0"/>
                <a:cs typeface="Open Sans"/>
              </a:rPr>
              <a:t>p = 0.01</a:t>
            </a:r>
          </a:p>
        </p:txBody>
      </p:sp>
      <p:sp>
        <p:nvSpPr>
          <p:cNvPr id="32779" name="Text Box 10"/>
          <p:cNvSpPr txBox="1">
            <a:spLocks noChangeArrowheads="1"/>
          </p:cNvSpPr>
          <p:nvPr/>
        </p:nvSpPr>
        <p:spPr bwMode="auto">
          <a:xfrm>
            <a:off x="6096000" y="2678113"/>
            <a:ext cx="1897063" cy="584200"/>
          </a:xfrm>
          <a:prstGeom prst="rect">
            <a:avLst/>
          </a:prstGeom>
          <a:noFill/>
          <a:ln w="9525">
            <a:noFill/>
            <a:miter lim="800000"/>
            <a:headEnd/>
            <a:tailEnd/>
          </a:ln>
        </p:spPr>
        <p:txBody>
          <a:bodyPr lIns="91430" tIns="45716" rIns="91430" bIns="45716">
            <a:spAutoFit/>
          </a:bodyPr>
          <a:lstStyle/>
          <a:p>
            <a:pPr defTabSz="914353" eaLnBrk="0" hangingPunct="0">
              <a:defRPr/>
            </a:pPr>
            <a:r>
              <a:rPr lang="en-US" sz="1600">
                <a:latin typeface="Open Sans"/>
                <a:ea typeface="+mn-ea"/>
                <a:cs typeface="Open Sans"/>
              </a:rPr>
              <a:t>Standard </a:t>
            </a:r>
            <a:br>
              <a:rPr lang="en-US" sz="1600">
                <a:latin typeface="Open Sans"/>
                <a:ea typeface="+mn-ea"/>
                <a:cs typeface="Open Sans"/>
              </a:rPr>
            </a:br>
            <a:r>
              <a:rPr lang="en-US" sz="1600">
                <a:latin typeface="Open Sans"/>
                <a:ea typeface="+mn-ea"/>
                <a:cs typeface="Open Sans"/>
              </a:rPr>
              <a:t>control</a:t>
            </a:r>
          </a:p>
        </p:txBody>
      </p:sp>
      <p:sp>
        <p:nvSpPr>
          <p:cNvPr id="32780" name="Text Box 11"/>
          <p:cNvSpPr txBox="1">
            <a:spLocks noChangeArrowheads="1"/>
          </p:cNvSpPr>
          <p:nvPr/>
        </p:nvSpPr>
        <p:spPr bwMode="auto">
          <a:xfrm>
            <a:off x="6043613" y="3738563"/>
            <a:ext cx="1897062" cy="584200"/>
          </a:xfrm>
          <a:prstGeom prst="rect">
            <a:avLst/>
          </a:prstGeom>
          <a:noFill/>
          <a:ln w="9525">
            <a:noFill/>
            <a:miter lim="800000"/>
            <a:headEnd/>
            <a:tailEnd/>
          </a:ln>
        </p:spPr>
        <p:txBody>
          <a:bodyPr lIns="91430" tIns="45716" rIns="91430" bIns="45716">
            <a:spAutoFit/>
          </a:bodyPr>
          <a:lstStyle/>
          <a:p>
            <a:pPr defTabSz="914353" eaLnBrk="0" hangingPunct="0">
              <a:defRPr/>
            </a:pPr>
            <a:r>
              <a:rPr lang="en-US" sz="1600">
                <a:latin typeface="Open Sans"/>
                <a:ea typeface="+mn-ea"/>
                <a:cs typeface="Open Sans"/>
              </a:rPr>
              <a:t>Intensive </a:t>
            </a:r>
            <a:br>
              <a:rPr lang="en-US" sz="1600">
                <a:latin typeface="Open Sans"/>
                <a:ea typeface="+mn-ea"/>
                <a:cs typeface="Open Sans"/>
              </a:rPr>
            </a:br>
            <a:r>
              <a:rPr lang="en-US" sz="1600">
                <a:latin typeface="Open Sans"/>
                <a:ea typeface="+mn-ea"/>
                <a:cs typeface="Open Sans"/>
              </a:rPr>
              <a:t>control</a:t>
            </a:r>
          </a:p>
        </p:txBody>
      </p:sp>
      <p:sp>
        <p:nvSpPr>
          <p:cNvPr id="32781" name="Line 12"/>
          <p:cNvSpPr>
            <a:spLocks noChangeShapeType="1"/>
          </p:cNvSpPr>
          <p:nvPr/>
        </p:nvSpPr>
        <p:spPr bwMode="auto">
          <a:xfrm>
            <a:off x="3179763" y="1938338"/>
            <a:ext cx="0" cy="2566987"/>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2" name="Line 13"/>
          <p:cNvSpPr>
            <a:spLocks noChangeShapeType="1"/>
          </p:cNvSpPr>
          <p:nvPr/>
        </p:nvSpPr>
        <p:spPr bwMode="auto">
          <a:xfrm>
            <a:off x="3122613" y="1928813"/>
            <a:ext cx="57150" cy="0"/>
          </a:xfrm>
          <a:prstGeom prst="line">
            <a:avLst/>
          </a:prstGeom>
          <a:noFill/>
          <a:ln w="15875">
            <a:solidFill>
              <a:schemeClr val="tx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3" name="Line 14"/>
          <p:cNvSpPr>
            <a:spLocks noChangeShapeType="1"/>
          </p:cNvSpPr>
          <p:nvPr/>
        </p:nvSpPr>
        <p:spPr bwMode="auto">
          <a:xfrm>
            <a:off x="3122613" y="2444750"/>
            <a:ext cx="57150" cy="0"/>
          </a:xfrm>
          <a:prstGeom prst="line">
            <a:avLst/>
          </a:prstGeom>
          <a:noFill/>
          <a:ln w="15875">
            <a:solidFill>
              <a:schemeClr val="tx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4" name="Line 15"/>
          <p:cNvSpPr>
            <a:spLocks noChangeShapeType="1"/>
          </p:cNvSpPr>
          <p:nvPr/>
        </p:nvSpPr>
        <p:spPr bwMode="auto">
          <a:xfrm>
            <a:off x="3122613" y="2952750"/>
            <a:ext cx="57150" cy="0"/>
          </a:xfrm>
          <a:prstGeom prst="line">
            <a:avLst/>
          </a:prstGeom>
          <a:noFill/>
          <a:ln w="15875">
            <a:solidFill>
              <a:schemeClr val="tx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5" name="Line 16"/>
          <p:cNvSpPr>
            <a:spLocks noChangeShapeType="1"/>
          </p:cNvSpPr>
          <p:nvPr/>
        </p:nvSpPr>
        <p:spPr bwMode="auto">
          <a:xfrm>
            <a:off x="3122613" y="3460750"/>
            <a:ext cx="57150" cy="0"/>
          </a:xfrm>
          <a:prstGeom prst="line">
            <a:avLst/>
          </a:prstGeom>
          <a:noFill/>
          <a:ln w="15875">
            <a:solidFill>
              <a:schemeClr val="tx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6" name="Line 17"/>
          <p:cNvSpPr>
            <a:spLocks noChangeShapeType="1"/>
          </p:cNvSpPr>
          <p:nvPr/>
        </p:nvSpPr>
        <p:spPr bwMode="auto">
          <a:xfrm>
            <a:off x="3122613" y="3973513"/>
            <a:ext cx="57150" cy="0"/>
          </a:xfrm>
          <a:prstGeom prst="line">
            <a:avLst/>
          </a:prstGeom>
          <a:noFill/>
          <a:ln w="15875">
            <a:solidFill>
              <a:schemeClr val="tx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7" name="Line 18"/>
          <p:cNvSpPr>
            <a:spLocks noChangeShapeType="1"/>
          </p:cNvSpPr>
          <p:nvPr/>
        </p:nvSpPr>
        <p:spPr bwMode="auto">
          <a:xfrm>
            <a:off x="3122613" y="4460875"/>
            <a:ext cx="4097337" cy="0"/>
          </a:xfrm>
          <a:prstGeom prst="line">
            <a:avLst/>
          </a:prstGeom>
          <a:noFill/>
          <a:ln w="15875">
            <a:solidFill>
              <a:srgbClr val="000000"/>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8" name="Line 19"/>
          <p:cNvSpPr>
            <a:spLocks noChangeShapeType="1"/>
          </p:cNvSpPr>
          <p:nvPr/>
        </p:nvSpPr>
        <p:spPr bwMode="auto">
          <a:xfrm rot="-5400000">
            <a:off x="350520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89" name="Line 20"/>
          <p:cNvSpPr>
            <a:spLocks noChangeShapeType="1"/>
          </p:cNvSpPr>
          <p:nvPr/>
        </p:nvSpPr>
        <p:spPr bwMode="auto">
          <a:xfrm rot="-5400000">
            <a:off x="384810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0" name="Line 21"/>
          <p:cNvSpPr>
            <a:spLocks noChangeShapeType="1"/>
          </p:cNvSpPr>
          <p:nvPr/>
        </p:nvSpPr>
        <p:spPr bwMode="auto">
          <a:xfrm rot="-5400000">
            <a:off x="4195763"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1" name="Line 22"/>
          <p:cNvSpPr>
            <a:spLocks noChangeShapeType="1"/>
          </p:cNvSpPr>
          <p:nvPr/>
        </p:nvSpPr>
        <p:spPr bwMode="auto">
          <a:xfrm rot="-5400000">
            <a:off x="454025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3" name="Line 24"/>
          <p:cNvSpPr>
            <a:spLocks noChangeShapeType="1"/>
          </p:cNvSpPr>
          <p:nvPr/>
        </p:nvSpPr>
        <p:spPr bwMode="auto">
          <a:xfrm rot="-5400000">
            <a:off x="4891088"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4" name="Line 25"/>
          <p:cNvSpPr>
            <a:spLocks noChangeShapeType="1"/>
          </p:cNvSpPr>
          <p:nvPr/>
        </p:nvSpPr>
        <p:spPr bwMode="auto">
          <a:xfrm rot="-5400000">
            <a:off x="5233988"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5" name="Line 26"/>
          <p:cNvSpPr>
            <a:spLocks noChangeShapeType="1"/>
          </p:cNvSpPr>
          <p:nvPr/>
        </p:nvSpPr>
        <p:spPr bwMode="auto">
          <a:xfrm rot="-5400000">
            <a:off x="558165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6" name="Line 27"/>
          <p:cNvSpPr>
            <a:spLocks noChangeShapeType="1"/>
          </p:cNvSpPr>
          <p:nvPr/>
        </p:nvSpPr>
        <p:spPr bwMode="auto">
          <a:xfrm rot="-5400000">
            <a:off x="590550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7" name="Line 28"/>
          <p:cNvSpPr>
            <a:spLocks noChangeShapeType="1"/>
          </p:cNvSpPr>
          <p:nvPr/>
        </p:nvSpPr>
        <p:spPr bwMode="auto">
          <a:xfrm rot="-5400000">
            <a:off x="6251575"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8" name="Line 29"/>
          <p:cNvSpPr>
            <a:spLocks noChangeShapeType="1"/>
          </p:cNvSpPr>
          <p:nvPr/>
        </p:nvSpPr>
        <p:spPr bwMode="auto">
          <a:xfrm rot="-5400000">
            <a:off x="6604000"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799" name="Line 30"/>
          <p:cNvSpPr>
            <a:spLocks noChangeShapeType="1"/>
          </p:cNvSpPr>
          <p:nvPr/>
        </p:nvSpPr>
        <p:spPr bwMode="auto">
          <a:xfrm rot="-5400000">
            <a:off x="6954838" y="4489450"/>
            <a:ext cx="57150" cy="0"/>
          </a:xfrm>
          <a:prstGeom prst="line">
            <a:avLst/>
          </a:prstGeom>
          <a:noFill/>
          <a:ln w="15875">
            <a:solidFill>
              <a:schemeClr val="bg1"/>
            </a:solidFill>
            <a:round/>
            <a:headEnd/>
            <a:tailEnd/>
          </a:ln>
        </p:spPr>
        <p:txBody>
          <a:bodyPr lIns="91430" tIns="45716" rIns="91430" bIns="45716"/>
          <a:lstStyle/>
          <a:p>
            <a:pPr defTabSz="914353" eaLnBrk="0" hangingPunct="0">
              <a:defRPr/>
            </a:pPr>
            <a:endParaRPr lang="en-US">
              <a:latin typeface="Open Sans"/>
              <a:ea typeface="+mn-ea"/>
              <a:cs typeface="Open Sans"/>
            </a:endParaRPr>
          </a:p>
        </p:txBody>
      </p:sp>
      <p:sp>
        <p:nvSpPr>
          <p:cNvPr id="32800" name="Text Box 31"/>
          <p:cNvSpPr txBox="1">
            <a:spLocks noChangeArrowheads="1"/>
          </p:cNvSpPr>
          <p:nvPr/>
        </p:nvSpPr>
        <p:spPr bwMode="auto">
          <a:xfrm>
            <a:off x="2803525" y="1773238"/>
            <a:ext cx="3635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25</a:t>
            </a:r>
          </a:p>
        </p:txBody>
      </p:sp>
      <p:sp>
        <p:nvSpPr>
          <p:cNvPr id="32801" name="Text Box 32"/>
          <p:cNvSpPr txBox="1">
            <a:spLocks noChangeArrowheads="1"/>
          </p:cNvSpPr>
          <p:nvPr/>
        </p:nvSpPr>
        <p:spPr bwMode="auto">
          <a:xfrm>
            <a:off x="2803525" y="2297113"/>
            <a:ext cx="3635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20</a:t>
            </a:r>
          </a:p>
        </p:txBody>
      </p:sp>
      <p:sp>
        <p:nvSpPr>
          <p:cNvPr id="32802" name="Text Box 33"/>
          <p:cNvSpPr txBox="1">
            <a:spLocks noChangeArrowheads="1"/>
          </p:cNvSpPr>
          <p:nvPr/>
        </p:nvSpPr>
        <p:spPr bwMode="auto">
          <a:xfrm>
            <a:off x="2803525" y="2805113"/>
            <a:ext cx="3635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15</a:t>
            </a:r>
          </a:p>
        </p:txBody>
      </p:sp>
      <p:sp>
        <p:nvSpPr>
          <p:cNvPr id="32803" name="Text Box 34"/>
          <p:cNvSpPr txBox="1">
            <a:spLocks noChangeArrowheads="1"/>
          </p:cNvSpPr>
          <p:nvPr/>
        </p:nvSpPr>
        <p:spPr bwMode="auto">
          <a:xfrm>
            <a:off x="2803525" y="3317875"/>
            <a:ext cx="3635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10</a:t>
            </a:r>
          </a:p>
        </p:txBody>
      </p:sp>
      <p:sp>
        <p:nvSpPr>
          <p:cNvPr id="32804" name="Text Box 35"/>
          <p:cNvSpPr txBox="1">
            <a:spLocks noChangeArrowheads="1"/>
          </p:cNvSpPr>
          <p:nvPr/>
        </p:nvSpPr>
        <p:spPr bwMode="auto">
          <a:xfrm>
            <a:off x="2889250" y="3829050"/>
            <a:ext cx="2746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5</a:t>
            </a:r>
          </a:p>
        </p:txBody>
      </p:sp>
      <p:sp>
        <p:nvSpPr>
          <p:cNvPr id="32805" name="Text Box 36"/>
          <p:cNvSpPr txBox="1">
            <a:spLocks noChangeArrowheads="1"/>
          </p:cNvSpPr>
          <p:nvPr/>
        </p:nvSpPr>
        <p:spPr bwMode="auto">
          <a:xfrm>
            <a:off x="2889250" y="4303713"/>
            <a:ext cx="274638" cy="276225"/>
          </a:xfrm>
          <a:prstGeom prst="rect">
            <a:avLst/>
          </a:prstGeom>
          <a:noFill/>
          <a:ln w="9525">
            <a:noFill/>
            <a:miter lim="800000"/>
            <a:headEnd/>
            <a:tailEnd/>
          </a:ln>
        </p:spPr>
        <p:txBody>
          <a:bodyPr wrap="none" lIns="91430" tIns="45716" rIns="91430" bIns="45716">
            <a:spAutoFit/>
          </a:bodyPr>
          <a:lstStyle/>
          <a:p>
            <a:pPr algn="r" defTabSz="914353" eaLnBrk="0" hangingPunct="0">
              <a:defRPr/>
            </a:pPr>
            <a:r>
              <a:rPr lang="en-US" sz="1200" b="1">
                <a:latin typeface="Open Sans"/>
                <a:ea typeface="+mn-ea"/>
                <a:cs typeface="Open Sans"/>
              </a:rPr>
              <a:t>0</a:t>
            </a:r>
          </a:p>
        </p:txBody>
      </p:sp>
      <p:sp>
        <p:nvSpPr>
          <p:cNvPr id="32806" name="Text Box 37"/>
          <p:cNvSpPr txBox="1">
            <a:spLocks noChangeArrowheads="1"/>
          </p:cNvSpPr>
          <p:nvPr/>
        </p:nvSpPr>
        <p:spPr bwMode="auto">
          <a:xfrm>
            <a:off x="3044825" y="4470400"/>
            <a:ext cx="274638"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0</a:t>
            </a:r>
          </a:p>
        </p:txBody>
      </p:sp>
      <p:sp>
        <p:nvSpPr>
          <p:cNvPr id="32807" name="Text Box 38"/>
          <p:cNvSpPr txBox="1">
            <a:spLocks noChangeArrowheads="1"/>
          </p:cNvSpPr>
          <p:nvPr/>
        </p:nvSpPr>
        <p:spPr bwMode="auto">
          <a:xfrm>
            <a:off x="3400425" y="4470400"/>
            <a:ext cx="282575"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6</a:t>
            </a:r>
          </a:p>
        </p:txBody>
      </p:sp>
      <p:sp>
        <p:nvSpPr>
          <p:cNvPr id="32808" name="Text Box 39"/>
          <p:cNvSpPr txBox="1">
            <a:spLocks noChangeArrowheads="1"/>
          </p:cNvSpPr>
          <p:nvPr/>
        </p:nvSpPr>
        <p:spPr bwMode="auto">
          <a:xfrm>
            <a:off x="3694113"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12</a:t>
            </a:r>
          </a:p>
        </p:txBody>
      </p:sp>
      <p:sp>
        <p:nvSpPr>
          <p:cNvPr id="32809" name="Text Box 40"/>
          <p:cNvSpPr txBox="1">
            <a:spLocks noChangeArrowheads="1"/>
          </p:cNvSpPr>
          <p:nvPr/>
        </p:nvSpPr>
        <p:spPr bwMode="auto">
          <a:xfrm>
            <a:off x="4033838"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18</a:t>
            </a:r>
          </a:p>
        </p:txBody>
      </p:sp>
      <p:sp>
        <p:nvSpPr>
          <p:cNvPr id="32810" name="Text Box 41"/>
          <p:cNvSpPr txBox="1">
            <a:spLocks noChangeArrowheads="1"/>
          </p:cNvSpPr>
          <p:nvPr/>
        </p:nvSpPr>
        <p:spPr bwMode="auto">
          <a:xfrm>
            <a:off x="4383088"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24</a:t>
            </a:r>
          </a:p>
        </p:txBody>
      </p:sp>
      <p:sp>
        <p:nvSpPr>
          <p:cNvPr id="32811" name="Text Box 42"/>
          <p:cNvSpPr txBox="1">
            <a:spLocks noChangeArrowheads="1"/>
          </p:cNvSpPr>
          <p:nvPr/>
        </p:nvSpPr>
        <p:spPr bwMode="auto">
          <a:xfrm>
            <a:off x="4741863"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30</a:t>
            </a:r>
          </a:p>
        </p:txBody>
      </p:sp>
      <p:sp>
        <p:nvSpPr>
          <p:cNvPr id="32812" name="Text Box 43"/>
          <p:cNvSpPr txBox="1">
            <a:spLocks noChangeArrowheads="1"/>
          </p:cNvSpPr>
          <p:nvPr/>
        </p:nvSpPr>
        <p:spPr bwMode="auto">
          <a:xfrm>
            <a:off x="5081588"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36</a:t>
            </a:r>
          </a:p>
        </p:txBody>
      </p:sp>
      <p:sp>
        <p:nvSpPr>
          <p:cNvPr id="32813" name="Text Box 44"/>
          <p:cNvSpPr txBox="1">
            <a:spLocks noChangeArrowheads="1"/>
          </p:cNvSpPr>
          <p:nvPr/>
        </p:nvSpPr>
        <p:spPr bwMode="auto">
          <a:xfrm>
            <a:off x="5427663"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42</a:t>
            </a:r>
          </a:p>
        </p:txBody>
      </p:sp>
      <p:sp>
        <p:nvSpPr>
          <p:cNvPr id="32814" name="Text Box 45"/>
          <p:cNvSpPr txBox="1">
            <a:spLocks noChangeArrowheads="1"/>
          </p:cNvSpPr>
          <p:nvPr/>
        </p:nvSpPr>
        <p:spPr bwMode="auto">
          <a:xfrm>
            <a:off x="5751513" y="4470400"/>
            <a:ext cx="363537"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48</a:t>
            </a:r>
          </a:p>
        </p:txBody>
      </p:sp>
      <p:sp>
        <p:nvSpPr>
          <p:cNvPr id="32815" name="Text Box 46"/>
          <p:cNvSpPr txBox="1">
            <a:spLocks noChangeArrowheads="1"/>
          </p:cNvSpPr>
          <p:nvPr/>
        </p:nvSpPr>
        <p:spPr bwMode="auto">
          <a:xfrm>
            <a:off x="6092825" y="4470400"/>
            <a:ext cx="363538"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54</a:t>
            </a:r>
          </a:p>
        </p:txBody>
      </p:sp>
      <p:sp>
        <p:nvSpPr>
          <p:cNvPr id="32816" name="Text Box 47"/>
          <p:cNvSpPr txBox="1">
            <a:spLocks noChangeArrowheads="1"/>
          </p:cNvSpPr>
          <p:nvPr/>
        </p:nvSpPr>
        <p:spPr bwMode="auto">
          <a:xfrm>
            <a:off x="6454775" y="4470400"/>
            <a:ext cx="368300" cy="276225"/>
          </a:xfrm>
          <a:prstGeom prst="rect">
            <a:avLst/>
          </a:prstGeom>
          <a:noFill/>
          <a:ln w="9525">
            <a:noFill/>
            <a:miter lim="800000"/>
            <a:headEnd/>
            <a:tailEnd/>
          </a:ln>
        </p:spPr>
        <p:txBody>
          <a:bodyPr wrap="none" lIns="91430" tIns="45716" rIns="91430" bIns="45716">
            <a:spAutoFit/>
          </a:bodyPr>
          <a:lstStyle/>
          <a:p>
            <a:pPr defTabSz="914353" eaLnBrk="0" hangingPunct="0">
              <a:defRPr/>
            </a:pPr>
            <a:r>
              <a:rPr lang="en-US" sz="1200" b="1">
                <a:latin typeface="Open Sans"/>
                <a:ea typeface="+mn-ea"/>
                <a:cs typeface="Open Sans"/>
              </a:rPr>
              <a:t>60</a:t>
            </a:r>
          </a:p>
        </p:txBody>
      </p:sp>
      <p:grpSp>
        <p:nvGrpSpPr>
          <p:cNvPr id="60463" name="Group 48"/>
          <p:cNvGrpSpPr>
            <a:grpSpLocks/>
          </p:cNvGrpSpPr>
          <p:nvPr/>
        </p:nvGrpSpPr>
        <p:grpSpPr bwMode="auto">
          <a:xfrm>
            <a:off x="3182938" y="3332163"/>
            <a:ext cx="3795712" cy="1128712"/>
            <a:chOff x="1842" y="2280"/>
            <a:chExt cx="2691" cy="807"/>
          </a:xfrm>
        </p:grpSpPr>
        <p:grpSp>
          <p:nvGrpSpPr>
            <p:cNvPr id="60500" name="Group 49"/>
            <p:cNvGrpSpPr>
              <a:grpSpLocks/>
            </p:cNvGrpSpPr>
            <p:nvPr/>
          </p:nvGrpSpPr>
          <p:grpSpPr bwMode="auto">
            <a:xfrm>
              <a:off x="1842" y="2376"/>
              <a:ext cx="2454" cy="711"/>
              <a:chOff x="1842" y="2376"/>
              <a:chExt cx="2454" cy="711"/>
            </a:xfrm>
          </p:grpSpPr>
          <p:sp>
            <p:nvSpPr>
              <p:cNvPr id="32823" name="Freeform 50"/>
              <p:cNvSpPr>
                <a:spLocks/>
              </p:cNvSpPr>
              <p:nvPr/>
            </p:nvSpPr>
            <p:spPr bwMode="invGray">
              <a:xfrm>
                <a:off x="1842" y="2791"/>
                <a:ext cx="1239" cy="296"/>
              </a:xfrm>
              <a:custGeom>
                <a:avLst/>
                <a:gdLst>
                  <a:gd name="T0" fmla="*/ 0 w 1239"/>
                  <a:gd name="T1" fmla="*/ 297 h 297"/>
                  <a:gd name="T2" fmla="*/ 96 w 1239"/>
                  <a:gd name="T3" fmla="*/ 282 h 297"/>
                  <a:gd name="T4" fmla="*/ 240 w 1239"/>
                  <a:gd name="T5" fmla="*/ 264 h 297"/>
                  <a:gd name="T6" fmla="*/ 285 w 1239"/>
                  <a:gd name="T7" fmla="*/ 249 h 297"/>
                  <a:gd name="T8" fmla="*/ 375 w 1239"/>
                  <a:gd name="T9" fmla="*/ 237 h 297"/>
                  <a:gd name="T10" fmla="*/ 480 w 1239"/>
                  <a:gd name="T11" fmla="*/ 231 h 297"/>
                  <a:gd name="T12" fmla="*/ 528 w 1239"/>
                  <a:gd name="T13" fmla="*/ 213 h 297"/>
                  <a:gd name="T14" fmla="*/ 669 w 1239"/>
                  <a:gd name="T15" fmla="*/ 198 h 297"/>
                  <a:gd name="T16" fmla="*/ 783 w 1239"/>
                  <a:gd name="T17" fmla="*/ 189 h 297"/>
                  <a:gd name="T18" fmla="*/ 870 w 1239"/>
                  <a:gd name="T19" fmla="*/ 177 h 297"/>
                  <a:gd name="T20" fmla="*/ 903 w 1239"/>
                  <a:gd name="T21" fmla="*/ 159 h 297"/>
                  <a:gd name="T22" fmla="*/ 921 w 1239"/>
                  <a:gd name="T23" fmla="*/ 156 h 297"/>
                  <a:gd name="T24" fmla="*/ 957 w 1239"/>
                  <a:gd name="T25" fmla="*/ 129 h 297"/>
                  <a:gd name="T26" fmla="*/ 969 w 1239"/>
                  <a:gd name="T27" fmla="*/ 108 h 297"/>
                  <a:gd name="T28" fmla="*/ 981 w 1239"/>
                  <a:gd name="T29" fmla="*/ 84 h 297"/>
                  <a:gd name="T30" fmla="*/ 1008 w 1239"/>
                  <a:gd name="T31" fmla="*/ 51 h 297"/>
                  <a:gd name="T32" fmla="*/ 1146 w 1239"/>
                  <a:gd name="T33" fmla="*/ 9 h 297"/>
                  <a:gd name="T34" fmla="*/ 1239 w 1239"/>
                  <a:gd name="T35" fmla="*/ 0 h 2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39"/>
                  <a:gd name="T55" fmla="*/ 0 h 297"/>
                  <a:gd name="T56" fmla="*/ 1239 w 1239"/>
                  <a:gd name="T57" fmla="*/ 297 h 2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39" h="297">
                    <a:moveTo>
                      <a:pt x="0" y="297"/>
                    </a:moveTo>
                    <a:cubicBezTo>
                      <a:pt x="33" y="286"/>
                      <a:pt x="59" y="284"/>
                      <a:pt x="96" y="282"/>
                    </a:cubicBezTo>
                    <a:cubicBezTo>
                      <a:pt x="127" y="251"/>
                      <a:pt x="194" y="273"/>
                      <a:pt x="240" y="264"/>
                    </a:cubicBezTo>
                    <a:cubicBezTo>
                      <a:pt x="266" y="247"/>
                      <a:pt x="251" y="253"/>
                      <a:pt x="285" y="249"/>
                    </a:cubicBezTo>
                    <a:cubicBezTo>
                      <a:pt x="308" y="234"/>
                      <a:pt x="347" y="240"/>
                      <a:pt x="375" y="237"/>
                    </a:cubicBezTo>
                    <a:cubicBezTo>
                      <a:pt x="391" y="226"/>
                      <a:pt x="479" y="231"/>
                      <a:pt x="480" y="231"/>
                    </a:cubicBezTo>
                    <a:cubicBezTo>
                      <a:pt x="491" y="214"/>
                      <a:pt x="509" y="215"/>
                      <a:pt x="528" y="213"/>
                    </a:cubicBezTo>
                    <a:cubicBezTo>
                      <a:pt x="573" y="198"/>
                      <a:pt x="622" y="200"/>
                      <a:pt x="669" y="198"/>
                    </a:cubicBezTo>
                    <a:cubicBezTo>
                      <a:pt x="713" y="193"/>
                      <a:pt x="729" y="191"/>
                      <a:pt x="783" y="189"/>
                    </a:cubicBezTo>
                    <a:cubicBezTo>
                      <a:pt x="812" y="179"/>
                      <a:pt x="839" y="179"/>
                      <a:pt x="870" y="177"/>
                    </a:cubicBezTo>
                    <a:cubicBezTo>
                      <a:pt x="888" y="171"/>
                      <a:pt x="876" y="176"/>
                      <a:pt x="903" y="159"/>
                    </a:cubicBezTo>
                    <a:cubicBezTo>
                      <a:pt x="908" y="156"/>
                      <a:pt x="915" y="157"/>
                      <a:pt x="921" y="156"/>
                    </a:cubicBezTo>
                    <a:cubicBezTo>
                      <a:pt x="940" y="151"/>
                      <a:pt x="939" y="135"/>
                      <a:pt x="957" y="129"/>
                    </a:cubicBezTo>
                    <a:cubicBezTo>
                      <a:pt x="954" y="119"/>
                      <a:pt x="969" y="108"/>
                      <a:pt x="969" y="108"/>
                    </a:cubicBezTo>
                    <a:cubicBezTo>
                      <a:pt x="980" y="101"/>
                      <a:pt x="986" y="98"/>
                      <a:pt x="981" y="84"/>
                    </a:cubicBezTo>
                    <a:cubicBezTo>
                      <a:pt x="986" y="60"/>
                      <a:pt x="992" y="65"/>
                      <a:pt x="1008" y="51"/>
                    </a:cubicBezTo>
                    <a:cubicBezTo>
                      <a:pt x="1062" y="6"/>
                      <a:pt x="1061" y="12"/>
                      <a:pt x="1146" y="9"/>
                    </a:cubicBezTo>
                    <a:cubicBezTo>
                      <a:pt x="1178" y="5"/>
                      <a:pt x="1207" y="0"/>
                      <a:pt x="1239" y="0"/>
                    </a:cubicBezTo>
                  </a:path>
                </a:pathLst>
              </a:custGeom>
              <a:noFill/>
              <a:ln w="28575">
                <a:solidFill>
                  <a:schemeClr val="tx1"/>
                </a:solidFill>
                <a:round/>
                <a:headEnd/>
                <a:tailEnd/>
              </a:ln>
            </p:spPr>
            <p:txBody>
              <a:bodyPr/>
              <a:lstStyle/>
              <a:p>
                <a:pPr defTabSz="914353" eaLnBrk="0" hangingPunct="0">
                  <a:defRPr/>
                </a:pPr>
                <a:endParaRPr lang="en-CA" sz="1200">
                  <a:latin typeface="Open Sans"/>
                  <a:ea typeface="+mn-ea"/>
                  <a:cs typeface="Open Sans"/>
                </a:endParaRPr>
              </a:p>
            </p:txBody>
          </p:sp>
          <p:sp>
            <p:nvSpPr>
              <p:cNvPr id="32824" name="Freeform 51"/>
              <p:cNvSpPr>
                <a:spLocks/>
              </p:cNvSpPr>
              <p:nvPr/>
            </p:nvSpPr>
            <p:spPr bwMode="invGray">
              <a:xfrm>
                <a:off x="3037" y="2376"/>
                <a:ext cx="1254" cy="426"/>
              </a:xfrm>
              <a:custGeom>
                <a:avLst/>
                <a:gdLst>
                  <a:gd name="T0" fmla="*/ 33 w 1257"/>
                  <a:gd name="T1" fmla="*/ 414 h 426"/>
                  <a:gd name="T2" fmla="*/ 54 w 1257"/>
                  <a:gd name="T3" fmla="*/ 402 h 426"/>
                  <a:gd name="T4" fmla="*/ 207 w 1257"/>
                  <a:gd name="T5" fmla="*/ 393 h 426"/>
                  <a:gd name="T6" fmla="*/ 348 w 1257"/>
                  <a:gd name="T7" fmla="*/ 378 h 426"/>
                  <a:gd name="T8" fmla="*/ 507 w 1257"/>
                  <a:gd name="T9" fmla="*/ 354 h 426"/>
                  <a:gd name="T10" fmla="*/ 558 w 1257"/>
                  <a:gd name="T11" fmla="*/ 327 h 426"/>
                  <a:gd name="T12" fmla="*/ 672 w 1257"/>
                  <a:gd name="T13" fmla="*/ 282 h 426"/>
                  <a:gd name="T14" fmla="*/ 756 w 1257"/>
                  <a:gd name="T15" fmla="*/ 240 h 426"/>
                  <a:gd name="T16" fmla="*/ 771 w 1257"/>
                  <a:gd name="T17" fmla="*/ 201 h 426"/>
                  <a:gd name="T18" fmla="*/ 777 w 1257"/>
                  <a:gd name="T19" fmla="*/ 177 h 426"/>
                  <a:gd name="T20" fmla="*/ 822 w 1257"/>
                  <a:gd name="T21" fmla="*/ 156 h 426"/>
                  <a:gd name="T22" fmla="*/ 852 w 1257"/>
                  <a:gd name="T23" fmla="*/ 138 h 426"/>
                  <a:gd name="T24" fmla="*/ 915 w 1257"/>
                  <a:gd name="T25" fmla="*/ 126 h 426"/>
                  <a:gd name="T26" fmla="*/ 954 w 1257"/>
                  <a:gd name="T27" fmla="*/ 111 h 426"/>
                  <a:gd name="T28" fmla="*/ 999 w 1257"/>
                  <a:gd name="T29" fmla="*/ 102 h 426"/>
                  <a:gd name="T30" fmla="*/ 1053 w 1257"/>
                  <a:gd name="T31" fmla="*/ 75 h 426"/>
                  <a:gd name="T32" fmla="*/ 1131 w 1257"/>
                  <a:gd name="T33" fmla="*/ 54 h 426"/>
                  <a:gd name="T34" fmla="*/ 1203 w 1257"/>
                  <a:gd name="T35" fmla="*/ 39 h 426"/>
                  <a:gd name="T36" fmla="*/ 1257 w 1257"/>
                  <a:gd name="T37" fmla="*/ 0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57"/>
                  <a:gd name="T58" fmla="*/ 0 h 426"/>
                  <a:gd name="T59" fmla="*/ 1257 w 125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57" h="426">
                    <a:moveTo>
                      <a:pt x="33" y="414"/>
                    </a:moveTo>
                    <a:cubicBezTo>
                      <a:pt x="72" y="401"/>
                      <a:pt x="0" y="426"/>
                      <a:pt x="54" y="402"/>
                    </a:cubicBezTo>
                    <a:cubicBezTo>
                      <a:pt x="93" y="384"/>
                      <a:pt x="163" y="395"/>
                      <a:pt x="207" y="393"/>
                    </a:cubicBezTo>
                    <a:cubicBezTo>
                      <a:pt x="257" y="385"/>
                      <a:pt x="293" y="380"/>
                      <a:pt x="348" y="378"/>
                    </a:cubicBezTo>
                    <a:cubicBezTo>
                      <a:pt x="392" y="348"/>
                      <a:pt x="460" y="355"/>
                      <a:pt x="507" y="354"/>
                    </a:cubicBezTo>
                    <a:cubicBezTo>
                      <a:pt x="526" y="348"/>
                      <a:pt x="542" y="338"/>
                      <a:pt x="558" y="327"/>
                    </a:cubicBezTo>
                    <a:cubicBezTo>
                      <a:pt x="590" y="306"/>
                      <a:pt x="635" y="291"/>
                      <a:pt x="672" y="282"/>
                    </a:cubicBezTo>
                    <a:cubicBezTo>
                      <a:pt x="698" y="264"/>
                      <a:pt x="733" y="263"/>
                      <a:pt x="756" y="240"/>
                    </a:cubicBezTo>
                    <a:cubicBezTo>
                      <a:pt x="760" y="226"/>
                      <a:pt x="766" y="215"/>
                      <a:pt x="771" y="201"/>
                    </a:cubicBezTo>
                    <a:cubicBezTo>
                      <a:pt x="774" y="193"/>
                      <a:pt x="770" y="182"/>
                      <a:pt x="777" y="177"/>
                    </a:cubicBezTo>
                    <a:cubicBezTo>
                      <a:pt x="791" y="168"/>
                      <a:pt x="807" y="163"/>
                      <a:pt x="822" y="156"/>
                    </a:cubicBezTo>
                    <a:cubicBezTo>
                      <a:pt x="830" y="152"/>
                      <a:pt x="843" y="139"/>
                      <a:pt x="852" y="138"/>
                    </a:cubicBezTo>
                    <a:cubicBezTo>
                      <a:pt x="873" y="135"/>
                      <a:pt x="894" y="127"/>
                      <a:pt x="915" y="126"/>
                    </a:cubicBezTo>
                    <a:cubicBezTo>
                      <a:pt x="931" y="123"/>
                      <a:pt x="938" y="114"/>
                      <a:pt x="954" y="111"/>
                    </a:cubicBezTo>
                    <a:cubicBezTo>
                      <a:pt x="966" y="103"/>
                      <a:pt x="985" y="107"/>
                      <a:pt x="999" y="102"/>
                    </a:cubicBezTo>
                    <a:cubicBezTo>
                      <a:pt x="1008" y="76"/>
                      <a:pt x="1029" y="78"/>
                      <a:pt x="1053" y="75"/>
                    </a:cubicBezTo>
                    <a:cubicBezTo>
                      <a:pt x="1076" y="67"/>
                      <a:pt x="1106" y="56"/>
                      <a:pt x="1131" y="54"/>
                    </a:cubicBezTo>
                    <a:cubicBezTo>
                      <a:pt x="1156" y="52"/>
                      <a:pt x="1178" y="40"/>
                      <a:pt x="1203" y="39"/>
                    </a:cubicBezTo>
                    <a:cubicBezTo>
                      <a:pt x="1227" y="33"/>
                      <a:pt x="1240" y="17"/>
                      <a:pt x="1257" y="0"/>
                    </a:cubicBezTo>
                  </a:path>
                </a:pathLst>
              </a:custGeom>
              <a:noFill/>
              <a:ln w="28575">
                <a:solidFill>
                  <a:schemeClr val="tx1"/>
                </a:solidFill>
                <a:round/>
                <a:headEnd/>
                <a:tailEnd/>
              </a:ln>
            </p:spPr>
            <p:txBody>
              <a:bodyPr/>
              <a:lstStyle/>
              <a:p>
                <a:pPr defTabSz="914353" eaLnBrk="0" hangingPunct="0">
                  <a:defRPr/>
                </a:pPr>
                <a:endParaRPr lang="en-CA" sz="1200">
                  <a:latin typeface="Open Sans"/>
                  <a:ea typeface="+mn-ea"/>
                  <a:cs typeface="Open Sans"/>
                </a:endParaRPr>
              </a:p>
            </p:txBody>
          </p:sp>
        </p:grpSp>
        <p:sp>
          <p:nvSpPr>
            <p:cNvPr id="32822" name="Freeform 52"/>
            <p:cNvSpPr>
              <a:spLocks/>
            </p:cNvSpPr>
            <p:nvPr/>
          </p:nvSpPr>
          <p:spPr bwMode="invGray">
            <a:xfrm>
              <a:off x="4293" y="2280"/>
              <a:ext cx="240" cy="99"/>
            </a:xfrm>
            <a:custGeom>
              <a:avLst/>
              <a:gdLst>
                <a:gd name="T0" fmla="*/ 0 w 240"/>
                <a:gd name="T1" fmla="*/ 99 h 99"/>
                <a:gd name="T2" fmla="*/ 24 w 240"/>
                <a:gd name="T3" fmla="*/ 81 h 99"/>
                <a:gd name="T4" fmla="*/ 99 w 240"/>
                <a:gd name="T5" fmla="*/ 84 h 99"/>
                <a:gd name="T6" fmla="*/ 150 w 240"/>
                <a:gd name="T7" fmla="*/ 60 h 99"/>
                <a:gd name="T8" fmla="*/ 204 w 240"/>
                <a:gd name="T9" fmla="*/ 54 h 99"/>
                <a:gd name="T10" fmla="*/ 225 w 240"/>
                <a:gd name="T11" fmla="*/ 33 h 99"/>
                <a:gd name="T12" fmla="*/ 237 w 240"/>
                <a:gd name="T13" fmla="*/ 18 h 99"/>
                <a:gd name="T14" fmla="*/ 240 w 240"/>
                <a:gd name="T15" fmla="*/ 0 h 99"/>
                <a:gd name="T16" fmla="*/ 0 60000 65536"/>
                <a:gd name="T17" fmla="*/ 0 60000 65536"/>
                <a:gd name="T18" fmla="*/ 0 60000 65536"/>
                <a:gd name="T19" fmla="*/ 0 60000 65536"/>
                <a:gd name="T20" fmla="*/ 0 60000 65536"/>
                <a:gd name="T21" fmla="*/ 0 60000 65536"/>
                <a:gd name="T22" fmla="*/ 0 60000 65536"/>
                <a:gd name="T23" fmla="*/ 0 60000 65536"/>
                <a:gd name="T24" fmla="*/ 0 w 240"/>
                <a:gd name="T25" fmla="*/ 0 h 99"/>
                <a:gd name="T26" fmla="*/ 240 w 240"/>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0" h="99">
                  <a:moveTo>
                    <a:pt x="0" y="99"/>
                  </a:moveTo>
                  <a:cubicBezTo>
                    <a:pt x="7" y="89"/>
                    <a:pt x="12" y="85"/>
                    <a:pt x="24" y="81"/>
                  </a:cubicBezTo>
                  <a:cubicBezTo>
                    <a:pt x="58" y="85"/>
                    <a:pt x="62" y="87"/>
                    <a:pt x="99" y="84"/>
                  </a:cubicBezTo>
                  <a:cubicBezTo>
                    <a:pt x="120" y="70"/>
                    <a:pt x="123" y="63"/>
                    <a:pt x="150" y="60"/>
                  </a:cubicBezTo>
                  <a:cubicBezTo>
                    <a:pt x="180" y="62"/>
                    <a:pt x="184" y="67"/>
                    <a:pt x="204" y="54"/>
                  </a:cubicBezTo>
                  <a:cubicBezTo>
                    <a:pt x="209" y="40"/>
                    <a:pt x="210" y="37"/>
                    <a:pt x="225" y="33"/>
                  </a:cubicBezTo>
                  <a:cubicBezTo>
                    <a:pt x="235" y="26"/>
                    <a:pt x="234" y="29"/>
                    <a:pt x="237" y="18"/>
                  </a:cubicBezTo>
                  <a:cubicBezTo>
                    <a:pt x="238" y="12"/>
                    <a:pt x="240" y="0"/>
                    <a:pt x="240" y="0"/>
                  </a:cubicBezTo>
                </a:path>
              </a:pathLst>
            </a:custGeom>
            <a:noFill/>
            <a:ln w="28575">
              <a:solidFill>
                <a:schemeClr val="tx1"/>
              </a:solidFill>
              <a:round/>
              <a:headEnd/>
              <a:tailEnd/>
            </a:ln>
          </p:spPr>
          <p:txBody>
            <a:bodyPr/>
            <a:lstStyle/>
            <a:p>
              <a:pPr defTabSz="914353" eaLnBrk="0" hangingPunct="0">
                <a:defRPr/>
              </a:pPr>
              <a:endParaRPr lang="en-CA" sz="1200">
                <a:latin typeface="Open Sans"/>
                <a:ea typeface="+mn-ea"/>
                <a:cs typeface="Open Sans"/>
              </a:endParaRPr>
            </a:p>
          </p:txBody>
        </p:sp>
      </p:grpSp>
      <p:sp>
        <p:nvSpPr>
          <p:cNvPr id="32818" name="Freeform 53"/>
          <p:cNvSpPr>
            <a:spLocks/>
          </p:cNvSpPr>
          <p:nvPr/>
        </p:nvSpPr>
        <p:spPr bwMode="auto">
          <a:xfrm>
            <a:off x="3182938" y="3214688"/>
            <a:ext cx="3790950" cy="1246187"/>
          </a:xfrm>
          <a:custGeom>
            <a:avLst/>
            <a:gdLst>
              <a:gd name="T0" fmla="*/ 0 w 2688"/>
              <a:gd name="T1" fmla="*/ 2147483647 h 891"/>
              <a:gd name="T2" fmla="*/ 2147483647 w 2688"/>
              <a:gd name="T3" fmla="*/ 2147483647 h 891"/>
              <a:gd name="T4" fmla="*/ 2147483647 w 2688"/>
              <a:gd name="T5" fmla="*/ 2147483647 h 891"/>
              <a:gd name="T6" fmla="*/ 2147483647 w 2688"/>
              <a:gd name="T7" fmla="*/ 2147483647 h 891"/>
              <a:gd name="T8" fmla="*/ 2147483647 w 2688"/>
              <a:gd name="T9" fmla="*/ 2147483647 h 891"/>
              <a:gd name="T10" fmla="*/ 2147483647 w 2688"/>
              <a:gd name="T11" fmla="*/ 2147483647 h 891"/>
              <a:gd name="T12" fmla="*/ 2147483647 w 2688"/>
              <a:gd name="T13" fmla="*/ 2147483647 h 891"/>
              <a:gd name="T14" fmla="*/ 2147483647 w 2688"/>
              <a:gd name="T15" fmla="*/ 2147483647 h 891"/>
              <a:gd name="T16" fmla="*/ 2147483647 w 2688"/>
              <a:gd name="T17" fmla="*/ 2147483647 h 891"/>
              <a:gd name="T18" fmla="*/ 2147483647 w 2688"/>
              <a:gd name="T19" fmla="*/ 2147483647 h 891"/>
              <a:gd name="T20" fmla="*/ 2147483647 w 2688"/>
              <a:gd name="T21" fmla="*/ 2147483647 h 891"/>
              <a:gd name="T22" fmla="*/ 2147483647 w 2688"/>
              <a:gd name="T23" fmla="*/ 2147483647 h 891"/>
              <a:gd name="T24" fmla="*/ 2147483647 w 2688"/>
              <a:gd name="T25" fmla="*/ 2147483647 h 891"/>
              <a:gd name="T26" fmla="*/ 2147483647 w 2688"/>
              <a:gd name="T27" fmla="*/ 2147483647 h 891"/>
              <a:gd name="T28" fmla="*/ 2147483647 w 2688"/>
              <a:gd name="T29" fmla="*/ 2147483647 h 891"/>
              <a:gd name="T30" fmla="*/ 2147483647 w 2688"/>
              <a:gd name="T31" fmla="*/ 2147483647 h 891"/>
              <a:gd name="T32" fmla="*/ 2147483647 w 2688"/>
              <a:gd name="T33" fmla="*/ 2147483647 h 891"/>
              <a:gd name="T34" fmla="*/ 2147483647 w 2688"/>
              <a:gd name="T35" fmla="*/ 2147483647 h 891"/>
              <a:gd name="T36" fmla="*/ 2147483647 w 2688"/>
              <a:gd name="T37" fmla="*/ 2147483647 h 891"/>
              <a:gd name="T38" fmla="*/ 2147483647 w 2688"/>
              <a:gd name="T39" fmla="*/ 2147483647 h 891"/>
              <a:gd name="T40" fmla="*/ 2147483647 w 2688"/>
              <a:gd name="T41" fmla="*/ 2147483647 h 891"/>
              <a:gd name="T42" fmla="*/ 2147483647 w 2688"/>
              <a:gd name="T43" fmla="*/ 2147483647 h 891"/>
              <a:gd name="T44" fmla="*/ 2147483647 w 2688"/>
              <a:gd name="T45" fmla="*/ 2147483647 h 891"/>
              <a:gd name="T46" fmla="*/ 2147483647 w 2688"/>
              <a:gd name="T47" fmla="*/ 2147483647 h 891"/>
              <a:gd name="T48" fmla="*/ 2147483647 w 2688"/>
              <a:gd name="T49" fmla="*/ 2147483647 h 891"/>
              <a:gd name="T50" fmla="*/ 2147483647 w 2688"/>
              <a:gd name="T51" fmla="*/ 2147483647 h 891"/>
              <a:gd name="T52" fmla="*/ 2147483647 w 2688"/>
              <a:gd name="T53" fmla="*/ 2147483647 h 891"/>
              <a:gd name="T54" fmla="*/ 2147483647 w 2688"/>
              <a:gd name="T55" fmla="*/ 2147483647 h 891"/>
              <a:gd name="T56" fmla="*/ 2147483647 w 2688"/>
              <a:gd name="T57" fmla="*/ 2147483647 h 891"/>
              <a:gd name="T58" fmla="*/ 2147483647 w 2688"/>
              <a:gd name="T59" fmla="*/ 2147483647 h 891"/>
              <a:gd name="T60" fmla="*/ 2147483647 w 2688"/>
              <a:gd name="T61" fmla="*/ 2147483647 h 891"/>
              <a:gd name="T62" fmla="*/ 2147483647 w 2688"/>
              <a:gd name="T63" fmla="*/ 2147483647 h 891"/>
              <a:gd name="T64" fmla="*/ 2147483647 w 2688"/>
              <a:gd name="T65" fmla="*/ 2147483647 h 891"/>
              <a:gd name="T66" fmla="*/ 2147483647 w 2688"/>
              <a:gd name="T67" fmla="*/ 2147483647 h 891"/>
              <a:gd name="T68" fmla="*/ 2147483647 w 2688"/>
              <a:gd name="T69" fmla="*/ 2147483647 h 891"/>
              <a:gd name="T70" fmla="*/ 2147483647 w 2688"/>
              <a:gd name="T71" fmla="*/ 2147483647 h 891"/>
              <a:gd name="T72" fmla="*/ 2147483647 w 2688"/>
              <a:gd name="T73" fmla="*/ 2147483647 h 891"/>
              <a:gd name="T74" fmla="*/ 2147483647 w 2688"/>
              <a:gd name="T75" fmla="*/ 2147483647 h 891"/>
              <a:gd name="T76" fmla="*/ 2147483647 w 2688"/>
              <a:gd name="T77" fmla="*/ 2147483647 h 891"/>
              <a:gd name="T78" fmla="*/ 2147483647 w 2688"/>
              <a:gd name="T79" fmla="*/ 2147483647 h 891"/>
              <a:gd name="T80" fmla="*/ 2147483647 w 2688"/>
              <a:gd name="T81" fmla="*/ 2147483647 h 89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88"/>
              <a:gd name="T124" fmla="*/ 0 h 891"/>
              <a:gd name="T125" fmla="*/ 2688 w 2688"/>
              <a:gd name="T126" fmla="*/ 891 h 89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88" h="891">
                <a:moveTo>
                  <a:pt x="0" y="891"/>
                </a:moveTo>
                <a:cubicBezTo>
                  <a:pt x="39" y="887"/>
                  <a:pt x="75" y="874"/>
                  <a:pt x="114" y="870"/>
                </a:cubicBezTo>
                <a:cubicBezTo>
                  <a:pt x="157" y="856"/>
                  <a:pt x="182" y="854"/>
                  <a:pt x="231" y="852"/>
                </a:cubicBezTo>
                <a:cubicBezTo>
                  <a:pt x="275" y="841"/>
                  <a:pt x="309" y="839"/>
                  <a:pt x="357" y="837"/>
                </a:cubicBezTo>
                <a:cubicBezTo>
                  <a:pt x="399" y="823"/>
                  <a:pt x="435" y="818"/>
                  <a:pt x="480" y="816"/>
                </a:cubicBezTo>
                <a:cubicBezTo>
                  <a:pt x="512" y="811"/>
                  <a:pt x="540" y="804"/>
                  <a:pt x="573" y="801"/>
                </a:cubicBezTo>
                <a:cubicBezTo>
                  <a:pt x="602" y="782"/>
                  <a:pt x="623" y="791"/>
                  <a:pt x="666" y="789"/>
                </a:cubicBezTo>
                <a:cubicBezTo>
                  <a:pt x="712" y="774"/>
                  <a:pt x="701" y="780"/>
                  <a:pt x="774" y="777"/>
                </a:cubicBezTo>
                <a:cubicBezTo>
                  <a:pt x="793" y="771"/>
                  <a:pt x="814" y="768"/>
                  <a:pt x="834" y="765"/>
                </a:cubicBezTo>
                <a:cubicBezTo>
                  <a:pt x="856" y="751"/>
                  <a:pt x="880" y="752"/>
                  <a:pt x="906" y="750"/>
                </a:cubicBezTo>
                <a:cubicBezTo>
                  <a:pt x="916" y="747"/>
                  <a:pt x="933" y="735"/>
                  <a:pt x="933" y="735"/>
                </a:cubicBezTo>
                <a:cubicBezTo>
                  <a:pt x="945" y="717"/>
                  <a:pt x="967" y="715"/>
                  <a:pt x="975" y="690"/>
                </a:cubicBezTo>
                <a:cubicBezTo>
                  <a:pt x="976" y="677"/>
                  <a:pt x="988" y="603"/>
                  <a:pt x="1002" y="591"/>
                </a:cubicBezTo>
                <a:cubicBezTo>
                  <a:pt x="1016" y="579"/>
                  <a:pt x="1035" y="570"/>
                  <a:pt x="1053" y="564"/>
                </a:cubicBezTo>
                <a:cubicBezTo>
                  <a:pt x="1081" y="536"/>
                  <a:pt x="1114" y="541"/>
                  <a:pt x="1152" y="537"/>
                </a:cubicBezTo>
                <a:cubicBezTo>
                  <a:pt x="1188" y="525"/>
                  <a:pt x="1210" y="524"/>
                  <a:pt x="1254" y="522"/>
                </a:cubicBezTo>
                <a:cubicBezTo>
                  <a:pt x="1285" y="517"/>
                  <a:pt x="1312" y="517"/>
                  <a:pt x="1341" y="507"/>
                </a:cubicBezTo>
                <a:cubicBezTo>
                  <a:pt x="1370" y="497"/>
                  <a:pt x="1398" y="495"/>
                  <a:pt x="1428" y="492"/>
                </a:cubicBezTo>
                <a:cubicBezTo>
                  <a:pt x="1463" y="489"/>
                  <a:pt x="1518" y="474"/>
                  <a:pt x="1548" y="471"/>
                </a:cubicBezTo>
                <a:cubicBezTo>
                  <a:pt x="1578" y="468"/>
                  <a:pt x="1586" y="476"/>
                  <a:pt x="1608" y="474"/>
                </a:cubicBezTo>
                <a:cubicBezTo>
                  <a:pt x="1630" y="470"/>
                  <a:pt x="1657" y="466"/>
                  <a:pt x="1677" y="456"/>
                </a:cubicBezTo>
                <a:cubicBezTo>
                  <a:pt x="1700" y="444"/>
                  <a:pt x="1721" y="439"/>
                  <a:pt x="1746" y="435"/>
                </a:cubicBezTo>
                <a:cubicBezTo>
                  <a:pt x="1800" y="417"/>
                  <a:pt x="1852" y="399"/>
                  <a:pt x="1905" y="381"/>
                </a:cubicBezTo>
                <a:cubicBezTo>
                  <a:pt x="1913" y="369"/>
                  <a:pt x="1919" y="372"/>
                  <a:pt x="1929" y="363"/>
                </a:cubicBezTo>
                <a:cubicBezTo>
                  <a:pt x="1935" y="357"/>
                  <a:pt x="1947" y="345"/>
                  <a:pt x="1947" y="345"/>
                </a:cubicBezTo>
                <a:cubicBezTo>
                  <a:pt x="1952" y="319"/>
                  <a:pt x="1964" y="286"/>
                  <a:pt x="1983" y="267"/>
                </a:cubicBezTo>
                <a:cubicBezTo>
                  <a:pt x="1999" y="251"/>
                  <a:pt x="2037" y="246"/>
                  <a:pt x="2058" y="243"/>
                </a:cubicBezTo>
                <a:cubicBezTo>
                  <a:pt x="2071" y="239"/>
                  <a:pt x="2081" y="223"/>
                  <a:pt x="2094" y="222"/>
                </a:cubicBezTo>
                <a:cubicBezTo>
                  <a:pt x="2110" y="220"/>
                  <a:pt x="2126" y="220"/>
                  <a:pt x="2142" y="219"/>
                </a:cubicBezTo>
                <a:cubicBezTo>
                  <a:pt x="2159" y="216"/>
                  <a:pt x="2177" y="203"/>
                  <a:pt x="2187" y="198"/>
                </a:cubicBezTo>
                <a:cubicBezTo>
                  <a:pt x="2191" y="193"/>
                  <a:pt x="2200" y="192"/>
                  <a:pt x="2202" y="186"/>
                </a:cubicBezTo>
                <a:cubicBezTo>
                  <a:pt x="2206" y="175"/>
                  <a:pt x="2218" y="170"/>
                  <a:pt x="2226" y="165"/>
                </a:cubicBezTo>
                <a:cubicBezTo>
                  <a:pt x="2250" y="149"/>
                  <a:pt x="2271" y="152"/>
                  <a:pt x="2301" y="150"/>
                </a:cubicBezTo>
                <a:cubicBezTo>
                  <a:pt x="2314" y="146"/>
                  <a:pt x="2328" y="131"/>
                  <a:pt x="2340" y="129"/>
                </a:cubicBezTo>
                <a:cubicBezTo>
                  <a:pt x="2356" y="126"/>
                  <a:pt x="2372" y="127"/>
                  <a:pt x="2388" y="126"/>
                </a:cubicBezTo>
                <a:cubicBezTo>
                  <a:pt x="2402" y="116"/>
                  <a:pt x="2394" y="121"/>
                  <a:pt x="2415" y="114"/>
                </a:cubicBezTo>
                <a:cubicBezTo>
                  <a:pt x="2418" y="113"/>
                  <a:pt x="2424" y="111"/>
                  <a:pt x="2424" y="111"/>
                </a:cubicBezTo>
                <a:cubicBezTo>
                  <a:pt x="2434" y="101"/>
                  <a:pt x="2471" y="49"/>
                  <a:pt x="2481" y="48"/>
                </a:cubicBezTo>
                <a:cubicBezTo>
                  <a:pt x="2507" y="45"/>
                  <a:pt x="2533" y="46"/>
                  <a:pt x="2559" y="45"/>
                </a:cubicBezTo>
                <a:cubicBezTo>
                  <a:pt x="2593" y="34"/>
                  <a:pt x="2628" y="27"/>
                  <a:pt x="2664" y="21"/>
                </a:cubicBezTo>
                <a:cubicBezTo>
                  <a:pt x="2671" y="12"/>
                  <a:pt x="2676" y="0"/>
                  <a:pt x="2688" y="6"/>
                </a:cubicBezTo>
              </a:path>
            </a:pathLst>
          </a:custGeom>
          <a:noFill/>
          <a:ln w="28575">
            <a:solidFill>
              <a:srgbClr val="FF6600"/>
            </a:solidFill>
            <a:round/>
            <a:headEnd/>
            <a:tailEnd/>
          </a:ln>
        </p:spPr>
        <p:txBody>
          <a:bodyPr lIns="91430" tIns="45716" rIns="91430" bIns="45716"/>
          <a:lstStyle/>
          <a:p>
            <a:pPr defTabSz="914353" eaLnBrk="0" hangingPunct="0">
              <a:defRPr/>
            </a:pPr>
            <a:endParaRPr lang="en-CA" sz="1200">
              <a:latin typeface="Open Sans"/>
              <a:ea typeface="+mn-ea"/>
              <a:cs typeface="Open Sans"/>
            </a:endParaRPr>
          </a:p>
        </p:txBody>
      </p:sp>
      <p:graphicFrame>
        <p:nvGraphicFramePr>
          <p:cNvPr id="55" name="Group 104"/>
          <p:cNvGraphicFramePr>
            <a:graphicFrameLocks noGrp="1"/>
          </p:cNvGraphicFramePr>
          <p:nvPr/>
        </p:nvGraphicFramePr>
        <p:xfrm>
          <a:off x="939800" y="5008563"/>
          <a:ext cx="7558088" cy="1492250"/>
        </p:xfrm>
        <a:graphic>
          <a:graphicData uri="http://schemas.openxmlformats.org/drawingml/2006/table">
            <a:tbl>
              <a:tblPr/>
              <a:tblGrid>
                <a:gridCol w="2671763"/>
                <a:gridCol w="1462087"/>
                <a:gridCol w="1462088"/>
                <a:gridCol w="1039812"/>
                <a:gridCol w="922338"/>
              </a:tblGrid>
              <a:tr h="449263">
                <a:tc>
                  <a:txBody>
                    <a:bodyPr/>
                    <a:lstStyle>
                      <a:lvl1pPr marL="342900" indent="-342900"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altLang="en-US" sz="1400" b="0" i="0" u="none" strike="noStrike" cap="none" normalizeH="0" baseline="0">
                        <a:ln>
                          <a:noFill/>
                        </a:ln>
                        <a:solidFill>
                          <a:schemeClr val="tx1"/>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1" i="0" u="none" strike="noStrike" cap="none" normalizeH="0" baseline="0">
                          <a:ln>
                            <a:noFill/>
                          </a:ln>
                          <a:solidFill>
                            <a:srgbClr val="FFFFFF"/>
                          </a:solidFill>
                          <a:effectLst/>
                          <a:latin typeface="Calibri" charset="0"/>
                          <a:ea typeface="ＭＳ Ｐゴシック" charset="-128"/>
                        </a:rPr>
                        <a:t>Intensive</a:t>
                      </a:r>
                      <a:endParaRPr kumimoji="0" lang="en-US" altLang="en-US" sz="1400" b="0" i="0" u="none" strike="noStrike" cap="none" normalizeH="0" baseline="0">
                        <a:ln>
                          <a:noFill/>
                        </a:ln>
                        <a:solidFill>
                          <a:srgbClr val="FFFF99"/>
                        </a:solidFill>
                        <a:effectLst/>
                        <a:latin typeface="Arial" charset="0"/>
                        <a:ea typeface="MS Mincho"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1" i="0" u="none" strike="noStrike" cap="none" normalizeH="0" baseline="0">
                          <a:ln>
                            <a:noFill/>
                          </a:ln>
                          <a:solidFill>
                            <a:srgbClr val="FFFFFF"/>
                          </a:solidFill>
                          <a:effectLst/>
                          <a:latin typeface="Calibri" charset="0"/>
                          <a:ea typeface="ＭＳ Ｐゴシック" charset="-128"/>
                        </a:rPr>
                        <a:t>Standard</a:t>
                      </a:r>
                      <a:endParaRPr kumimoji="0" lang="en-US" altLang="en-US" sz="1400" b="0" i="0" u="none" strike="noStrike" cap="none" normalizeH="0" baseline="30000">
                        <a:ln>
                          <a:noFill/>
                        </a:ln>
                        <a:solidFill>
                          <a:srgbClr val="FFFF99"/>
                        </a:solidFill>
                        <a:effectLst/>
                        <a:latin typeface="Arial" charset="0"/>
                        <a:ea typeface="MS Mincho"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1" i="0" u="none" strike="noStrike" cap="none" normalizeH="0" baseline="0">
                          <a:ln>
                            <a:noFill/>
                          </a:ln>
                          <a:solidFill>
                            <a:srgbClr val="FFFFFF"/>
                          </a:solidFill>
                          <a:effectLst/>
                          <a:latin typeface="Calibri" charset="0"/>
                          <a:ea typeface="ＭＳ Ｐゴシック" charset="-128"/>
                        </a:rPr>
                        <a:t>HR</a:t>
                      </a:r>
                      <a:endParaRPr kumimoji="0" lang="en-US" altLang="en-US" sz="1400" b="0" i="0" u="none" strike="noStrike" cap="none" normalizeH="0" baseline="0">
                        <a:ln>
                          <a:noFill/>
                        </a:ln>
                        <a:solidFill>
                          <a:srgbClr val="FFFF99"/>
                        </a:solidFill>
                        <a:effectLst/>
                        <a:latin typeface="Arial" charset="0"/>
                        <a:ea typeface="MS Mincho"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1" i="0" u="none" strike="noStrike" cap="none" normalizeH="0" baseline="0">
                          <a:ln>
                            <a:noFill/>
                          </a:ln>
                          <a:solidFill>
                            <a:srgbClr val="FFFFFF"/>
                          </a:solidFill>
                          <a:effectLst/>
                          <a:latin typeface="Calibri" charset="0"/>
                          <a:ea typeface="ＭＳ Ｐゴシック" charset="-128"/>
                        </a:rPr>
                        <a:t>p</a:t>
                      </a:r>
                      <a:endParaRPr kumimoji="0" lang="en-US" altLang="en-US" sz="1400" b="0" i="0" u="none" strike="noStrike" cap="none" normalizeH="0" baseline="0">
                        <a:ln>
                          <a:noFill/>
                        </a:ln>
                        <a:solidFill>
                          <a:srgbClr val="FFFF99"/>
                        </a:solidFill>
                        <a:effectLst/>
                        <a:latin typeface="Arial" charset="0"/>
                        <a:ea typeface="MS Mincho" charset="-128"/>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47663">
                <a:tc>
                  <a:txBody>
                    <a:bodyPr/>
                    <a:lstStyle>
                      <a:lvl1pPr marL="342900" indent="-342900"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Nephropathy/retinopathy (%)</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9.4</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10.9</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0.86</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0.01</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47663">
                <a:tc>
                  <a:txBody>
                    <a:bodyPr/>
                    <a:lstStyle>
                      <a:lvl1pPr marL="342900" indent="-342900"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Nephropathy (%)</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4.1</a:t>
                      </a:r>
                      <a:endParaRPr kumimoji="0" lang="en-US"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altLang="en-US" sz="1400" b="0" i="0" u="none" strike="noStrike" cap="none" normalizeH="0" baseline="0">
                          <a:ln>
                            <a:noFill/>
                          </a:ln>
                          <a:solidFill>
                            <a:srgbClr val="000000"/>
                          </a:solidFill>
                          <a:effectLst/>
                          <a:latin typeface="Calibri" charset="0"/>
                          <a:ea typeface="ＭＳ Ｐゴシック" charset="-128"/>
                        </a:rPr>
                        <a:t>5.2</a:t>
                      </a:r>
                      <a:endParaRPr kumimoji="0" lang="en-GB"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altLang="en-US" sz="1400" b="0" i="0" u="none" strike="noStrike" cap="none" normalizeH="0" baseline="0">
                          <a:ln>
                            <a:noFill/>
                          </a:ln>
                          <a:solidFill>
                            <a:srgbClr val="000000"/>
                          </a:solidFill>
                          <a:effectLst/>
                          <a:latin typeface="Calibri" charset="0"/>
                          <a:ea typeface="ＭＳ Ｐゴシック" charset="-128"/>
                        </a:rPr>
                        <a:t>0.79</a:t>
                      </a:r>
                      <a:endParaRPr kumimoji="0" lang="en-GB"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altLang="en-US" sz="1400" b="0" i="0" u="none" strike="noStrike" cap="none" normalizeH="0" baseline="0">
                          <a:ln>
                            <a:noFill/>
                          </a:ln>
                          <a:solidFill>
                            <a:srgbClr val="000000"/>
                          </a:solidFill>
                          <a:effectLst/>
                          <a:latin typeface="Calibri" charset="0"/>
                          <a:ea typeface="ＭＳ Ｐゴシック" charset="-128"/>
                        </a:rPr>
                        <a:t>0.006</a:t>
                      </a:r>
                      <a:endParaRPr kumimoji="0" lang="en-GB" altLang="en-US" sz="1400" b="0" i="0" u="none" strike="noStrike" cap="none" normalizeH="0" baseline="0">
                        <a:ln>
                          <a:noFill/>
                        </a:ln>
                        <a:solidFill>
                          <a:srgbClr val="FFFF00"/>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47663">
                <a:tc>
                  <a:txBody>
                    <a:bodyPr/>
                    <a:lstStyle>
                      <a:lvl1pPr marL="342900" indent="-342900"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Retinopathy (%)</a:t>
                      </a:r>
                      <a:endParaRPr kumimoji="0" lang="en-US" altLang="en-US" sz="1400" b="0" i="0" u="none" strike="noStrike" cap="none" normalizeH="0" baseline="0">
                        <a:ln>
                          <a:noFill/>
                        </a:ln>
                        <a:solidFill>
                          <a:srgbClr val="FFFF99"/>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6.0</a:t>
                      </a:r>
                      <a:endParaRPr kumimoji="0" lang="en-US" altLang="en-US" sz="1400" b="0" i="0" u="none" strike="noStrike" cap="none" normalizeH="0" baseline="0">
                        <a:ln>
                          <a:noFill/>
                        </a:ln>
                        <a:solidFill>
                          <a:schemeClr val="bg1"/>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6.3 </a:t>
                      </a:r>
                      <a:endParaRPr kumimoji="0" lang="en-US" altLang="en-US" sz="1400" b="0" i="0" u="none" strike="noStrike" cap="none" normalizeH="0" baseline="0">
                        <a:ln>
                          <a:noFill/>
                        </a:ln>
                        <a:solidFill>
                          <a:schemeClr val="bg1"/>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0.95</a:t>
                      </a:r>
                      <a:endParaRPr kumimoji="0" lang="en-US" altLang="en-US" sz="1400" b="0" i="0" u="none" strike="noStrike" cap="none" normalizeH="0" baseline="0">
                        <a:ln>
                          <a:noFill/>
                        </a:ln>
                        <a:solidFill>
                          <a:schemeClr val="bg1"/>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altLang="en-US" sz="1400" b="0" i="0" u="none" strike="noStrike" cap="none" normalizeH="0" baseline="0">
                          <a:ln>
                            <a:noFill/>
                          </a:ln>
                          <a:solidFill>
                            <a:srgbClr val="000000"/>
                          </a:solidFill>
                          <a:effectLst/>
                          <a:latin typeface="Calibri" charset="0"/>
                          <a:ea typeface="ＭＳ Ｐゴシック" charset="-128"/>
                        </a:rPr>
                        <a:t>NS</a:t>
                      </a:r>
                      <a:endParaRPr kumimoji="0" lang="en-US" altLang="en-US" sz="1400" b="0" i="0" u="none" strike="noStrike" cap="none" normalizeH="0" baseline="0">
                        <a:ln>
                          <a:noFill/>
                        </a:ln>
                        <a:solidFill>
                          <a:schemeClr val="bg1"/>
                        </a:solidFill>
                        <a:effectLst/>
                        <a:latin typeface="Arial" charset="0"/>
                        <a:ea typeface="MS Mincho"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56" name="Rectangle 55"/>
          <p:cNvSpPr/>
          <p:nvPr/>
        </p:nvSpPr>
        <p:spPr bwMode="auto">
          <a:xfrm>
            <a:off x="914400" y="5791200"/>
            <a:ext cx="7620000" cy="381000"/>
          </a:xfrm>
          <a:prstGeom prst="rect">
            <a:avLst/>
          </a:prstGeom>
          <a:noFill/>
          <a:ln w="57150" cap="flat" cmpd="sng" algn="ctr">
            <a:solidFill>
              <a:srgbClr val="FF0000"/>
            </a:solidFill>
            <a:prstDash val="solid"/>
            <a:round/>
            <a:headEnd type="none" w="med" len="med"/>
            <a:tailEnd type="none" w="med" len="med"/>
          </a:ln>
          <a:effectLst/>
        </p:spPr>
        <p:txBody>
          <a:bodyPr lIns="91430" tIns="45716" rIns="91430" bIns="45716"/>
          <a:lstStyle/>
          <a:p>
            <a:pPr defTabSz="914306" eaLnBrk="0" hangingPunct="0">
              <a:defRPr/>
            </a:pPr>
            <a:endParaRPr lang="en-US">
              <a:latin typeface="Open Sans"/>
              <a:ea typeface="+mn-ea"/>
              <a:cs typeface="Open Sans"/>
            </a:endParaRPr>
          </a:p>
        </p:txBody>
      </p:sp>
      <p:sp>
        <p:nvSpPr>
          <p:cNvPr id="60498" name="Text Box 12"/>
          <p:cNvSpPr txBox="1">
            <a:spLocks noChangeArrowheads="1"/>
          </p:cNvSpPr>
          <p:nvPr/>
        </p:nvSpPr>
        <p:spPr bwMode="auto">
          <a:xfrm>
            <a:off x="227013" y="6543675"/>
            <a:ext cx="64008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6" tIns="45709" rIns="91416" bIns="45709">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spcBef>
                <a:spcPct val="50000"/>
              </a:spcBef>
            </a:pPr>
            <a:r>
              <a:rPr lang="en-US" altLang="en-US" sz="1200">
                <a:solidFill>
                  <a:srgbClr val="000000"/>
                </a:solidFill>
                <a:latin typeface="Open Sans" charset="0"/>
                <a:ea typeface="Open Sans" charset="0"/>
                <a:cs typeface="Open Sans" charset="0"/>
                <a:sym typeface="Helvetica Light" charset="0"/>
              </a:rPr>
              <a:t>ADVANCE Collaborative Group. N Engl J Med 2008;358:24.</a:t>
            </a:r>
          </a:p>
        </p:txBody>
      </p:sp>
      <p:sp>
        <p:nvSpPr>
          <p:cNvPr id="58" name="Text Box 53"/>
          <p:cNvSpPr txBox="1">
            <a:spLocks noChangeArrowheads="1"/>
          </p:cNvSpPr>
          <p:nvPr/>
        </p:nvSpPr>
        <p:spPr bwMode="auto">
          <a:xfrm>
            <a:off x="0" y="-222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descr="C:\Users\Dr Alice Cheng\AppData\Local\Microsoft\Windows\Temporary Internet Files\Content.IE5\IS46GMN2\MP900409268[1].jpg"/>
          <p:cNvPicPr>
            <a:picLocks noChangeAspect="1" noChangeArrowheads="1"/>
          </p:cNvPicPr>
          <p:nvPr/>
        </p:nvPicPr>
        <p:blipFill>
          <a:blip r:embed="rId3">
            <a:extLst>
              <a:ext uri="{28A0092B-C50C-407E-A947-70E740481C1C}">
                <a14:useLocalDpi xmlns:a14="http://schemas.microsoft.com/office/drawing/2010/main" val="0"/>
              </a:ext>
            </a:extLst>
          </a:blip>
          <a:srcRect t="3159"/>
          <a:stretch>
            <a:fillRect/>
          </a:stretch>
        </p:blipFill>
        <p:spPr bwMode="auto">
          <a:xfrm>
            <a:off x="1601788" y="541338"/>
            <a:ext cx="5791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6" name="TextBox 4"/>
          <p:cNvSpPr txBox="1">
            <a:spLocks noChangeArrowheads="1"/>
          </p:cNvSpPr>
          <p:nvPr/>
        </p:nvSpPr>
        <p:spPr bwMode="auto">
          <a:xfrm>
            <a:off x="1525588" y="3808413"/>
            <a:ext cx="22002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a:r>
              <a:rPr lang="en-US" altLang="en-US" sz="3600" b="1">
                <a:solidFill>
                  <a:srgbClr val="000000"/>
                </a:solidFill>
                <a:latin typeface="Arial" charset="0"/>
                <a:sym typeface="Helvetica Light" charset="0"/>
              </a:rPr>
              <a:t>BENEFIT</a:t>
            </a:r>
          </a:p>
        </p:txBody>
      </p:sp>
      <p:sp>
        <p:nvSpPr>
          <p:cNvPr id="62467" name="TextBox 5"/>
          <p:cNvSpPr txBox="1">
            <a:spLocks noChangeArrowheads="1"/>
          </p:cNvSpPr>
          <p:nvPr/>
        </p:nvSpPr>
        <p:spPr bwMode="auto">
          <a:xfrm>
            <a:off x="5097463" y="3436938"/>
            <a:ext cx="2700337"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eaLnBrk="1"/>
            <a:r>
              <a:rPr lang="en-US" altLang="en-US" sz="3600" b="1">
                <a:solidFill>
                  <a:srgbClr val="000000"/>
                </a:solidFill>
                <a:latin typeface="Arial" charset="0"/>
                <a:sym typeface="Helvetica Light" charset="0"/>
              </a:rPr>
              <a:t>HYPO-</a:t>
            </a:r>
          </a:p>
          <a:p>
            <a:pPr algn="ctr" defTabSz="914400" eaLnBrk="1"/>
            <a:r>
              <a:rPr lang="en-US" altLang="en-US" sz="3600" b="1">
                <a:solidFill>
                  <a:srgbClr val="000000"/>
                </a:solidFill>
                <a:latin typeface="Arial" charset="0"/>
                <a:sym typeface="Helvetica Light" charset="0"/>
              </a:rPr>
              <a:t>GLYCEMIA</a:t>
            </a:r>
          </a:p>
        </p:txBody>
      </p:sp>
      <p:sp>
        <p:nvSpPr>
          <p:cNvPr id="14848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Text Box 3"/>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
        <p:nvSpPr>
          <p:cNvPr id="64514" name="Rectangle 4"/>
          <p:cNvSpPr>
            <a:spLocks noGrp="1"/>
          </p:cNvSpPr>
          <p:nvPr>
            <p:ph type="ctrTitle" idx="4294967295"/>
          </p:nvPr>
        </p:nvSpPr>
        <p:spPr>
          <a:xfrm>
            <a:off x="685800" y="2130425"/>
            <a:ext cx="7772400" cy="1470025"/>
          </a:xfrm>
        </p:spPr>
        <p:txBody>
          <a:bodyPr/>
          <a:lstStyle/>
          <a:p>
            <a:pPr algn="ctr"/>
            <a:r>
              <a:rPr lang="en-US" altLang="en-US">
                <a:ea typeface="ＭＳ Ｐゴシック" charset="-128"/>
              </a:rPr>
              <a:t>7.1 – 8.5%</a:t>
            </a:r>
            <a:endParaRPr lang="en-CA" altLang="en-US">
              <a:ea typeface="ＭＳ Ｐゴシック"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00763"/>
            <a:ext cx="9144000" cy="155575"/>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66562" name="Picture 4"/>
          <p:cNvPicPr>
            <a:picLocks noChangeAspect="1"/>
          </p:cNvPicPr>
          <p:nvPr/>
        </p:nvPicPr>
        <p:blipFill>
          <a:blip r:embed="rId3">
            <a:extLst>
              <a:ext uri="{28A0092B-C50C-407E-A947-70E740481C1C}">
                <a14:useLocalDpi xmlns:a14="http://schemas.microsoft.com/office/drawing/2010/main" val="0"/>
              </a:ext>
            </a:extLst>
          </a:blip>
          <a:srcRect l="1492" r="1508" b="11133"/>
          <a:stretch>
            <a:fillRect/>
          </a:stretch>
        </p:blipFill>
        <p:spPr bwMode="auto">
          <a:xfrm>
            <a:off x="1398588" y="0"/>
            <a:ext cx="6303962" cy="66055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6563" name="Rectangle 82"/>
          <p:cNvSpPr>
            <a:spLocks noChangeArrowheads="1"/>
          </p:cNvSpPr>
          <p:nvPr/>
        </p:nvSpPr>
        <p:spPr bwMode="auto">
          <a:xfrm>
            <a:off x="0" y="6605588"/>
            <a:ext cx="5087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r>
              <a:rPr lang="en-US" altLang="en-US" sz="1200">
                <a:solidFill>
                  <a:srgbClr val="000000"/>
                </a:solidFill>
                <a:latin typeface="Arial" charset="0"/>
              </a:rPr>
              <a:t>Moorhouse P, Rockwood K. J R Coll Physicians Edinb 2012;42:333-340.</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p:cNvSpPr>
          <p:nvPr>
            <p:ph type="title" idx="4294967295"/>
          </p:nvPr>
        </p:nvSpPr>
        <p:spPr/>
        <p:txBody>
          <a:bodyPr/>
          <a:lstStyle/>
          <a:p>
            <a:r>
              <a:rPr lang="en-US" altLang="en-US">
                <a:ea typeface="ＭＳ Ｐゴシック" charset="-128"/>
              </a:rPr>
              <a:t>Recommendations 1-3</a:t>
            </a:r>
            <a:endParaRPr lang="en-CA" altLang="en-US">
              <a:ea typeface="ＭＳ Ｐゴシック" charset="-128"/>
            </a:endParaRPr>
          </a:p>
        </p:txBody>
      </p:sp>
      <p:sp>
        <p:nvSpPr>
          <p:cNvPr id="68610" name="Rectangle 3"/>
          <p:cNvSpPr>
            <a:spLocks noGrp="1"/>
          </p:cNvSpPr>
          <p:nvPr>
            <p:ph type="body" idx="4294967295"/>
          </p:nvPr>
        </p:nvSpPr>
        <p:spPr>
          <a:xfrm>
            <a:off x="700088" y="1465263"/>
            <a:ext cx="7886700" cy="4329112"/>
          </a:xfrm>
        </p:spPr>
        <p:txBody>
          <a:bodyPr/>
          <a:lstStyle/>
          <a:p>
            <a:pPr marL="495300" indent="-495300">
              <a:lnSpc>
                <a:spcPct val="100000"/>
              </a:lnSpc>
              <a:buFont typeface="Arial" charset="0"/>
              <a:buAutoNum type="arabicPeriod"/>
            </a:pPr>
            <a:r>
              <a:rPr lang="en-CA" altLang="en-US" sz="2200" b="0">
                <a:ea typeface="ＭＳ Ｐゴシック" charset="-128"/>
              </a:rPr>
              <a:t>Glycemic targets should be </a:t>
            </a:r>
            <a:r>
              <a:rPr lang="en-CA" altLang="en-US" sz="2200">
                <a:ea typeface="ＭＳ Ｐゴシック" charset="-128"/>
              </a:rPr>
              <a:t>individualized</a:t>
            </a:r>
            <a:r>
              <a:rPr lang="en-CA" altLang="en-US" sz="2200" b="0">
                <a:ea typeface="ＭＳ Ｐゴシック" charset="-128"/>
              </a:rPr>
              <a:t> </a:t>
            </a:r>
            <a:r>
              <a:rPr lang="en-CA" altLang="en-US" sz="1800" b="0">
                <a:ea typeface="ＭＳ Ｐゴシック" charset="-128"/>
              </a:rPr>
              <a:t>[Grade D, Consensus]</a:t>
            </a:r>
          </a:p>
          <a:p>
            <a:pPr marL="495300" indent="-495300">
              <a:lnSpc>
                <a:spcPct val="100000"/>
              </a:lnSpc>
              <a:buFont typeface="Arial" charset="0"/>
              <a:buAutoNum type="arabicPeriod"/>
            </a:pPr>
            <a:r>
              <a:rPr lang="en-CA" altLang="en-US" sz="2200" b="0">
                <a:ea typeface="ＭＳ Ｐゴシック" charset="-128"/>
              </a:rPr>
              <a:t>In </a:t>
            </a:r>
            <a:r>
              <a:rPr lang="en-CA" altLang="en-US" sz="2200">
                <a:ea typeface="ＭＳ Ｐゴシック" charset="-128"/>
              </a:rPr>
              <a:t>most people </a:t>
            </a:r>
            <a:r>
              <a:rPr lang="en-CA" altLang="en-US" sz="2200" b="0">
                <a:ea typeface="ＭＳ Ｐゴシック" charset="-128"/>
              </a:rPr>
              <a:t>with type 1 or type 2 diabetes, an A1C </a:t>
            </a:r>
            <a:r>
              <a:rPr lang="en-CA" altLang="en-US" sz="2200">
                <a:ea typeface="ＭＳ Ｐゴシック" charset="-128"/>
              </a:rPr>
              <a:t>≤7.0% </a:t>
            </a:r>
            <a:r>
              <a:rPr lang="en-CA" altLang="en-US" sz="2200" b="0">
                <a:ea typeface="ＭＳ Ｐゴシック" charset="-128"/>
              </a:rPr>
              <a:t>should be targeted  to reduce the risk of microvascular </a:t>
            </a:r>
            <a:r>
              <a:rPr lang="en-CA" altLang="en-US" sz="1800" b="0">
                <a:ea typeface="ＭＳ Ｐゴシック" charset="-128"/>
              </a:rPr>
              <a:t>[Grade A, Level 1A] </a:t>
            </a:r>
            <a:r>
              <a:rPr lang="en-CA" altLang="en-US" sz="2200" b="0">
                <a:ea typeface="ＭＳ Ｐゴシック" charset="-128"/>
              </a:rPr>
              <a:t>and, if implemented early in the course of disease, CV complications </a:t>
            </a:r>
            <a:r>
              <a:rPr lang="en-CA" altLang="en-US" sz="1800" b="0">
                <a:ea typeface="ＭＳ Ｐゴシック" charset="-128"/>
              </a:rPr>
              <a:t>[Grade B, Level 3]</a:t>
            </a:r>
          </a:p>
          <a:p>
            <a:pPr marL="495300" indent="-495300">
              <a:lnSpc>
                <a:spcPct val="100000"/>
              </a:lnSpc>
              <a:buFont typeface="Arial" charset="0"/>
              <a:buAutoNum type="arabicPeriod"/>
            </a:pPr>
            <a:r>
              <a:rPr lang="en-CA" altLang="en-US" sz="2200" b="0">
                <a:ea typeface="ＭＳ Ｐゴシック" charset="-128"/>
              </a:rPr>
              <a:t>In people with </a:t>
            </a:r>
            <a:r>
              <a:rPr lang="en-CA" altLang="en-US" sz="2200">
                <a:ea typeface="ＭＳ Ｐゴシック" charset="-128"/>
              </a:rPr>
              <a:t>type 2 diabetes</a:t>
            </a:r>
            <a:r>
              <a:rPr lang="en-CA" altLang="en-US" sz="2200" b="0">
                <a:ea typeface="ＭＳ Ｐゴシック" charset="-128"/>
              </a:rPr>
              <a:t>, an A1C </a:t>
            </a:r>
            <a:r>
              <a:rPr lang="en-CA" altLang="en-US" sz="2200">
                <a:ea typeface="ＭＳ Ｐゴシック" charset="-128"/>
              </a:rPr>
              <a:t>≤6.5% </a:t>
            </a:r>
            <a:r>
              <a:rPr lang="en-CA" altLang="en-US" sz="2200" b="0">
                <a:ea typeface="ＭＳ Ｐゴシック" charset="-128"/>
              </a:rPr>
              <a:t>may be targeted to reduce the risk of CKD </a:t>
            </a:r>
            <a:r>
              <a:rPr lang="en-CA" altLang="en-US" sz="1800" b="0">
                <a:ea typeface="ＭＳ Ｐゴシック" charset="-128"/>
              </a:rPr>
              <a:t>[Grade A, Level 1A]</a:t>
            </a:r>
            <a:r>
              <a:rPr lang="en-CA" altLang="en-US" sz="2200" b="0">
                <a:ea typeface="ＭＳ Ｐゴシック" charset="-128"/>
              </a:rPr>
              <a:t> and retinopathy </a:t>
            </a:r>
            <a:r>
              <a:rPr lang="en-CA" altLang="en-US" sz="1800" b="0">
                <a:ea typeface="ＭＳ Ｐゴシック" charset="-128"/>
              </a:rPr>
              <a:t>[Grade A, Level 1A],</a:t>
            </a:r>
            <a:r>
              <a:rPr lang="en-CA" altLang="en-US" sz="2200" b="0">
                <a:ea typeface="ＭＳ Ｐゴシック" charset="-128"/>
              </a:rPr>
              <a:t> if they are assessed to be at low risk of hypoglycemia based on class of antihyperglycemic medication(s) utilized and the person’s characteristics </a:t>
            </a:r>
            <a:r>
              <a:rPr lang="en-CA" altLang="en-US" sz="1800" b="0">
                <a:ea typeface="ＭＳ Ｐゴシック" charset="-128"/>
              </a:rPr>
              <a:t>[Grade D, Consensus]</a:t>
            </a:r>
          </a:p>
          <a:p>
            <a:pPr marL="495300" indent="-495300">
              <a:lnSpc>
                <a:spcPct val="100000"/>
              </a:lnSpc>
              <a:buFont typeface="Arial" charset="0"/>
              <a:buAutoNum type="arabicPeriod"/>
            </a:pPr>
            <a:endParaRPr lang="en-CA" altLang="en-US" sz="1800" b="0">
              <a:ea typeface="ＭＳ Ｐゴシック" charset="-128"/>
            </a:endParaRPr>
          </a:p>
        </p:txBody>
      </p:sp>
      <p:sp>
        <p:nvSpPr>
          <p:cNvPr id="10957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
        <p:nvSpPr>
          <p:cNvPr id="68613" name="Text Box 5"/>
          <p:cNvSpPr txBox="1">
            <a:spLocks noChangeArrowheads="1"/>
          </p:cNvSpPr>
          <p:nvPr/>
        </p:nvSpPr>
        <p:spPr bwMode="auto">
          <a:xfrm>
            <a:off x="539750" y="6296025"/>
            <a:ext cx="6723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eaLnBrk="0" hangingPunct="0">
              <a:defRPr sz="2400">
                <a:solidFill>
                  <a:schemeClr val="tx1"/>
                </a:solidFill>
                <a:latin typeface="Calibri" charset="0"/>
                <a:ea typeface="ＭＳ Ｐゴシック" charset="-128"/>
              </a:defRPr>
            </a:lvl2pPr>
            <a:lvl3pPr eaLnBrk="0" hangingPunct="0">
              <a:defRPr sz="2400">
                <a:solidFill>
                  <a:schemeClr val="tx1"/>
                </a:solidFill>
                <a:latin typeface="Calibri" charset="0"/>
                <a:ea typeface="ＭＳ Ｐゴシック" charset="-128"/>
              </a:defRPr>
            </a:lvl3pPr>
            <a:lvl4pPr eaLnBrk="0" hangingPunct="0">
              <a:defRPr sz="2400">
                <a:solidFill>
                  <a:schemeClr val="tx1"/>
                </a:solidFill>
                <a:latin typeface="Calibri" charset="0"/>
                <a:ea typeface="ＭＳ Ｐゴシック" charset="-128"/>
              </a:defRPr>
            </a:lvl4pPr>
            <a:lvl5pPr eaLnBrk="0" hangingPunct="0">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CKD</a:t>
            </a:r>
            <a:r>
              <a:rPr lang="en-US" altLang="en-US" sz="1400"/>
              <a:t>, chronic kidney disease; </a:t>
            </a:r>
            <a:r>
              <a:rPr lang="en-US" altLang="en-US" sz="1400" i="1"/>
              <a:t>CV</a:t>
            </a:r>
            <a:r>
              <a:rPr lang="en-US" altLang="en-US" sz="1400"/>
              <a:t>, cardiovascular</a:t>
            </a:r>
            <a:endParaRPr lang="en-CA" altLang="en-US"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idx="4294967295"/>
          </p:nvPr>
        </p:nvSpPr>
        <p:spPr/>
        <p:txBody>
          <a:bodyPr/>
          <a:lstStyle/>
          <a:p>
            <a:r>
              <a:rPr lang="en-US" altLang="en-US">
                <a:ea typeface="ＭＳ Ｐゴシック" charset="-128"/>
              </a:rPr>
              <a:t>Recommendation 4</a:t>
            </a:r>
            <a:endParaRPr lang="en-CA" altLang="en-US">
              <a:ea typeface="ＭＳ Ｐゴシック" charset="-128"/>
            </a:endParaRPr>
          </a:p>
        </p:txBody>
      </p:sp>
      <p:sp>
        <p:nvSpPr>
          <p:cNvPr id="69634" name="Rectangle 3"/>
          <p:cNvSpPr>
            <a:spLocks noGrp="1"/>
          </p:cNvSpPr>
          <p:nvPr>
            <p:ph type="body" idx="4294967295"/>
          </p:nvPr>
        </p:nvSpPr>
        <p:spPr>
          <a:xfrm>
            <a:off x="628650" y="1541463"/>
            <a:ext cx="7886700" cy="4329112"/>
          </a:xfrm>
        </p:spPr>
        <p:txBody>
          <a:bodyPr/>
          <a:lstStyle/>
          <a:p>
            <a:pPr marL="495300" indent="-495300">
              <a:lnSpc>
                <a:spcPct val="100000"/>
              </a:lnSpc>
              <a:buFont typeface="Arial" charset="0"/>
              <a:buNone/>
            </a:pPr>
            <a:r>
              <a:rPr lang="en-CA" altLang="en-US" sz="2000" b="0">
                <a:ea typeface="ＭＳ Ｐゴシック" charset="-128"/>
              </a:rPr>
              <a:t>4.    </a:t>
            </a:r>
            <a:r>
              <a:rPr lang="en-CA" altLang="en-US" sz="2200" b="0">
                <a:ea typeface="ＭＳ Ｐゴシック" charset="-128"/>
              </a:rPr>
              <a:t>A </a:t>
            </a:r>
            <a:r>
              <a:rPr lang="en-CA" altLang="en-US" sz="2200">
                <a:ea typeface="ＭＳ Ｐゴシック" charset="-128"/>
              </a:rPr>
              <a:t>higher A1C target </a:t>
            </a:r>
            <a:r>
              <a:rPr lang="en-CA" altLang="en-US" sz="2200" b="0">
                <a:ea typeface="ＭＳ Ｐゴシック" charset="-128"/>
              </a:rPr>
              <a:t>may be considered in people with diabetes with the goals of avoiding hypoglycemia and over-treatment related to antihyperglycemic therapy, with any of the following: </a:t>
            </a:r>
            <a:r>
              <a:rPr lang="en-CA" altLang="en-US" sz="1600" b="0">
                <a:ea typeface="ＭＳ Ｐゴシック" charset="-128"/>
              </a:rPr>
              <a:t>[Grade D, Consensus]</a:t>
            </a:r>
          </a:p>
          <a:p>
            <a:pPr marL="839788" lvl="1" indent="-419100">
              <a:lnSpc>
                <a:spcPct val="100000"/>
              </a:lnSpc>
            </a:pPr>
            <a:r>
              <a:rPr lang="en-CA" altLang="en-US" sz="2000" b="1">
                <a:latin typeface="Open Sans" charset="0"/>
                <a:ea typeface="ＭＳ Ｐゴシック" charset="-128"/>
              </a:rPr>
              <a:t>Functionally dependent</a:t>
            </a:r>
            <a:r>
              <a:rPr lang="en-CA" altLang="en-US" sz="2000">
                <a:latin typeface="Open Sans" charset="0"/>
                <a:ea typeface="ＭＳ Ｐゴシック" charset="-128"/>
              </a:rPr>
              <a:t>: 7.1-8.0%</a:t>
            </a:r>
          </a:p>
          <a:p>
            <a:pPr marL="839788" lvl="1" indent="-419100">
              <a:lnSpc>
                <a:spcPct val="100000"/>
              </a:lnSpc>
            </a:pPr>
            <a:r>
              <a:rPr lang="en-CA" altLang="en-US" sz="2000">
                <a:latin typeface="Open Sans" charset="0"/>
                <a:ea typeface="ＭＳ Ｐゴシック" charset="-128"/>
              </a:rPr>
              <a:t>History of recurrent </a:t>
            </a:r>
            <a:r>
              <a:rPr lang="en-CA" altLang="en-US" sz="2000" b="1">
                <a:latin typeface="Open Sans" charset="0"/>
                <a:ea typeface="ＭＳ Ｐゴシック" charset="-128"/>
              </a:rPr>
              <a:t>severe hypoglycemia</a:t>
            </a:r>
            <a:r>
              <a:rPr lang="en-CA" altLang="en-US" sz="2000">
                <a:latin typeface="Open Sans" charset="0"/>
                <a:ea typeface="ＭＳ Ｐゴシック" charset="-128"/>
              </a:rPr>
              <a:t>, especially if accompanied by </a:t>
            </a:r>
            <a:r>
              <a:rPr lang="en-CA" altLang="en-US" sz="2000" b="1">
                <a:latin typeface="Open Sans" charset="0"/>
                <a:ea typeface="ＭＳ Ｐゴシック" charset="-128"/>
              </a:rPr>
              <a:t>hypoglycemia unawareness</a:t>
            </a:r>
            <a:r>
              <a:rPr lang="en-CA" altLang="en-US" sz="2000">
                <a:latin typeface="Open Sans" charset="0"/>
                <a:ea typeface="ＭＳ Ｐゴシック" charset="-128"/>
              </a:rPr>
              <a:t>:  7.1-8.5%</a:t>
            </a:r>
          </a:p>
          <a:p>
            <a:pPr marL="839788" lvl="1" indent="-419100">
              <a:lnSpc>
                <a:spcPct val="100000"/>
              </a:lnSpc>
            </a:pPr>
            <a:r>
              <a:rPr lang="en-CA" altLang="en-US" sz="2000" b="1">
                <a:latin typeface="Open Sans" charset="0"/>
                <a:ea typeface="ＭＳ Ｐゴシック" charset="-128"/>
              </a:rPr>
              <a:t>Limited life expectancy</a:t>
            </a:r>
            <a:r>
              <a:rPr lang="en-CA" altLang="en-US" sz="2000">
                <a:latin typeface="Open Sans" charset="0"/>
                <a:ea typeface="ＭＳ Ｐゴシック" charset="-128"/>
              </a:rPr>
              <a:t>: 7.1-8.5%</a:t>
            </a:r>
          </a:p>
          <a:p>
            <a:pPr marL="839788" lvl="1" indent="-419100">
              <a:lnSpc>
                <a:spcPct val="100000"/>
              </a:lnSpc>
            </a:pPr>
            <a:r>
              <a:rPr lang="en-CA" altLang="en-US" sz="2000" b="1">
                <a:latin typeface="Open Sans" charset="0"/>
                <a:ea typeface="ＭＳ Ｐゴシック" charset="-128"/>
              </a:rPr>
              <a:t>Frail</a:t>
            </a:r>
            <a:r>
              <a:rPr lang="en-CA" altLang="en-US" sz="2000">
                <a:latin typeface="Open Sans" charset="0"/>
                <a:ea typeface="ＭＳ Ｐゴシック" charset="-128"/>
              </a:rPr>
              <a:t> elderly and/or with </a:t>
            </a:r>
            <a:r>
              <a:rPr lang="en-CA" altLang="en-US" sz="2000" b="1">
                <a:latin typeface="Open Sans" charset="0"/>
                <a:ea typeface="ＭＳ Ｐゴシック" charset="-128"/>
              </a:rPr>
              <a:t>dementia</a:t>
            </a:r>
            <a:r>
              <a:rPr lang="en-CA" altLang="en-US" sz="2000">
                <a:latin typeface="Open Sans" charset="0"/>
                <a:ea typeface="ＭＳ Ｐゴシック" charset="-128"/>
              </a:rPr>
              <a:t>: 7.1-8.5% </a:t>
            </a:r>
          </a:p>
          <a:p>
            <a:pPr marL="839788" lvl="1" indent="-419100">
              <a:lnSpc>
                <a:spcPct val="100000"/>
              </a:lnSpc>
            </a:pPr>
            <a:r>
              <a:rPr lang="en-CA" altLang="en-US" sz="2000" b="1">
                <a:latin typeface="Open Sans" charset="0"/>
                <a:ea typeface="ＭＳ Ｐゴシック" charset="-128"/>
              </a:rPr>
              <a:t>End of life</a:t>
            </a:r>
            <a:r>
              <a:rPr lang="en-CA" altLang="en-US" sz="2000">
                <a:latin typeface="Open Sans" charset="0"/>
                <a:ea typeface="ＭＳ Ｐゴシック" charset="-128"/>
              </a:rPr>
              <a:t>: A1C measurement not recommended. Avoid symptomatic hyperglycemia and any hypoglycemia</a:t>
            </a:r>
          </a:p>
        </p:txBody>
      </p:sp>
      <p:sp>
        <p:nvSpPr>
          <p:cNvPr id="696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11059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idx="4294967295"/>
          </p:nvPr>
        </p:nvSpPr>
        <p:spPr/>
        <p:txBody>
          <a:bodyPr/>
          <a:lstStyle/>
          <a:p>
            <a:r>
              <a:rPr lang="en-US" altLang="en-US">
                <a:ea typeface="ＭＳ Ｐゴシック" charset="-128"/>
              </a:rPr>
              <a:t>Recommendation 5</a:t>
            </a:r>
            <a:endParaRPr lang="en-CA" altLang="en-US">
              <a:ea typeface="ＭＳ Ｐゴシック" charset="-128"/>
            </a:endParaRPr>
          </a:p>
        </p:txBody>
      </p:sp>
      <p:sp>
        <p:nvSpPr>
          <p:cNvPr id="70658" name="Rectangle 3"/>
          <p:cNvSpPr>
            <a:spLocks noGrp="1"/>
          </p:cNvSpPr>
          <p:nvPr>
            <p:ph type="body" idx="4294967295"/>
          </p:nvPr>
        </p:nvSpPr>
        <p:spPr>
          <a:xfrm>
            <a:off x="628650" y="1547813"/>
            <a:ext cx="7988300" cy="5032375"/>
          </a:xfrm>
        </p:spPr>
        <p:txBody>
          <a:bodyPr/>
          <a:lstStyle/>
          <a:p>
            <a:pPr marL="495300" indent="-495300">
              <a:lnSpc>
                <a:spcPct val="110000"/>
              </a:lnSpc>
              <a:buFont typeface="Arial" charset="0"/>
              <a:buNone/>
            </a:pPr>
            <a:r>
              <a:rPr lang="en-CA" altLang="en-US" sz="2000" b="0">
                <a:ea typeface="ＭＳ Ｐゴシック" charset="-128"/>
              </a:rPr>
              <a:t>5.  In order to achieve an A1C ≤7.0%, people with diabetes should aim for:</a:t>
            </a:r>
          </a:p>
          <a:p>
            <a:pPr marL="839788" lvl="1" indent="-419100">
              <a:lnSpc>
                <a:spcPct val="110000"/>
              </a:lnSpc>
            </a:pPr>
            <a:r>
              <a:rPr lang="en-CA" altLang="en-US" sz="2000" b="1">
                <a:latin typeface="Open Sans" charset="0"/>
                <a:ea typeface="ＭＳ Ｐゴシック" charset="-128"/>
              </a:rPr>
              <a:t>Fasting plasma glucose (FPG)</a:t>
            </a:r>
            <a:r>
              <a:rPr lang="en-CA" altLang="en-US" sz="2000">
                <a:latin typeface="Open Sans" charset="0"/>
                <a:ea typeface="ＭＳ Ｐゴシック" charset="-128"/>
              </a:rPr>
              <a:t> or </a:t>
            </a:r>
            <a:r>
              <a:rPr lang="en-CA" altLang="en-US" sz="2000" b="1">
                <a:latin typeface="Open Sans" charset="0"/>
                <a:ea typeface="ＭＳ Ｐゴシック" charset="-128"/>
              </a:rPr>
              <a:t>preprandial</a:t>
            </a:r>
            <a:r>
              <a:rPr lang="en-CA" altLang="en-US" sz="2000">
                <a:latin typeface="Open Sans" charset="0"/>
                <a:ea typeface="ＭＳ Ｐゴシック" charset="-128"/>
              </a:rPr>
              <a:t> PG target of </a:t>
            </a:r>
            <a:r>
              <a:rPr lang="en-CA" altLang="en-US" sz="2000" b="1">
                <a:latin typeface="Open Sans" charset="0"/>
                <a:ea typeface="ＭＳ Ｐゴシック" charset="-128"/>
              </a:rPr>
              <a:t>4.0–7.0 </a:t>
            </a:r>
            <a:r>
              <a:rPr lang="en-CA" altLang="en-US" sz="2000">
                <a:latin typeface="Open Sans" charset="0"/>
                <a:ea typeface="ＭＳ Ｐゴシック" charset="-128"/>
              </a:rPr>
              <a:t>mmol/L and a </a:t>
            </a:r>
            <a:r>
              <a:rPr lang="en-CA" altLang="en-US" sz="2000" b="1">
                <a:latin typeface="Open Sans" charset="0"/>
                <a:ea typeface="ＭＳ Ｐゴシック" charset="-128"/>
              </a:rPr>
              <a:t>2h PPG</a:t>
            </a:r>
            <a:r>
              <a:rPr lang="en-CA" altLang="en-US" sz="2000">
                <a:latin typeface="Open Sans" charset="0"/>
                <a:ea typeface="ＭＳ Ｐゴシック" charset="-128"/>
              </a:rPr>
              <a:t> target of </a:t>
            </a:r>
            <a:r>
              <a:rPr lang="en-CA" altLang="en-US" sz="2000" b="1">
                <a:latin typeface="Open Sans" charset="0"/>
                <a:ea typeface="ＭＳ Ｐゴシック" charset="-128"/>
              </a:rPr>
              <a:t>5.0–10.0 </a:t>
            </a:r>
            <a:r>
              <a:rPr lang="en-CA" altLang="en-US" sz="2000">
                <a:latin typeface="Open Sans" charset="0"/>
                <a:ea typeface="ＭＳ Ｐゴシック" charset="-128"/>
              </a:rPr>
              <a:t>mmol/L</a:t>
            </a:r>
            <a:r>
              <a:rPr lang="en-CA" altLang="en-US" sz="1800">
                <a:latin typeface="Open Sans" charset="0"/>
                <a:ea typeface="ＭＳ Ｐゴシック" charset="-128"/>
              </a:rPr>
              <a:t> </a:t>
            </a:r>
            <a:r>
              <a:rPr lang="en-CA" altLang="en-US" sz="1600">
                <a:latin typeface="Open Sans" charset="0"/>
                <a:ea typeface="ＭＳ Ｐゴシック" charset="-128"/>
              </a:rPr>
              <a:t>[Grade B, Level 2 for type 1; Grade B, Level 2 for type 2 diabetes]</a:t>
            </a:r>
          </a:p>
          <a:p>
            <a:pPr marL="839788" lvl="1" indent="-419100">
              <a:lnSpc>
                <a:spcPct val="110000"/>
              </a:lnSpc>
            </a:pPr>
            <a:r>
              <a:rPr lang="en-CA" altLang="en-US" sz="2000">
                <a:latin typeface="Open Sans" charset="0"/>
                <a:ea typeface="ＭＳ Ｐゴシック" charset="-128"/>
              </a:rPr>
              <a:t>If an </a:t>
            </a:r>
            <a:r>
              <a:rPr lang="en-CA" altLang="en-US" sz="2000" b="1">
                <a:latin typeface="Open Sans" charset="0"/>
                <a:ea typeface="ＭＳ Ｐゴシック" charset="-128"/>
              </a:rPr>
              <a:t>A1C target ≤7.0% cannot be achieved </a:t>
            </a:r>
            <a:r>
              <a:rPr lang="en-CA" altLang="en-US" sz="2000">
                <a:latin typeface="Open Sans" charset="0"/>
                <a:ea typeface="ＭＳ Ｐゴシック" charset="-128"/>
              </a:rPr>
              <a:t>with a FPG target of 4.0-7.0 mmol/L and PPG target of 5.0–10.0 mmol/L, further </a:t>
            </a:r>
            <a:r>
              <a:rPr lang="en-CA" altLang="en-US" sz="2000" b="1">
                <a:latin typeface="Open Sans" charset="0"/>
                <a:ea typeface="ＭＳ Ｐゴシック" charset="-128"/>
              </a:rPr>
              <a:t>FPG lowering to 4.0 to 5.5 </a:t>
            </a:r>
            <a:r>
              <a:rPr lang="en-CA" altLang="en-US" sz="2000">
                <a:latin typeface="Open Sans" charset="0"/>
                <a:ea typeface="ＭＳ Ｐゴシック" charset="-128"/>
              </a:rPr>
              <a:t>mmol/L and/or </a:t>
            </a:r>
            <a:r>
              <a:rPr lang="en-CA" altLang="en-US" sz="2000" b="1">
                <a:latin typeface="Open Sans" charset="0"/>
                <a:ea typeface="ＭＳ Ｐゴシック" charset="-128"/>
              </a:rPr>
              <a:t>PPG lowering to 5.0–8.0</a:t>
            </a:r>
            <a:r>
              <a:rPr lang="en-CA" altLang="en-US" sz="2000">
                <a:latin typeface="Open Sans" charset="0"/>
                <a:ea typeface="ＭＳ Ｐゴシック" charset="-128"/>
              </a:rPr>
              <a:t> mmol/L may be considered, but must be balanced against the risk of hypoglycemia</a:t>
            </a:r>
            <a:r>
              <a:rPr lang="en-CA" altLang="en-US" sz="1800">
                <a:latin typeface="Open Sans" charset="0"/>
                <a:ea typeface="ＭＳ Ｐゴシック" charset="-128"/>
              </a:rPr>
              <a:t> </a:t>
            </a:r>
            <a:r>
              <a:rPr lang="en-CA" altLang="en-US" sz="1600">
                <a:latin typeface="Open Sans" charset="0"/>
                <a:ea typeface="ＭＳ Ｐゴシック" charset="-128"/>
              </a:rPr>
              <a:t>[Grade D, Level 4 for FPG target for type 2 diabetes; Grade D, Consensus for FPG target for type 1 diabetes; Grade D, Level 4 for PPG target for type 2 diabetes; Grade D, Consensus for PPG target for type 1 diabetes]</a:t>
            </a:r>
            <a:endParaRPr lang="en-CA" altLang="en-US" sz="1100">
              <a:ea typeface="ＭＳ Ｐゴシック" charset="-128"/>
            </a:endParaRPr>
          </a:p>
        </p:txBody>
      </p:sp>
      <p:sp>
        <p:nvSpPr>
          <p:cNvPr id="7065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chemeClr val="bg1"/>
                </a:solidFill>
                <a:latin typeface="Arial" charset="0"/>
              </a:rPr>
              <a:t>2018</a:t>
            </a:r>
          </a:p>
        </p:txBody>
      </p:sp>
      <p:sp>
        <p:nvSpPr>
          <p:cNvPr id="11162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p:cNvSpPr>
          <p:nvPr>
            <p:ph type="title" idx="4294967295"/>
          </p:nvPr>
        </p:nvSpPr>
        <p:spPr/>
        <p:txBody>
          <a:bodyPr/>
          <a:lstStyle/>
          <a:p>
            <a:r>
              <a:rPr lang="en-US" altLang="en-US">
                <a:ea typeface="ＭＳ Ｐゴシック" charset="-128"/>
              </a:rPr>
              <a:t>Key Messages</a:t>
            </a:r>
            <a:endParaRPr lang="en-CA" altLang="en-US">
              <a:ea typeface="ＭＳ Ｐゴシック" charset="-128"/>
            </a:endParaRPr>
          </a:p>
        </p:txBody>
      </p:sp>
      <p:sp>
        <p:nvSpPr>
          <p:cNvPr id="71682" name="Rectangle 3"/>
          <p:cNvSpPr>
            <a:spLocks noGrp="1"/>
          </p:cNvSpPr>
          <p:nvPr>
            <p:ph type="body" idx="4294967295"/>
          </p:nvPr>
        </p:nvSpPr>
        <p:spPr>
          <a:xfrm>
            <a:off x="628650" y="1624013"/>
            <a:ext cx="7886700" cy="4329112"/>
          </a:xfrm>
        </p:spPr>
        <p:txBody>
          <a:bodyPr/>
          <a:lstStyle/>
          <a:p>
            <a:pPr>
              <a:lnSpc>
                <a:spcPct val="100000"/>
              </a:lnSpc>
            </a:pPr>
            <a:r>
              <a:rPr lang="en-CA" altLang="en-US" sz="2400">
                <a:ea typeface="ＭＳ Ｐゴシック" charset="-128"/>
              </a:rPr>
              <a:t>Optimal glycemic control is fundamental </a:t>
            </a:r>
            <a:r>
              <a:rPr lang="en-CA" altLang="en-US" sz="2400" b="0">
                <a:ea typeface="ＭＳ Ｐゴシック" charset="-128"/>
              </a:rPr>
              <a:t>to the management of diabetes</a:t>
            </a:r>
          </a:p>
          <a:p>
            <a:pPr>
              <a:lnSpc>
                <a:spcPct val="100000"/>
              </a:lnSpc>
            </a:pPr>
            <a:r>
              <a:rPr lang="en-CA" altLang="en-US" sz="2400" b="0">
                <a:ea typeface="ＭＳ Ｐゴシック" charset="-128"/>
              </a:rPr>
              <a:t>Both </a:t>
            </a:r>
            <a:r>
              <a:rPr lang="en-CA" altLang="en-US" sz="2400">
                <a:ea typeface="ＭＳ Ｐゴシック" charset="-128"/>
              </a:rPr>
              <a:t>fasting and postprandial </a:t>
            </a:r>
            <a:r>
              <a:rPr lang="en-CA" altLang="en-US" sz="2400" b="0">
                <a:ea typeface="ＭＳ Ｐゴシック" charset="-128"/>
              </a:rPr>
              <a:t>plasma glucose levels </a:t>
            </a:r>
            <a:r>
              <a:rPr lang="en-CA" altLang="en-US" sz="2400">
                <a:ea typeface="ＭＳ Ｐゴシック" charset="-128"/>
              </a:rPr>
              <a:t>correlate with the risk of complications </a:t>
            </a:r>
            <a:r>
              <a:rPr lang="en-CA" altLang="en-US" sz="2400" b="0">
                <a:ea typeface="ＭＳ Ｐゴシック" charset="-128"/>
              </a:rPr>
              <a:t>and contribute to the measured A1C value</a:t>
            </a:r>
          </a:p>
          <a:p>
            <a:pPr>
              <a:lnSpc>
                <a:spcPct val="100000"/>
              </a:lnSpc>
            </a:pPr>
            <a:r>
              <a:rPr lang="en-CA" altLang="en-US" sz="2400">
                <a:ea typeface="ＭＳ Ｐゴシック" charset="-128"/>
              </a:rPr>
              <a:t>Glycemic targets should be individualized </a:t>
            </a:r>
            <a:r>
              <a:rPr lang="en-CA" altLang="en-US" sz="2400" b="0">
                <a:ea typeface="ＭＳ Ｐゴシック" charset="-128"/>
              </a:rPr>
              <a:t>based on the individual’s age, duration of diabetes, risk of severe hypoglycemia, presence or absence of hypoglycemia unawareness, frailty or functional dependence and life expectancy</a:t>
            </a:r>
          </a:p>
        </p:txBody>
      </p:sp>
      <p:sp>
        <p:nvSpPr>
          <p:cNvPr id="1126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p:cNvSpPr>
          <p:nvPr>
            <p:ph type="title" idx="4294967295"/>
          </p:nvPr>
        </p:nvSpPr>
        <p:spPr>
          <a:xfrm>
            <a:off x="628650" y="423863"/>
            <a:ext cx="7886700" cy="1325562"/>
          </a:xfrm>
        </p:spPr>
        <p:txBody>
          <a:bodyPr/>
          <a:lstStyle/>
          <a:p>
            <a:r>
              <a:rPr lang="en-US" altLang="en-US">
                <a:ea typeface="ＭＳ Ｐゴシック" charset="-128"/>
              </a:rPr>
              <a:t>Key Messages for People with Diabetes</a:t>
            </a:r>
            <a:endParaRPr lang="en-CA" altLang="en-US">
              <a:ea typeface="ＭＳ Ｐゴシック" charset="-128"/>
            </a:endParaRPr>
          </a:p>
        </p:txBody>
      </p:sp>
      <p:sp>
        <p:nvSpPr>
          <p:cNvPr id="72706" name="Rectangle 3"/>
          <p:cNvSpPr>
            <a:spLocks noGrp="1"/>
          </p:cNvSpPr>
          <p:nvPr>
            <p:ph type="body" idx="4294967295"/>
          </p:nvPr>
        </p:nvSpPr>
        <p:spPr>
          <a:xfrm>
            <a:off x="628650" y="1825625"/>
            <a:ext cx="8064500" cy="4824413"/>
          </a:xfrm>
        </p:spPr>
        <p:txBody>
          <a:bodyPr/>
          <a:lstStyle/>
          <a:p>
            <a:pPr>
              <a:lnSpc>
                <a:spcPct val="100000"/>
              </a:lnSpc>
            </a:pPr>
            <a:r>
              <a:rPr lang="en-CA" altLang="en-US" sz="2400" b="0">
                <a:ea typeface="ＭＳ Ｐゴシック" charset="-128"/>
              </a:rPr>
              <a:t>Try to keep your blood glucose as close to your target range as possible. This will help to delay or prevent complications of diabetes</a:t>
            </a:r>
          </a:p>
          <a:p>
            <a:pPr>
              <a:lnSpc>
                <a:spcPct val="100000"/>
              </a:lnSpc>
            </a:pPr>
            <a:endParaRPr lang="en-CA" altLang="en-US" sz="800" b="0">
              <a:ea typeface="ＭＳ Ｐゴシック" charset="-128"/>
            </a:endParaRPr>
          </a:p>
          <a:p>
            <a:pPr>
              <a:lnSpc>
                <a:spcPct val="100000"/>
              </a:lnSpc>
            </a:pPr>
            <a:r>
              <a:rPr lang="en-CA" altLang="en-US" sz="2400" b="0">
                <a:ea typeface="ＭＳ Ｐゴシック" charset="-128"/>
              </a:rPr>
              <a:t>Target ranges for blood glucose and A1C can vary and depend on a person’s age, medical conditions and other risk factors. Work with your diabetes healthcare team to determine what your target A1C, and blood glucose target range (fasting and after meals) should be</a:t>
            </a:r>
            <a:endParaRPr lang="en-CA" altLang="en-US" b="0">
              <a:ea typeface="ＭＳ Ｐゴシック" charset="-128"/>
            </a:endParaRPr>
          </a:p>
        </p:txBody>
      </p:sp>
      <p:sp>
        <p:nvSpPr>
          <p:cNvPr id="757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4"/>
          <p:cNvSpPr>
            <a:spLocks noGrp="1"/>
          </p:cNvSpPr>
          <p:nvPr>
            <p:ph type="title"/>
          </p:nvPr>
        </p:nvSpPr>
        <p:spPr>
          <a:xfrm>
            <a:off x="666750" y="147638"/>
            <a:ext cx="7886700" cy="1325562"/>
          </a:xfrm>
        </p:spPr>
        <p:txBody>
          <a:bodyPr/>
          <a:lstStyle/>
          <a:p>
            <a:pPr algn="ctr"/>
            <a:r>
              <a:rPr lang="en-US" altLang="en-US" sz="3600" b="0">
                <a:ea typeface="ＭＳ Ｐゴシック" charset="-128"/>
              </a:rPr>
              <a:t>Visit </a:t>
            </a:r>
            <a:r>
              <a:rPr lang="en-US" altLang="en-US" sz="3600">
                <a:ea typeface="ＭＳ Ｐゴシック" charset="-128"/>
              </a:rPr>
              <a:t>guidelines.diabetes.ca</a:t>
            </a:r>
            <a:r>
              <a:rPr lang="en-US" altLang="en-US" sz="3600" b="0">
                <a:ea typeface="ＭＳ Ｐゴシック" charset="-128"/>
              </a:rPr>
              <a:t> </a:t>
            </a:r>
            <a:br>
              <a:rPr lang="en-US" altLang="en-US" sz="3600" b="0">
                <a:ea typeface="ＭＳ Ｐゴシック" charset="-128"/>
              </a:rPr>
            </a:br>
            <a:endParaRPr lang="en-US" altLang="en-US" sz="3600" b="0">
              <a:ea typeface="ＭＳ Ｐゴシック" charset="-128"/>
            </a:endParaRPr>
          </a:p>
        </p:txBody>
      </p:sp>
      <p:pic>
        <p:nvPicPr>
          <p:cNvPr id="737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p:txBody>
          <a:bodyPr/>
          <a:lstStyle/>
          <a:p>
            <a:pPr eaLnBrk="1" hangingPunct="1"/>
            <a:r>
              <a:rPr lang="en-CA" altLang="en-US"/>
              <a:t>Key Changes</a:t>
            </a:r>
          </a:p>
        </p:txBody>
      </p:sp>
      <p:sp>
        <p:nvSpPr>
          <p:cNvPr id="29698" name="Content Placeholder 2"/>
          <p:cNvSpPr>
            <a:spLocks noGrp="1"/>
          </p:cNvSpPr>
          <p:nvPr>
            <p:ph type="body" idx="4294967295"/>
          </p:nvPr>
        </p:nvSpPr>
        <p:spPr>
          <a:xfrm>
            <a:off x="628650" y="1600200"/>
            <a:ext cx="7886700" cy="4329113"/>
          </a:xfrm>
        </p:spPr>
        <p:txBody>
          <a:bodyPr/>
          <a:lstStyle/>
          <a:p>
            <a:pPr>
              <a:lnSpc>
                <a:spcPct val="100000"/>
              </a:lnSpc>
            </a:pPr>
            <a:r>
              <a:rPr lang="en-CA" altLang="en-US" sz="2400" b="0"/>
              <a:t>Addition of target category of </a:t>
            </a:r>
          </a:p>
          <a:p>
            <a:pPr lvl="1">
              <a:lnSpc>
                <a:spcPct val="100000"/>
              </a:lnSpc>
            </a:pPr>
            <a:r>
              <a:rPr lang="en-CA" altLang="en-US" sz="2400">
                <a:latin typeface="Open Sans" charset="0"/>
                <a:ea typeface="ＭＳ Ｐゴシック" charset="-128"/>
              </a:rPr>
              <a:t>Functionally dependent </a:t>
            </a:r>
            <a:r>
              <a:rPr lang="en-CA" altLang="en-US" sz="2400">
                <a:latin typeface="Open Sans" charset="0"/>
                <a:ea typeface="ＭＳ Ｐゴシック" charset="-128"/>
                <a:sym typeface="Wingdings" charset="2"/>
              </a:rPr>
              <a:t> 7.1%-8.0%</a:t>
            </a:r>
          </a:p>
          <a:p>
            <a:pPr lvl="1">
              <a:lnSpc>
                <a:spcPct val="100000"/>
              </a:lnSpc>
            </a:pPr>
            <a:endParaRPr lang="en-CA" altLang="en-US" sz="800">
              <a:latin typeface="Open Sans" charset="0"/>
              <a:ea typeface="ＭＳ Ｐゴシック" charset="-128"/>
              <a:sym typeface="Wingdings" charset="2"/>
            </a:endParaRPr>
          </a:p>
          <a:p>
            <a:pPr>
              <a:lnSpc>
                <a:spcPct val="100000"/>
              </a:lnSpc>
            </a:pPr>
            <a:r>
              <a:rPr lang="en-CA" altLang="en-US" sz="2400" b="0"/>
              <a:t>Lower FPG and PPG targets in individuals not meeting an A1C target of </a:t>
            </a:r>
            <a:r>
              <a:rPr lang="en-CA" altLang="en-US" sz="2400" b="0" u="sng"/>
              <a:t>&lt;</a:t>
            </a:r>
            <a:r>
              <a:rPr lang="en-CA" altLang="en-US" sz="2400" b="0"/>
              <a:t>7.0%</a:t>
            </a:r>
          </a:p>
          <a:p>
            <a:pPr>
              <a:lnSpc>
                <a:spcPct val="100000"/>
              </a:lnSpc>
              <a:buFont typeface="Arial" charset="0"/>
              <a:buNone/>
            </a:pPr>
            <a:endParaRPr lang="en-US" altLang="en-US" sz="800" b="0"/>
          </a:p>
          <a:p>
            <a:pPr>
              <a:lnSpc>
                <a:spcPct val="100000"/>
              </a:lnSpc>
            </a:pPr>
            <a:r>
              <a:rPr lang="en-US" altLang="en-US" sz="2400" b="0"/>
              <a:t>Strengthening of the recommendation for targeting an A1C </a:t>
            </a:r>
            <a:r>
              <a:rPr lang="en-CA" altLang="en-US" sz="2400" b="0"/>
              <a:t>≤6.5% in people with type 2 diabetes to further lower the risk of chronic kidney disease and retinopathy if they are at low risk of hypoglycemia based on class of antihyperglycemic agent(s) taken and patient characteristics</a:t>
            </a:r>
          </a:p>
          <a:p>
            <a:pPr>
              <a:lnSpc>
                <a:spcPct val="100000"/>
              </a:lnSpc>
            </a:pPr>
            <a:endParaRPr lang="en-CA" altLang="en-US" sz="2400" b="0"/>
          </a:p>
        </p:txBody>
      </p:sp>
      <p:sp>
        <p:nvSpPr>
          <p:cNvPr id="2969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rgbClr val="FFFFFF"/>
                </a:solidFill>
                <a:latin typeface="Arial" charset="0"/>
              </a:rPr>
              <a:t>2018</a:t>
            </a:r>
          </a:p>
        </p:txBody>
      </p:sp>
      <p:sp>
        <p:nvSpPr>
          <p:cNvPr id="29700"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
        <p:nvSpPr>
          <p:cNvPr id="29702" name="Text Box 6"/>
          <p:cNvSpPr txBox="1">
            <a:spLocks noChangeArrowheads="1"/>
          </p:cNvSpPr>
          <p:nvPr/>
        </p:nvSpPr>
        <p:spPr bwMode="auto">
          <a:xfrm>
            <a:off x="469900" y="6361113"/>
            <a:ext cx="7207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eaLnBrk="0" hangingPunct="0">
              <a:defRPr sz="2400">
                <a:solidFill>
                  <a:schemeClr val="tx1"/>
                </a:solidFill>
                <a:latin typeface="Calibri" charset="0"/>
                <a:ea typeface="ＭＳ Ｐゴシック" charset="-128"/>
              </a:defRPr>
            </a:lvl2pPr>
            <a:lvl3pPr eaLnBrk="0" hangingPunct="0">
              <a:defRPr sz="2400">
                <a:solidFill>
                  <a:schemeClr val="tx1"/>
                </a:solidFill>
                <a:latin typeface="Calibri" charset="0"/>
                <a:ea typeface="ＭＳ Ｐゴシック" charset="-128"/>
              </a:defRPr>
            </a:lvl3pPr>
            <a:lvl4pPr eaLnBrk="0" hangingPunct="0">
              <a:defRPr sz="2400">
                <a:solidFill>
                  <a:schemeClr val="tx1"/>
                </a:solidFill>
                <a:latin typeface="Calibri" charset="0"/>
                <a:ea typeface="ＭＳ Ｐゴシック" charset="-128"/>
              </a:defRPr>
            </a:lvl4pPr>
            <a:lvl5pPr eaLnBrk="0" hangingPunct="0">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A1C</a:t>
            </a:r>
            <a:r>
              <a:rPr lang="en-US" altLang="en-US" sz="1400"/>
              <a:t>, glycated hemoglobin; </a:t>
            </a:r>
            <a:r>
              <a:rPr lang="en-US" altLang="en-US" sz="1400" i="1"/>
              <a:t>FPG</a:t>
            </a:r>
            <a:r>
              <a:rPr lang="en-US" altLang="en-US" sz="1400"/>
              <a:t>,  fasting plasma glucose; </a:t>
            </a:r>
            <a:r>
              <a:rPr lang="en-US" altLang="en-US" sz="1400" i="1"/>
              <a:t>PPG</a:t>
            </a:r>
            <a:r>
              <a:rPr lang="en-US" altLang="en-US" sz="1400"/>
              <a:t>, postprandial glucose</a:t>
            </a:r>
            <a:endParaRPr lang="en-CA" altLang="en-US" sz="14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641350" y="0"/>
            <a:ext cx="7886700" cy="1325563"/>
          </a:xfrm>
        </p:spPr>
        <p:txBody>
          <a:bodyPr/>
          <a:lstStyle/>
          <a:p>
            <a:pPr algn="ctr"/>
            <a:r>
              <a:rPr lang="en-US" altLang="en-US">
                <a:ea typeface="ＭＳ Ｐゴシック" charset="-128"/>
              </a:rPr>
              <a:t>Or download the App</a:t>
            </a:r>
          </a:p>
        </p:txBody>
      </p:sp>
      <p:pic>
        <p:nvPicPr>
          <p:cNvPr id="7475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idx="4294967295"/>
          </p:nvPr>
        </p:nvSpPr>
        <p:spPr/>
        <p:txBody>
          <a:bodyPr lIns="91440" tIns="45720" rIns="91440" bIns="45720"/>
          <a:lstStyle/>
          <a:p>
            <a:r>
              <a:rPr lang="en-US" altLang="en-US">
                <a:ea typeface="ＭＳ Ｐゴシック" charset="-128"/>
              </a:rPr>
              <a:t>Diabetes Canada Clinical Practice Guidelines</a:t>
            </a:r>
          </a:p>
        </p:txBody>
      </p:sp>
      <p:sp>
        <p:nvSpPr>
          <p:cNvPr id="75778"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en-US">
              <a:ea typeface="ＭＳ Ｐゴシック" charset="-128"/>
              <a:hlinkClick r:id="rId2"/>
            </a:endParaRPr>
          </a:p>
          <a:p>
            <a:pPr marL="0" indent="0" defTabSz="914400">
              <a:buFont typeface="Arial" charset="0"/>
              <a:buNone/>
            </a:pPr>
            <a:r>
              <a:rPr lang="en-US" altLang="en-US">
                <a:solidFill>
                  <a:srgbClr val="C00000"/>
                </a:solidFill>
                <a:ea typeface="ＭＳ Ｐゴシック" charset="-128"/>
                <a:hlinkClick r:id="rId2"/>
              </a:rPr>
              <a:t>http://guidelines.diabetes.ca</a:t>
            </a:r>
            <a:r>
              <a:rPr lang="en-US" altLang="en-US">
                <a:solidFill>
                  <a:srgbClr val="C00000"/>
                </a:solidFill>
                <a:ea typeface="ＭＳ Ｐゴシック" charset="-128"/>
              </a:rPr>
              <a:t> </a:t>
            </a:r>
            <a:r>
              <a:rPr lang="en-US" altLang="en-US">
                <a:solidFill>
                  <a:schemeClr val="accent1"/>
                </a:solidFill>
                <a:ea typeface="ＭＳ Ｐゴシック" charset="-128"/>
              </a:rPr>
              <a:t>– for health-care providers</a:t>
            </a:r>
          </a:p>
          <a:p>
            <a:pPr marL="0" indent="0" defTabSz="914400">
              <a:buFont typeface="Arial" charset="0"/>
              <a:buNone/>
            </a:pPr>
            <a:endParaRPr lang="en-US" altLang="en-US">
              <a:solidFill>
                <a:schemeClr val="accent1"/>
              </a:solidFill>
              <a:ea typeface="ＭＳ Ｐゴシック" charset="-128"/>
            </a:endParaRPr>
          </a:p>
          <a:p>
            <a:pPr marL="0" indent="0" defTabSz="914400">
              <a:buFont typeface="Arial" charset="0"/>
              <a:buNone/>
            </a:pPr>
            <a:r>
              <a:rPr lang="en-US" altLang="en-US">
                <a:ea typeface="ＭＳ Ｐゴシック" charset="-128"/>
              </a:rPr>
              <a:t>1-800-BANTING (226-8464)</a:t>
            </a:r>
          </a:p>
          <a:p>
            <a:pPr marL="0" indent="0" defTabSz="914400">
              <a:buFont typeface="Arial" charset="0"/>
              <a:buNone/>
            </a:pPr>
            <a:endParaRPr lang="en-US" altLang="en-US">
              <a:ea typeface="ＭＳ Ｐゴシック" charset="-128"/>
            </a:endParaRPr>
          </a:p>
          <a:p>
            <a:pPr marL="0" indent="0" defTabSz="914400">
              <a:buFont typeface="Arial" charset="0"/>
              <a:buNone/>
            </a:pPr>
            <a:r>
              <a:rPr lang="en-US" altLang="en-US">
                <a:ea typeface="ＭＳ Ｐゴシック" charset="-128"/>
                <a:hlinkClick r:id="rId3"/>
              </a:rPr>
              <a:t>http://diabetes.ca </a:t>
            </a:r>
            <a:r>
              <a:rPr lang="en-US" altLang="en-US">
                <a:solidFill>
                  <a:schemeClr val="accent1"/>
                </a:solidFill>
                <a:ea typeface="ＭＳ Ｐゴシック" charset="-128"/>
              </a:rPr>
              <a:t>– for people with diabetes</a:t>
            </a:r>
          </a:p>
          <a:p>
            <a:pPr marL="0" indent="0" defTabSz="914400">
              <a:buFont typeface="Arial" charset="0"/>
              <a:buNone/>
            </a:pPr>
            <a:endParaRPr lang="en-US" altLang="en-US">
              <a:solidFill>
                <a:schemeClr val="accent1"/>
              </a:solidFill>
              <a:ea typeface="ＭＳ Ｐゴシック" charset="-128"/>
            </a:endParaRPr>
          </a:p>
          <a:p>
            <a:pPr marL="0" indent="0" defTabSz="914400"/>
            <a:endParaRPr lang="en-US" altLang="en-US">
              <a:solidFill>
                <a:schemeClr val="accent1"/>
              </a:solidFill>
              <a:ea typeface="ＭＳ Ｐゴシック"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p:cNvSpPr>
            <a:spLocks noGrp="1"/>
          </p:cNvSpPr>
          <p:nvPr>
            <p:ph type="title" idx="4294967295"/>
          </p:nvPr>
        </p:nvSpPr>
        <p:spPr>
          <a:xfrm>
            <a:off x="628650" y="368300"/>
            <a:ext cx="7886700" cy="1325563"/>
          </a:xfrm>
        </p:spPr>
        <p:txBody>
          <a:bodyPr lIns="91440" tIns="45720" rIns="91440" bIns="45720"/>
          <a:lstStyle/>
          <a:p>
            <a:r>
              <a:rPr lang="en-US" altLang="en-US"/>
              <a:t>Targets Checklist</a:t>
            </a:r>
          </a:p>
        </p:txBody>
      </p:sp>
      <p:sp>
        <p:nvSpPr>
          <p:cNvPr id="30722" name="Content Placeholder 4"/>
          <p:cNvSpPr>
            <a:spLocks noGrp="1"/>
          </p:cNvSpPr>
          <p:nvPr>
            <p:ph idx="4294967295"/>
          </p:nvPr>
        </p:nvSpPr>
        <p:spPr>
          <a:xfrm>
            <a:off x="625475" y="1858963"/>
            <a:ext cx="7889875" cy="4329112"/>
          </a:xfrm>
        </p:spPr>
        <p:txBody>
          <a:bodyPr lIns="91440" tIns="45720" rIns="91440" bIns="45720"/>
          <a:lstStyle/>
          <a:p>
            <a:pPr marL="342900" indent="-342900" defTabSz="914400">
              <a:lnSpc>
                <a:spcPct val="100000"/>
              </a:lnSpc>
              <a:spcBef>
                <a:spcPts val="575"/>
              </a:spcBef>
              <a:buClr>
                <a:srgbClr val="FF0000"/>
              </a:buClr>
              <a:buFont typeface="Wingdings" charset="2"/>
              <a:buChar char="ü"/>
            </a:pPr>
            <a:r>
              <a:rPr lang="en-US" altLang="en-US" sz="2800" b="0"/>
              <a:t>A1C</a:t>
            </a:r>
            <a:r>
              <a:rPr lang="en-US" altLang="en-US" sz="2800"/>
              <a:t> ≤7.0% </a:t>
            </a:r>
            <a:r>
              <a:rPr lang="en-US" altLang="en-US" sz="2800" b="0"/>
              <a:t>for </a:t>
            </a:r>
            <a:r>
              <a:rPr lang="en-US" altLang="en-US" sz="2800"/>
              <a:t>MOST</a:t>
            </a:r>
            <a:r>
              <a:rPr lang="en-US" altLang="en-US" sz="2800" b="0"/>
              <a:t> people with diabetes</a:t>
            </a:r>
          </a:p>
          <a:p>
            <a:pPr marL="342900" indent="-342900" defTabSz="914400">
              <a:lnSpc>
                <a:spcPct val="100000"/>
              </a:lnSpc>
              <a:spcBef>
                <a:spcPts val="575"/>
              </a:spcBef>
              <a:buClr>
                <a:srgbClr val="FF0000"/>
              </a:buClr>
              <a:buFont typeface="Arial" charset="0"/>
              <a:buNone/>
            </a:pPr>
            <a:endParaRPr lang="en-US" altLang="en-US" sz="2800" b="0"/>
          </a:p>
          <a:p>
            <a:pPr marL="342900" indent="-342900" defTabSz="914400">
              <a:lnSpc>
                <a:spcPct val="100000"/>
              </a:lnSpc>
              <a:spcBef>
                <a:spcPts val="575"/>
              </a:spcBef>
              <a:buClr>
                <a:srgbClr val="FF0000"/>
              </a:buClr>
              <a:buFont typeface="Wingdings" charset="2"/>
              <a:buChar char="ü"/>
            </a:pPr>
            <a:r>
              <a:rPr lang="en-US" altLang="en-US" sz="2800" b="0"/>
              <a:t>A1C </a:t>
            </a:r>
            <a:r>
              <a:rPr lang="en-US" altLang="en-US" sz="2800"/>
              <a:t>≤6.5% </a:t>
            </a:r>
            <a:r>
              <a:rPr lang="en-US" altLang="en-US" sz="2800" b="0"/>
              <a:t>for </a:t>
            </a:r>
            <a:r>
              <a:rPr lang="en-US" altLang="en-US" sz="2800"/>
              <a:t>SOME</a:t>
            </a:r>
            <a:r>
              <a:rPr lang="en-US" altLang="en-US" sz="2800" b="0"/>
              <a:t> people with type 2 diabetes</a:t>
            </a:r>
          </a:p>
          <a:p>
            <a:pPr marL="342900" indent="-342900" defTabSz="914400">
              <a:lnSpc>
                <a:spcPct val="100000"/>
              </a:lnSpc>
              <a:spcBef>
                <a:spcPts val="575"/>
              </a:spcBef>
              <a:buClr>
                <a:srgbClr val="FF0000"/>
              </a:buClr>
              <a:buFont typeface="Arial" charset="0"/>
              <a:buNone/>
            </a:pPr>
            <a:endParaRPr lang="en-US" altLang="en-US" sz="2800" b="0"/>
          </a:p>
          <a:p>
            <a:pPr marL="342900" indent="-342900" defTabSz="914400">
              <a:lnSpc>
                <a:spcPct val="100000"/>
              </a:lnSpc>
              <a:spcBef>
                <a:spcPts val="575"/>
              </a:spcBef>
              <a:buClr>
                <a:srgbClr val="FF0000"/>
              </a:buClr>
              <a:buFont typeface="Wingdings" charset="2"/>
              <a:buChar char="ü"/>
            </a:pPr>
            <a:r>
              <a:rPr lang="en-US" altLang="en-US" sz="2800" b="0"/>
              <a:t>A1C </a:t>
            </a:r>
            <a:r>
              <a:rPr lang="en-US" altLang="en-US" sz="2800"/>
              <a:t>7.1%-8.5% </a:t>
            </a:r>
            <a:r>
              <a:rPr lang="en-US" altLang="en-US" sz="2800" b="0"/>
              <a:t>in people with </a:t>
            </a:r>
            <a:r>
              <a:rPr lang="en-US" altLang="en-US" sz="2800"/>
              <a:t>specific features</a:t>
            </a:r>
          </a:p>
        </p:txBody>
      </p:sp>
      <p:sp>
        <p:nvSpPr>
          <p:cNvPr id="30723"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0" y="6084888"/>
            <a:ext cx="9144000" cy="1936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32770" name="Text Box 3"/>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
        <p:nvSpPr>
          <p:cNvPr id="32771" name="Title 5"/>
          <p:cNvSpPr>
            <a:spLocks noGrp="1"/>
          </p:cNvSpPr>
          <p:nvPr>
            <p:ph type="title"/>
          </p:nvPr>
        </p:nvSpPr>
        <p:spPr>
          <a:xfrm>
            <a:off x="628650" y="44450"/>
            <a:ext cx="7886700" cy="1325563"/>
          </a:xfrm>
        </p:spPr>
        <p:txBody>
          <a:bodyPr/>
          <a:lstStyle/>
          <a:p>
            <a:r>
              <a:rPr lang="en-US" altLang="en-US" sz="4000"/>
              <a:t>A1C Targets</a:t>
            </a:r>
          </a:p>
        </p:txBody>
      </p:sp>
      <p:grpSp>
        <p:nvGrpSpPr>
          <p:cNvPr id="3" name="Group 23"/>
          <p:cNvGrpSpPr>
            <a:grpSpLocks/>
          </p:cNvGrpSpPr>
          <p:nvPr/>
        </p:nvGrpSpPr>
        <p:grpSpPr bwMode="auto">
          <a:xfrm>
            <a:off x="777875" y="1263650"/>
            <a:ext cx="7648575" cy="795338"/>
            <a:chOff x="778158" y="1505634"/>
            <a:chExt cx="7647684" cy="833283"/>
          </a:xfrm>
          <a:solidFill>
            <a:schemeClr val="accent6">
              <a:lumMod val="60000"/>
              <a:lumOff val="40000"/>
            </a:schemeClr>
          </a:solidFill>
        </p:grpSpPr>
        <p:sp>
          <p:nvSpPr>
            <p:cNvPr id="14" name="Rectangle 13">
              <a:extLst>
                <a:ext uri="{FF2B5EF4-FFF2-40B4-BE49-F238E27FC236}"/>
              </a:extLst>
            </p:cNvPr>
            <p:cNvSpPr/>
            <p:nvPr/>
          </p:nvSpPr>
          <p:spPr>
            <a:xfrm>
              <a:off x="2011502" y="1505634"/>
              <a:ext cx="6414340" cy="833283"/>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8" name="Rectangle 17">
              <a:extLst>
                <a:ext uri="{FF2B5EF4-FFF2-40B4-BE49-F238E27FC236}"/>
              </a:extLst>
            </p:cNvPr>
            <p:cNvSpPr/>
            <p:nvPr/>
          </p:nvSpPr>
          <p:spPr>
            <a:xfrm>
              <a:off x="778158" y="1505634"/>
              <a:ext cx="1233344" cy="833283"/>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7437" name="TextBox 6"/>
            <p:cNvSpPr txBox="1">
              <a:spLocks noChangeArrowheads="1"/>
            </p:cNvSpPr>
            <p:nvPr/>
          </p:nvSpPr>
          <p:spPr bwMode="auto">
            <a:xfrm>
              <a:off x="916255" y="1653663"/>
              <a:ext cx="892071" cy="460717"/>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defRPr sz="2400">
                  <a:solidFill>
                    <a:schemeClr val="tx1"/>
                  </a:solidFill>
                  <a:latin typeface="Calibri" charset="0"/>
                  <a:ea typeface="MS PGothic" charset="0"/>
                  <a:cs typeface="MS PGothic" charset="0"/>
                </a:defRPr>
              </a:lvl1pPr>
              <a:lvl2pPr marL="742950" indent="-285750" defTabSz="457200">
                <a:defRPr sz="2400">
                  <a:solidFill>
                    <a:schemeClr val="tx1"/>
                  </a:solidFill>
                  <a:latin typeface="Calibri" charset="0"/>
                  <a:ea typeface="MS PGothic" charset="0"/>
                  <a:cs typeface="MS PGothic" charset="0"/>
                </a:defRPr>
              </a:lvl2pPr>
              <a:lvl3pPr marL="1143000" indent="-228600" defTabSz="457200">
                <a:defRPr sz="2400">
                  <a:solidFill>
                    <a:schemeClr val="tx1"/>
                  </a:solidFill>
                  <a:latin typeface="Calibri" charset="0"/>
                  <a:ea typeface="MS PGothic" charset="0"/>
                  <a:cs typeface="MS PGothic" charset="0"/>
                </a:defRPr>
              </a:lvl3pPr>
              <a:lvl4pPr marL="1600200" indent="-228600" defTabSz="457200">
                <a:defRPr sz="2400">
                  <a:solidFill>
                    <a:schemeClr val="tx1"/>
                  </a:solidFill>
                  <a:latin typeface="Calibri" charset="0"/>
                  <a:ea typeface="MS PGothic" charset="0"/>
                  <a:cs typeface="MS PGothic" charset="0"/>
                </a:defRPr>
              </a:lvl4pPr>
              <a:lvl5pPr marL="2057400" indent="-228600" defTabSz="4572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defRPr/>
              </a:pPr>
              <a:r>
                <a:rPr lang="en-US" b="1" dirty="0" smtClean="0">
                  <a:solidFill>
                    <a:srgbClr val="000000"/>
                  </a:solidFill>
                  <a:latin typeface="Open Sans" charset="0"/>
                  <a:cs typeface="Open Sans" charset="0"/>
                </a:rPr>
                <a:t>≤6.5</a:t>
              </a:r>
            </a:p>
          </p:txBody>
        </p:sp>
        <p:sp>
          <p:nvSpPr>
            <p:cNvPr id="10" name="TextBox 9">
              <a:extLst>
                <a:ext uri="{FF2B5EF4-FFF2-40B4-BE49-F238E27FC236}"/>
              </a:extLst>
            </p:cNvPr>
            <p:cNvSpPr txBox="1"/>
            <p:nvPr/>
          </p:nvSpPr>
          <p:spPr>
            <a:xfrm rot="10800000" flipV="1">
              <a:off x="2122614" y="1545552"/>
              <a:ext cx="6238148" cy="676939"/>
            </a:xfrm>
            <a:prstGeom prst="rect">
              <a:avLst/>
            </a:prstGeom>
            <a:grpFill/>
          </p:spPr>
          <p:txBody>
            <a:bodyPr>
              <a:spAutoFit/>
            </a:bodyPr>
            <a:lstStyle/>
            <a:p>
              <a:pPr defTabSz="457200" fontAlgn="auto">
                <a:spcBef>
                  <a:spcPts val="0"/>
                </a:spcBef>
                <a:spcAft>
                  <a:spcPts val="0"/>
                </a:spcAft>
                <a:defRPr/>
              </a:pPr>
              <a:r>
                <a:rPr lang="en-US" sz="1900" dirty="0">
                  <a:solidFill>
                    <a:prstClr val="black"/>
                  </a:solidFill>
                  <a:latin typeface="Open Sans"/>
                  <a:ea typeface="MS PGothic" charset="0"/>
                  <a:cs typeface="Open Sans"/>
                </a:rPr>
                <a:t>Adults with type 2 diabetes to reduce the risk of CKD and retinopathy if at low risk of hypoglycemia</a:t>
              </a:r>
            </a:p>
          </p:txBody>
        </p:sp>
      </p:grpSp>
      <p:grpSp>
        <p:nvGrpSpPr>
          <p:cNvPr id="4" name="Group 25"/>
          <p:cNvGrpSpPr>
            <a:grpSpLocks/>
          </p:cNvGrpSpPr>
          <p:nvPr/>
        </p:nvGrpSpPr>
        <p:grpSpPr bwMode="auto">
          <a:xfrm>
            <a:off x="777875" y="4837113"/>
            <a:ext cx="7648575" cy="617537"/>
            <a:chOff x="778158" y="5241999"/>
            <a:chExt cx="7647684" cy="728758"/>
          </a:xfrm>
        </p:grpSpPr>
        <p:sp>
          <p:nvSpPr>
            <p:cNvPr id="32783" name="TextBox 12"/>
            <p:cNvSpPr txBox="1">
              <a:spLocks noChangeArrowheads="1"/>
            </p:cNvSpPr>
            <p:nvPr/>
          </p:nvSpPr>
          <p:spPr bwMode="auto">
            <a:xfrm rot="10800000" flipV="1">
              <a:off x="778158" y="5285087"/>
              <a:ext cx="7647684" cy="61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ＭＳ Ｐゴシック" charset="-128"/>
                </a:defRPr>
              </a:lvl1pPr>
              <a:lvl2pPr marL="742950" indent="-285750" defTabSz="457200" eaLnBrk="0" hangingPunct="0">
                <a:defRPr sz="2400">
                  <a:solidFill>
                    <a:schemeClr val="tx1"/>
                  </a:solidFill>
                  <a:latin typeface="Calibri" charset="0"/>
                  <a:ea typeface="ＭＳ Ｐゴシック" charset="-128"/>
                </a:defRPr>
              </a:lvl2pPr>
              <a:lvl3pPr marL="1143000" indent="-228600" defTabSz="457200" eaLnBrk="0" hangingPunct="0">
                <a:defRPr sz="2400">
                  <a:solidFill>
                    <a:schemeClr val="tx1"/>
                  </a:solidFill>
                  <a:latin typeface="Calibri" charset="0"/>
                  <a:ea typeface="ＭＳ Ｐゴシック" charset="-128"/>
                </a:defRPr>
              </a:lvl3pPr>
              <a:lvl4pPr marL="1600200" indent="-228600" defTabSz="457200" eaLnBrk="0" hangingPunct="0">
                <a:defRPr sz="2400">
                  <a:solidFill>
                    <a:schemeClr val="tx1"/>
                  </a:solidFill>
                  <a:latin typeface="Calibri" charset="0"/>
                  <a:ea typeface="ＭＳ Ｐゴシック" charset="-128"/>
                </a:defRPr>
              </a:lvl4pPr>
              <a:lvl5pPr marL="2057400" indent="-228600" defTabSz="4572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1600">
                  <a:solidFill>
                    <a:srgbClr val="000000"/>
                  </a:solidFill>
                  <a:latin typeface="Open Sans" charset="0"/>
                </a:rPr>
                <a:t>Avoid higher A1C to minimize risk of symptomatic hyperglycemia and acute and chronic complications</a:t>
              </a:r>
            </a:p>
          </p:txBody>
        </p:sp>
        <p:sp>
          <p:nvSpPr>
            <p:cNvPr id="17" name="Rectangle 16">
              <a:extLst>
                <a:ext uri="{FF2B5EF4-FFF2-40B4-BE49-F238E27FC236}"/>
              </a:extLst>
            </p:cNvPr>
            <p:cNvSpPr/>
            <p:nvPr/>
          </p:nvSpPr>
          <p:spPr>
            <a:xfrm>
              <a:off x="778158" y="5241999"/>
              <a:ext cx="7647684" cy="728758"/>
            </a:xfrm>
            <a:prstGeom prst="rect">
              <a:avLst/>
            </a:prstGeom>
            <a:no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600">
                <a:solidFill>
                  <a:prstClr val="white"/>
                </a:solidFill>
                <a:latin typeface="Open Sans"/>
                <a:cs typeface="Open Sans"/>
              </a:endParaRPr>
            </a:p>
          </p:txBody>
        </p:sp>
      </p:grpSp>
      <p:grpSp>
        <p:nvGrpSpPr>
          <p:cNvPr id="5" name="Group 22"/>
          <p:cNvGrpSpPr>
            <a:grpSpLocks/>
          </p:cNvGrpSpPr>
          <p:nvPr/>
        </p:nvGrpSpPr>
        <p:grpSpPr bwMode="auto">
          <a:xfrm>
            <a:off x="777875" y="2057400"/>
            <a:ext cx="7646990" cy="835025"/>
            <a:chOff x="778158" y="2336590"/>
            <a:chExt cx="7647224" cy="834785"/>
          </a:xfrm>
          <a:solidFill>
            <a:srgbClr val="108001"/>
          </a:solidFill>
        </p:grpSpPr>
        <p:sp>
          <p:nvSpPr>
            <p:cNvPr id="15" name="Rectangle 14">
              <a:extLst>
                <a:ext uri="{FF2B5EF4-FFF2-40B4-BE49-F238E27FC236}"/>
              </a:extLst>
            </p:cNvPr>
            <p:cNvSpPr/>
            <p:nvPr/>
          </p:nvSpPr>
          <p:spPr>
            <a:xfrm>
              <a:off x="2013271" y="2336590"/>
              <a:ext cx="6412111" cy="833198"/>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9" name="Rectangle 18">
              <a:extLst>
                <a:ext uri="{FF2B5EF4-FFF2-40B4-BE49-F238E27FC236}"/>
              </a:extLst>
            </p:cNvPr>
            <p:cNvSpPr/>
            <p:nvPr/>
          </p:nvSpPr>
          <p:spPr>
            <a:xfrm>
              <a:off x="778158" y="2338178"/>
              <a:ext cx="1233526" cy="833197"/>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latin typeface="Open Sans"/>
                <a:cs typeface="Open Sans"/>
              </a:endParaRPr>
            </a:p>
          </p:txBody>
        </p:sp>
        <p:sp>
          <p:nvSpPr>
            <p:cNvPr id="17431" name="TextBox 7"/>
            <p:cNvSpPr txBox="1">
              <a:spLocks noChangeArrowheads="1"/>
            </p:cNvSpPr>
            <p:nvPr/>
          </p:nvSpPr>
          <p:spPr bwMode="auto">
            <a:xfrm>
              <a:off x="916275" y="2465141"/>
              <a:ext cx="892203" cy="461829"/>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defTabSz="457200">
                <a:defRPr sz="2400">
                  <a:solidFill>
                    <a:schemeClr val="tx1"/>
                  </a:solidFill>
                  <a:latin typeface="Calibri" charset="0"/>
                  <a:ea typeface="MS PGothic" charset="0"/>
                  <a:cs typeface="MS PGothic" charset="0"/>
                </a:defRPr>
              </a:lvl1pPr>
              <a:lvl2pPr marL="742950" indent="-285750" defTabSz="457200">
                <a:defRPr sz="2400">
                  <a:solidFill>
                    <a:schemeClr val="tx1"/>
                  </a:solidFill>
                  <a:latin typeface="Calibri" charset="0"/>
                  <a:ea typeface="MS PGothic" charset="0"/>
                  <a:cs typeface="MS PGothic" charset="0"/>
                </a:defRPr>
              </a:lvl2pPr>
              <a:lvl3pPr marL="1143000" indent="-228600" defTabSz="457200">
                <a:defRPr sz="2400">
                  <a:solidFill>
                    <a:schemeClr val="tx1"/>
                  </a:solidFill>
                  <a:latin typeface="Calibri" charset="0"/>
                  <a:ea typeface="MS PGothic" charset="0"/>
                  <a:cs typeface="MS PGothic" charset="0"/>
                </a:defRPr>
              </a:lvl3pPr>
              <a:lvl4pPr marL="1600200" indent="-228600" defTabSz="457200">
                <a:defRPr sz="2400">
                  <a:solidFill>
                    <a:schemeClr val="tx1"/>
                  </a:solidFill>
                  <a:latin typeface="Calibri" charset="0"/>
                  <a:ea typeface="MS PGothic" charset="0"/>
                  <a:cs typeface="MS PGothic" charset="0"/>
                </a:defRPr>
              </a:lvl4pPr>
              <a:lvl5pPr marL="2057400" indent="-228600" defTabSz="4572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defRPr/>
              </a:pPr>
              <a:r>
                <a:rPr lang="en-US" b="1" smtClean="0">
                  <a:solidFill>
                    <a:prstClr val="white"/>
                  </a:solidFill>
                  <a:latin typeface="Open Sans" charset="0"/>
                  <a:cs typeface="Open Sans" charset="0"/>
                </a:rPr>
                <a:t>≤7.0</a:t>
              </a:r>
            </a:p>
          </p:txBody>
        </p:sp>
        <p:sp>
          <p:nvSpPr>
            <p:cNvPr id="11" name="TextBox 10">
              <a:extLst>
                <a:ext uri="{FF2B5EF4-FFF2-40B4-BE49-F238E27FC236}"/>
              </a:extLst>
            </p:cNvPr>
            <p:cNvSpPr txBox="1"/>
            <p:nvPr/>
          </p:nvSpPr>
          <p:spPr>
            <a:xfrm rot="10800000" flipV="1">
              <a:off x="2047687" y="2539702"/>
              <a:ext cx="6314191" cy="399995"/>
            </a:xfrm>
            <a:prstGeom prst="rect">
              <a:avLst/>
            </a:prstGeom>
            <a:grpFill/>
          </p:spPr>
          <p:txBody>
            <a:bodyPr>
              <a:spAutoFit/>
            </a:bodyPr>
            <a:lstStyle/>
            <a:p>
              <a:pPr defTabSz="457200" fontAlgn="auto">
                <a:spcBef>
                  <a:spcPts val="0"/>
                </a:spcBef>
                <a:spcAft>
                  <a:spcPts val="0"/>
                </a:spcAft>
                <a:defRPr/>
              </a:pPr>
              <a:r>
                <a:rPr lang="en-US" sz="2000" b="1" dirty="0">
                  <a:solidFill>
                    <a:prstClr val="white"/>
                  </a:solidFill>
                  <a:latin typeface="Open Sans"/>
                  <a:ea typeface="MS PGothic" charset="0"/>
                  <a:cs typeface="Open Sans"/>
                </a:rPr>
                <a:t>MOST ADULTS WITH TYPE 1 OR TYPE 2 DIABETES</a:t>
              </a:r>
            </a:p>
          </p:txBody>
        </p:sp>
      </p:grpSp>
      <p:grpSp>
        <p:nvGrpSpPr>
          <p:cNvPr id="6" name="Group 27"/>
          <p:cNvGrpSpPr>
            <a:grpSpLocks/>
          </p:cNvGrpSpPr>
          <p:nvPr/>
        </p:nvGrpSpPr>
        <p:grpSpPr bwMode="auto">
          <a:xfrm>
            <a:off x="777875" y="2876550"/>
            <a:ext cx="7648575" cy="1974850"/>
            <a:chOff x="778158" y="3168855"/>
            <a:chExt cx="7647684" cy="1974250"/>
          </a:xfrm>
          <a:solidFill>
            <a:srgbClr val="FFFF00"/>
          </a:solidFill>
        </p:grpSpPr>
        <p:sp>
          <p:nvSpPr>
            <p:cNvPr id="16" name="Rectangle 15">
              <a:extLst>
                <a:ext uri="{FF2B5EF4-FFF2-40B4-BE49-F238E27FC236}"/>
              </a:extLst>
            </p:cNvPr>
            <p:cNvSpPr/>
            <p:nvPr/>
          </p:nvSpPr>
          <p:spPr>
            <a:xfrm>
              <a:off x="2013089" y="3168855"/>
              <a:ext cx="6412753" cy="1974250"/>
            </a:xfrm>
            <a:prstGeom prst="rect">
              <a:avLst/>
            </a:prstGeom>
            <a:grp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203864"/>
                </a:solidFill>
                <a:latin typeface="Open Sans"/>
                <a:cs typeface="Open Sans"/>
              </a:endParaRPr>
            </a:p>
          </p:txBody>
        </p:sp>
        <p:sp>
          <p:nvSpPr>
            <p:cNvPr id="20" name="Rectangle 19">
              <a:extLst>
                <a:ext uri="{FF2B5EF4-FFF2-40B4-BE49-F238E27FC236}"/>
              </a:extLst>
            </p:cNvPr>
            <p:cNvSpPr/>
            <p:nvPr/>
          </p:nvSpPr>
          <p:spPr>
            <a:xfrm>
              <a:off x="778158" y="3173617"/>
              <a:ext cx="1233344" cy="1969488"/>
            </a:xfrm>
            <a:prstGeom prst="rect">
              <a:avLst/>
            </a:prstGeom>
            <a:grp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203864"/>
                </a:solidFill>
                <a:latin typeface="Open Sans"/>
                <a:cs typeface="Open Sans"/>
              </a:endParaRPr>
            </a:p>
          </p:txBody>
        </p:sp>
        <p:sp>
          <p:nvSpPr>
            <p:cNvPr id="9" name="TextBox 8">
              <a:extLst>
                <a:ext uri="{FF2B5EF4-FFF2-40B4-BE49-F238E27FC236}"/>
              </a:extLst>
            </p:cNvPr>
            <p:cNvSpPr txBox="1"/>
            <p:nvPr/>
          </p:nvSpPr>
          <p:spPr>
            <a:xfrm>
              <a:off x="916255" y="3222814"/>
              <a:ext cx="892071" cy="1845702"/>
            </a:xfrm>
            <a:prstGeom prst="rect">
              <a:avLst/>
            </a:prstGeom>
            <a:grpFill/>
          </p:spPr>
          <p:txBody>
            <a:bodyPr>
              <a:spAutoFit/>
            </a:bodyPr>
            <a:lstStyle/>
            <a:p>
              <a:pPr algn="ctr" defTabSz="457200" fontAlgn="auto">
                <a:spcBef>
                  <a:spcPts val="0"/>
                </a:spcBef>
                <a:spcAft>
                  <a:spcPts val="0"/>
                </a:spcAft>
                <a:defRPr/>
              </a:pPr>
              <a:r>
                <a:rPr lang="en-US" b="1" dirty="0">
                  <a:solidFill>
                    <a:srgbClr val="203864"/>
                  </a:solidFill>
                  <a:latin typeface="Open Sans"/>
                  <a:ea typeface="MS PGothic" charset="0"/>
                  <a:cs typeface="Open Sans"/>
                </a:rPr>
                <a:t>7.1</a:t>
              </a:r>
            </a:p>
            <a:p>
              <a:pPr algn="ctr" defTabSz="457200" fontAlgn="auto">
                <a:spcBef>
                  <a:spcPts val="0"/>
                </a:spcBef>
                <a:spcAft>
                  <a:spcPts val="0"/>
                </a:spcAft>
                <a:defRPr/>
              </a:pPr>
              <a:endParaRPr lang="en-US" b="1" dirty="0">
                <a:solidFill>
                  <a:srgbClr val="203864"/>
                </a:solidFill>
                <a:latin typeface="Open Sans"/>
                <a:ea typeface="MS PGothic" charset="0"/>
                <a:cs typeface="Open Sans"/>
              </a:endParaRPr>
            </a:p>
            <a:p>
              <a:pPr algn="ctr" defTabSz="457200" fontAlgn="auto">
                <a:spcBef>
                  <a:spcPts val="0"/>
                </a:spcBef>
                <a:spcAft>
                  <a:spcPts val="0"/>
                </a:spcAft>
                <a:defRPr/>
              </a:pPr>
              <a:endParaRPr lang="en-US" b="1" dirty="0">
                <a:solidFill>
                  <a:srgbClr val="203864"/>
                </a:solidFill>
                <a:latin typeface="Open Sans"/>
                <a:ea typeface="MS PGothic" charset="0"/>
                <a:cs typeface="Open Sans"/>
              </a:endParaRPr>
            </a:p>
            <a:p>
              <a:pPr algn="ctr" defTabSz="457200" fontAlgn="auto">
                <a:spcBef>
                  <a:spcPts val="0"/>
                </a:spcBef>
                <a:spcAft>
                  <a:spcPts val="0"/>
                </a:spcAft>
                <a:defRPr/>
              </a:pPr>
              <a:endParaRPr lang="en-US" sz="1800" b="1" dirty="0">
                <a:solidFill>
                  <a:srgbClr val="203864"/>
                </a:solidFill>
                <a:latin typeface="Open Sans"/>
                <a:ea typeface="MS PGothic" charset="0"/>
                <a:cs typeface="Open Sans"/>
              </a:endParaRPr>
            </a:p>
            <a:p>
              <a:pPr algn="ctr" defTabSz="457200" fontAlgn="auto">
                <a:spcBef>
                  <a:spcPts val="0"/>
                </a:spcBef>
                <a:spcAft>
                  <a:spcPts val="0"/>
                </a:spcAft>
                <a:defRPr/>
              </a:pPr>
              <a:r>
                <a:rPr lang="en-US" b="1" dirty="0">
                  <a:solidFill>
                    <a:srgbClr val="203864"/>
                  </a:solidFill>
                  <a:latin typeface="Open Sans"/>
                  <a:ea typeface="MS PGothic" charset="0"/>
                  <a:cs typeface="Open Sans"/>
                </a:rPr>
                <a:t>8.5</a:t>
              </a:r>
            </a:p>
          </p:txBody>
        </p:sp>
        <p:sp>
          <p:nvSpPr>
            <p:cNvPr id="12" name="TextBox 11">
              <a:extLst>
                <a:ext uri="{FF2B5EF4-FFF2-40B4-BE49-F238E27FC236}"/>
              </a:extLst>
            </p:cNvPr>
            <p:cNvSpPr txBox="1"/>
            <p:nvPr/>
          </p:nvSpPr>
          <p:spPr>
            <a:xfrm rot="10800000" flipV="1">
              <a:off x="2103567" y="3238684"/>
              <a:ext cx="6234974" cy="1847289"/>
            </a:xfrm>
            <a:prstGeom prst="rect">
              <a:avLst/>
            </a:prstGeom>
            <a:grpFill/>
          </p:spPr>
          <p:txBody>
            <a:bodyPr>
              <a:spAutoFit/>
            </a:bodyPr>
            <a:lstStyle/>
            <a:p>
              <a:pPr defTabSz="457200" fontAlgn="auto">
                <a:spcBef>
                  <a:spcPts val="0"/>
                </a:spcBef>
                <a:spcAft>
                  <a:spcPts val="0"/>
                </a:spcAft>
                <a:defRPr/>
              </a:pPr>
              <a:r>
                <a:rPr lang="en-US" sz="1900" b="1" dirty="0">
                  <a:solidFill>
                    <a:srgbClr val="203864"/>
                  </a:solidFill>
                  <a:latin typeface="Open Sans"/>
                  <a:ea typeface="MS PGothic" charset="0"/>
                  <a:cs typeface="Open Sans"/>
                </a:rPr>
                <a:t>7.1-8.0%</a:t>
              </a:r>
              <a:r>
                <a:rPr lang="en-US" sz="1900" dirty="0">
                  <a:solidFill>
                    <a:srgbClr val="203864"/>
                  </a:solidFill>
                  <a:latin typeface="Open Sans"/>
                  <a:ea typeface="MS PGothic" charset="0"/>
                  <a:cs typeface="Open Sans"/>
                </a:rPr>
                <a:t>: Functionally dependent*</a:t>
              </a:r>
            </a:p>
            <a:p>
              <a:pPr defTabSz="457200" fontAlgn="auto">
                <a:spcBef>
                  <a:spcPts val="0"/>
                </a:spcBef>
                <a:spcAft>
                  <a:spcPts val="0"/>
                </a:spcAft>
                <a:defRPr/>
              </a:pPr>
              <a:r>
                <a:rPr lang="en-US" sz="1900" b="1" dirty="0">
                  <a:solidFill>
                    <a:srgbClr val="203864"/>
                  </a:solidFill>
                  <a:latin typeface="Open Sans"/>
                  <a:ea typeface="MS PGothic" charset="0"/>
                  <a:cs typeface="Open Sans"/>
                </a:rPr>
                <a:t>7.1-8.5%:</a:t>
              </a:r>
            </a:p>
            <a:p>
              <a:pPr marL="342900" indent="-342900" defTabSz="457200" fontAlgn="auto">
                <a:spcBef>
                  <a:spcPts val="0"/>
                </a:spcBef>
                <a:spcAft>
                  <a:spcPts val="0"/>
                </a:spcAft>
                <a:buFont typeface="Arial"/>
                <a:buChar char="•"/>
                <a:defRPr/>
              </a:pPr>
              <a:r>
                <a:rPr lang="en-US" sz="1900" dirty="0">
                  <a:solidFill>
                    <a:srgbClr val="203864"/>
                  </a:solidFill>
                  <a:latin typeface="Open Sans"/>
                  <a:ea typeface="MS PGothic" charset="0"/>
                  <a:cs typeface="Open Sans"/>
                </a:rPr>
                <a:t>Recurrent severe hypoglycemia and/or hypoglycemia unawareness</a:t>
              </a:r>
            </a:p>
            <a:p>
              <a:pPr marL="342900" indent="-342900" defTabSz="457200" fontAlgn="auto">
                <a:spcBef>
                  <a:spcPts val="0"/>
                </a:spcBef>
                <a:spcAft>
                  <a:spcPts val="0"/>
                </a:spcAft>
                <a:buFont typeface="Arial"/>
                <a:buChar char="•"/>
                <a:defRPr/>
              </a:pPr>
              <a:r>
                <a:rPr lang="en-US" sz="1900" dirty="0">
                  <a:solidFill>
                    <a:srgbClr val="203864"/>
                  </a:solidFill>
                  <a:latin typeface="Open Sans"/>
                  <a:ea typeface="MS PGothic" charset="0"/>
                  <a:cs typeface="Open Sans"/>
                </a:rPr>
                <a:t>Limited life expectancy</a:t>
              </a:r>
            </a:p>
            <a:p>
              <a:pPr marL="342900" indent="-342900" defTabSz="457200" fontAlgn="auto">
                <a:spcBef>
                  <a:spcPts val="0"/>
                </a:spcBef>
                <a:spcAft>
                  <a:spcPts val="0"/>
                </a:spcAft>
                <a:buFont typeface="Arial"/>
                <a:buChar char="•"/>
                <a:defRPr/>
              </a:pPr>
              <a:r>
                <a:rPr lang="en-US" sz="1900" dirty="0">
                  <a:solidFill>
                    <a:srgbClr val="203864"/>
                  </a:solidFill>
                  <a:latin typeface="Open Sans"/>
                  <a:ea typeface="MS PGothic" charset="0"/>
                  <a:cs typeface="Open Sans"/>
                </a:rPr>
                <a:t>Frail elderly and/or with dementia**</a:t>
              </a:r>
            </a:p>
          </p:txBody>
        </p:sp>
        <p:cxnSp>
          <p:nvCxnSpPr>
            <p:cNvPr id="22" name="Straight Arrow Connector 21">
              <a:extLst>
                <a:ext uri="{FF2B5EF4-FFF2-40B4-BE49-F238E27FC236}"/>
              </a:extLst>
            </p:cNvPr>
            <p:cNvCxnSpPr/>
            <p:nvPr/>
          </p:nvCxnSpPr>
          <p:spPr>
            <a:xfrm>
              <a:off x="1344830" y="3710029"/>
              <a:ext cx="0" cy="891904"/>
            </a:xfrm>
            <a:prstGeom prst="straightConnector1">
              <a:avLst/>
            </a:prstGeom>
            <a:grpFill/>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
        <p:nvSpPr>
          <p:cNvPr id="32776" name="TextBox 26"/>
          <p:cNvSpPr txBox="1">
            <a:spLocks noChangeArrowheads="1"/>
          </p:cNvSpPr>
          <p:nvPr/>
        </p:nvSpPr>
        <p:spPr bwMode="auto">
          <a:xfrm>
            <a:off x="46038" y="6216650"/>
            <a:ext cx="6813550"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ＭＳ Ｐゴシック" charset="-128"/>
              </a:defRPr>
            </a:lvl1pPr>
            <a:lvl2pPr marL="742950" indent="-285750" defTabSz="457200" eaLnBrk="0" hangingPunct="0">
              <a:defRPr sz="2400">
                <a:solidFill>
                  <a:schemeClr val="tx1"/>
                </a:solidFill>
                <a:latin typeface="Calibri" charset="0"/>
                <a:ea typeface="ＭＳ Ｐゴシック" charset="-128"/>
              </a:defRPr>
            </a:lvl2pPr>
            <a:lvl3pPr marL="1143000" indent="-228600" defTabSz="457200" eaLnBrk="0" hangingPunct="0">
              <a:defRPr sz="2400">
                <a:solidFill>
                  <a:schemeClr val="tx1"/>
                </a:solidFill>
                <a:latin typeface="Calibri" charset="0"/>
                <a:ea typeface="ＭＳ Ｐゴシック" charset="-128"/>
              </a:defRPr>
            </a:lvl3pPr>
            <a:lvl4pPr marL="1600200" indent="-228600" defTabSz="457200" eaLnBrk="0" hangingPunct="0">
              <a:defRPr sz="2400">
                <a:solidFill>
                  <a:schemeClr val="tx1"/>
                </a:solidFill>
                <a:latin typeface="Calibri" charset="0"/>
                <a:ea typeface="ＭＳ Ｐゴシック" charset="-128"/>
              </a:defRPr>
            </a:lvl4pPr>
            <a:lvl5pPr marL="2057400" indent="-228600" defTabSz="4572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1100">
                <a:solidFill>
                  <a:srgbClr val="000000"/>
                </a:solidFill>
                <a:latin typeface="Open Sans" charset="0"/>
              </a:rPr>
              <a:t>* Based on class of antihyperglycemic medication(s) utilized and person’s characteristics</a:t>
            </a:r>
          </a:p>
          <a:p>
            <a:pPr eaLnBrk="1" hangingPunct="1"/>
            <a:r>
              <a:rPr lang="en-US" altLang="en-US" sz="1100">
                <a:solidFill>
                  <a:srgbClr val="000000"/>
                </a:solidFill>
                <a:latin typeface="Open Sans" charset="0"/>
              </a:rPr>
              <a:t>** see Diabetes in Older People chapter</a:t>
            </a:r>
          </a:p>
          <a:p>
            <a:pPr eaLnBrk="1" hangingPunct="1"/>
            <a:r>
              <a:rPr lang="en-US" altLang="en-US" sz="1100" i="1">
                <a:solidFill>
                  <a:srgbClr val="000000"/>
                </a:solidFill>
                <a:latin typeface="Open Sans" charset="0"/>
              </a:rPr>
              <a:t>CKD</a:t>
            </a:r>
            <a:r>
              <a:rPr lang="en-US" altLang="en-US" sz="1100">
                <a:solidFill>
                  <a:srgbClr val="000000"/>
                </a:solidFill>
                <a:latin typeface="Open Sans" charset="0"/>
              </a:rPr>
              <a:t>; chronic kidney disease</a:t>
            </a:r>
          </a:p>
        </p:txBody>
      </p:sp>
      <p:grpSp>
        <p:nvGrpSpPr>
          <p:cNvPr id="7" name="Group 32"/>
          <p:cNvGrpSpPr>
            <a:grpSpLocks/>
          </p:cNvGrpSpPr>
          <p:nvPr/>
        </p:nvGrpSpPr>
        <p:grpSpPr bwMode="auto">
          <a:xfrm>
            <a:off x="704850" y="5454650"/>
            <a:ext cx="7720013" cy="630238"/>
            <a:chOff x="704145" y="5407178"/>
            <a:chExt cx="7720029" cy="630243"/>
          </a:xfrm>
        </p:grpSpPr>
        <p:sp>
          <p:nvSpPr>
            <p:cNvPr id="31" name="Rectangle 30">
              <a:extLst>
                <a:ext uri="{FF2B5EF4-FFF2-40B4-BE49-F238E27FC236}"/>
              </a:extLst>
            </p:cNvPr>
            <p:cNvSpPr/>
            <p:nvPr/>
          </p:nvSpPr>
          <p:spPr>
            <a:xfrm>
              <a:off x="778758" y="5407178"/>
              <a:ext cx="1246190" cy="628655"/>
            </a:xfrm>
            <a:prstGeom prst="rect">
              <a:avLst/>
            </a:prstGeom>
            <a:solidFill>
              <a:srgbClr val="B4C7E7"/>
            </a:solidFill>
            <a:ln w="28575" cmpd="sng">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sp>
          <p:nvSpPr>
            <p:cNvPr id="32" name="Rectangle 31">
              <a:extLst>
                <a:ext uri="{FF2B5EF4-FFF2-40B4-BE49-F238E27FC236}"/>
              </a:extLst>
            </p:cNvPr>
            <p:cNvSpPr/>
            <p:nvPr/>
          </p:nvSpPr>
          <p:spPr>
            <a:xfrm>
              <a:off x="2013836" y="5408766"/>
              <a:ext cx="6410338" cy="628655"/>
            </a:xfrm>
            <a:prstGeom prst="rect">
              <a:avLst/>
            </a:prstGeom>
            <a:solidFill>
              <a:schemeClr val="accent1">
                <a:lumMod val="40000"/>
                <a:lumOff val="60000"/>
              </a:schemeClr>
            </a:solidFill>
            <a:ln w="28575" cmpd="sng">
              <a:solidFill>
                <a:srgbClr val="203864"/>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prstClr val="white"/>
                </a:solidFill>
              </a:endParaRPr>
            </a:p>
          </p:txBody>
        </p:sp>
        <p:sp>
          <p:nvSpPr>
            <p:cNvPr id="32781" name="TextBox 28"/>
            <p:cNvSpPr txBox="1">
              <a:spLocks noChangeArrowheads="1"/>
            </p:cNvSpPr>
            <p:nvPr/>
          </p:nvSpPr>
          <p:spPr bwMode="auto">
            <a:xfrm>
              <a:off x="2061461" y="5419878"/>
              <a:ext cx="6350013" cy="58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ＭＳ Ｐゴシック" charset="-128"/>
                </a:defRPr>
              </a:lvl1pPr>
              <a:lvl2pPr marL="742950" indent="-285750" defTabSz="457200" eaLnBrk="0" hangingPunct="0">
                <a:defRPr sz="2400">
                  <a:solidFill>
                    <a:schemeClr val="tx1"/>
                  </a:solidFill>
                  <a:latin typeface="Calibri" charset="0"/>
                  <a:ea typeface="ＭＳ Ｐゴシック" charset="-128"/>
                </a:defRPr>
              </a:lvl2pPr>
              <a:lvl3pPr marL="1143000" indent="-228600" defTabSz="457200" eaLnBrk="0" hangingPunct="0">
                <a:defRPr sz="2400">
                  <a:solidFill>
                    <a:schemeClr val="tx1"/>
                  </a:solidFill>
                  <a:latin typeface="Calibri" charset="0"/>
                  <a:ea typeface="ＭＳ Ｐゴシック" charset="-128"/>
                </a:defRPr>
              </a:lvl3pPr>
              <a:lvl4pPr marL="1600200" indent="-228600" defTabSz="457200" eaLnBrk="0" hangingPunct="0">
                <a:defRPr sz="2400">
                  <a:solidFill>
                    <a:schemeClr val="tx1"/>
                  </a:solidFill>
                  <a:latin typeface="Calibri" charset="0"/>
                  <a:ea typeface="ＭＳ Ｐゴシック" charset="-128"/>
                </a:defRPr>
              </a:lvl4pPr>
              <a:lvl5pPr marL="2057400" indent="-228600" defTabSz="4572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r>
                <a:rPr lang="en-US" altLang="en-US" sz="1600">
                  <a:solidFill>
                    <a:srgbClr val="000000"/>
                  </a:solidFill>
                  <a:latin typeface="Open Sans" charset="0"/>
                </a:rPr>
                <a:t>A1C measurement not recommended. Avoid symptomatic hyperglycemia and any hypoglycemia</a:t>
              </a:r>
            </a:p>
          </p:txBody>
        </p:sp>
        <p:sp>
          <p:nvSpPr>
            <p:cNvPr id="32782" name="TextBox 29"/>
            <p:cNvSpPr txBox="1">
              <a:spLocks noChangeArrowheads="1"/>
            </p:cNvSpPr>
            <p:nvPr/>
          </p:nvSpPr>
          <p:spPr bwMode="auto">
            <a:xfrm>
              <a:off x="704145" y="5546879"/>
              <a:ext cx="1370016" cy="369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ＭＳ Ｐゴシック" charset="-128"/>
                </a:defRPr>
              </a:lvl1pPr>
              <a:lvl2pPr marL="742950" indent="-285750" defTabSz="457200" eaLnBrk="0" hangingPunct="0">
                <a:defRPr sz="2400">
                  <a:solidFill>
                    <a:schemeClr val="tx1"/>
                  </a:solidFill>
                  <a:latin typeface="Calibri" charset="0"/>
                  <a:ea typeface="ＭＳ Ｐゴシック" charset="-128"/>
                </a:defRPr>
              </a:lvl2pPr>
              <a:lvl3pPr marL="1143000" indent="-228600" defTabSz="457200" eaLnBrk="0" hangingPunct="0">
                <a:defRPr sz="2400">
                  <a:solidFill>
                    <a:schemeClr val="tx1"/>
                  </a:solidFill>
                  <a:latin typeface="Calibri" charset="0"/>
                  <a:ea typeface="ＭＳ Ｐゴシック" charset="-128"/>
                </a:defRPr>
              </a:lvl3pPr>
              <a:lvl4pPr marL="1600200" indent="-228600" defTabSz="457200" eaLnBrk="0" hangingPunct="0">
                <a:defRPr sz="2400">
                  <a:solidFill>
                    <a:schemeClr val="tx1"/>
                  </a:solidFill>
                  <a:latin typeface="Calibri" charset="0"/>
                  <a:ea typeface="ＭＳ Ｐゴシック" charset="-128"/>
                </a:defRPr>
              </a:lvl4pPr>
              <a:lvl5pPr marL="2057400" indent="-228600" defTabSz="4572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1800">
                  <a:solidFill>
                    <a:srgbClr val="000000"/>
                  </a:solidFill>
                  <a:latin typeface="Open Sans" charset="0"/>
                </a:rPr>
                <a:t>End of life</a:t>
              </a:r>
            </a:p>
          </p:txBody>
        </p:sp>
      </p:grpSp>
      <p:sp>
        <p:nvSpPr>
          <p:cNvPr id="3277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lgn="ctr" defTabSz="914400"/>
            <a:r>
              <a:rPr lang="en-US" altLang="en-US" sz="2000" b="1">
                <a:solidFill>
                  <a:srgbClr val="FFFFFF"/>
                </a:solidFill>
                <a:latin typeface="Arial" charset="0"/>
              </a:rPr>
              <a:t>2018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idx="4294967295"/>
          </p:nvPr>
        </p:nvSpPr>
        <p:spPr>
          <a:xfrm>
            <a:off x="630238" y="427038"/>
            <a:ext cx="7886700" cy="1325562"/>
          </a:xfrm>
        </p:spPr>
        <p:txBody>
          <a:bodyPr lIns="91440" tIns="45720" rIns="91440" bIns="45720"/>
          <a:lstStyle/>
          <a:p>
            <a:r>
              <a:rPr lang="en-US" altLang="en-US">
                <a:ea typeface="ＭＳ Ｐゴシック" charset="-128"/>
              </a:rPr>
              <a:t>To achieve A1C ≤7.0%</a:t>
            </a:r>
          </a:p>
        </p:txBody>
      </p:sp>
      <p:sp>
        <p:nvSpPr>
          <p:cNvPr id="13824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graphicFrame>
        <p:nvGraphicFramePr>
          <p:cNvPr id="2" name="Table 1"/>
          <p:cNvGraphicFramePr>
            <a:graphicFrameLocks noGrp="1"/>
          </p:cNvGraphicFramePr>
          <p:nvPr/>
        </p:nvGraphicFramePr>
        <p:xfrm>
          <a:off x="871538" y="1738313"/>
          <a:ext cx="7645400" cy="3723010"/>
        </p:xfrm>
        <a:graphic>
          <a:graphicData uri="http://schemas.openxmlformats.org/drawingml/2006/table">
            <a:tbl>
              <a:tblPr/>
              <a:tblGrid>
                <a:gridCol w="2476500"/>
                <a:gridCol w="1246187"/>
                <a:gridCol w="1933575"/>
                <a:gridCol w="1989138"/>
              </a:tblGrid>
              <a:tr h="1262063">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CA" altLang="en-US" sz="2400" b="1" i="0" u="none" strike="noStrike" cap="none" normalizeH="0" baseline="0">
                        <a:ln>
                          <a:noFill/>
                        </a:ln>
                        <a:solidFill>
                          <a:srgbClr val="FFFFFF"/>
                        </a:solidFill>
                        <a:effectLst/>
                        <a:latin typeface="Calibri" charset="0"/>
                        <a:ea typeface="ＭＳ Ｐゴシック" charset="-128"/>
                      </a:endParaRP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A1C (%)</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Preprandial PG (mmol/L)</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2 hour Postprandial PG (mmol/L)</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906463">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For most patients</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rowSpan="2">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charset="0"/>
                          <a:ea typeface="ＭＳ Ｐゴシック" charset="-128"/>
                        </a:rPr>
                        <a:t>≤7.0</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charset="0"/>
                          <a:ea typeface="ＭＳ Ｐゴシック" charset="-128"/>
                        </a:rPr>
                        <a:t>4.0-7.0</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charset="0"/>
                          <a:ea typeface="ＭＳ Ｐゴシック" charset="-128"/>
                        </a:rPr>
                        <a:t>5.0-10.0</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554163">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If A1C ≤7.0% not achieved despite the above PG targets</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vMerge="1">
                  <a:txBody>
                    <a:bodyPr/>
                    <a:lstStyle/>
                    <a:p>
                      <a:endParaRPr lang="en-US"/>
                    </a:p>
                  </a:txBody>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charset="0"/>
                          <a:ea typeface="ＭＳ Ｐゴシック" charset="-128"/>
                        </a:rPr>
                        <a:t>4.0-5.5</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Calibri" charset="0"/>
                          <a:ea typeface="ＭＳ Ｐゴシック" charset="-128"/>
                        </a:rPr>
                        <a:t>5.0-8.0</a:t>
                      </a:r>
                    </a:p>
                  </a:txBody>
                  <a:tcPr marL="91436" marR="91436"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3818" name="Text Box 26"/>
          <p:cNvSpPr txBox="1">
            <a:spLocks noChangeArrowheads="1"/>
          </p:cNvSpPr>
          <p:nvPr/>
        </p:nvSpPr>
        <p:spPr bwMode="auto">
          <a:xfrm>
            <a:off x="407988" y="6296025"/>
            <a:ext cx="3608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eaLnBrk="0" hangingPunct="0">
              <a:defRPr sz="2400">
                <a:solidFill>
                  <a:schemeClr val="tx1"/>
                </a:solidFill>
                <a:latin typeface="Calibri" charset="0"/>
                <a:ea typeface="ＭＳ Ｐゴシック" charset="-128"/>
              </a:defRPr>
            </a:lvl2pPr>
            <a:lvl3pPr eaLnBrk="0" hangingPunct="0">
              <a:defRPr sz="2400">
                <a:solidFill>
                  <a:schemeClr val="tx1"/>
                </a:solidFill>
                <a:latin typeface="Calibri" charset="0"/>
                <a:ea typeface="ＭＳ Ｐゴシック" charset="-128"/>
              </a:defRPr>
            </a:lvl3pPr>
            <a:lvl4pPr eaLnBrk="0" hangingPunct="0">
              <a:defRPr sz="2400">
                <a:solidFill>
                  <a:schemeClr val="tx1"/>
                </a:solidFill>
                <a:latin typeface="Calibri" charset="0"/>
                <a:ea typeface="ＭＳ Ｐゴシック" charset="-128"/>
              </a:defRPr>
            </a:lvl4pPr>
            <a:lvl5pPr eaLnBrk="0" hangingPunct="0">
              <a:defRPr sz="2400">
                <a:solidFill>
                  <a:schemeClr val="tx1"/>
                </a:solidFill>
                <a:latin typeface="Calibri" charset="0"/>
                <a:ea typeface="ＭＳ Ｐゴシック" charset="-128"/>
              </a:defRPr>
            </a:lvl5pPr>
            <a:lvl6pPr marL="2139950" indent="146050" eaLnBrk="0" fontAlgn="base" hangingPunct="0">
              <a:spcBef>
                <a:spcPct val="0"/>
              </a:spcBef>
              <a:spcAft>
                <a:spcPct val="0"/>
              </a:spcAft>
              <a:defRPr sz="2400">
                <a:solidFill>
                  <a:schemeClr val="tx1"/>
                </a:solidFill>
                <a:latin typeface="Calibri" charset="0"/>
                <a:ea typeface="ＭＳ Ｐゴシック" charset="-128"/>
              </a:defRPr>
            </a:lvl6pPr>
            <a:lvl7pPr marL="2597150" indent="146050" eaLnBrk="0" fontAlgn="base" hangingPunct="0">
              <a:spcBef>
                <a:spcPct val="0"/>
              </a:spcBef>
              <a:spcAft>
                <a:spcPct val="0"/>
              </a:spcAft>
              <a:defRPr sz="2400">
                <a:solidFill>
                  <a:schemeClr val="tx1"/>
                </a:solidFill>
                <a:latin typeface="Calibri" charset="0"/>
                <a:ea typeface="ＭＳ Ｐゴシック" charset="-128"/>
              </a:defRPr>
            </a:lvl7pPr>
            <a:lvl8pPr marL="3054350" indent="146050" eaLnBrk="0" fontAlgn="base" hangingPunct="0">
              <a:spcBef>
                <a:spcPct val="0"/>
              </a:spcBef>
              <a:spcAft>
                <a:spcPct val="0"/>
              </a:spcAft>
              <a:defRPr sz="2400">
                <a:solidFill>
                  <a:schemeClr val="tx1"/>
                </a:solidFill>
                <a:latin typeface="Calibri" charset="0"/>
                <a:ea typeface="ＭＳ Ｐゴシック" charset="-128"/>
              </a:defRPr>
            </a:lvl8pPr>
            <a:lvl9pPr marL="3511550" indent="14605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600" i="1"/>
              <a:t>PG,</a:t>
            </a:r>
            <a:r>
              <a:rPr lang="en-US" altLang="en-US" sz="1600"/>
              <a:t> plasma glucose</a:t>
            </a:r>
            <a:endParaRPr lang="en-CA" altLang="en-US" sz="160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4"/>
          <p:cNvSpPr>
            <a:spLocks noGrp="1"/>
          </p:cNvSpPr>
          <p:nvPr>
            <p:ph type="title" idx="4294967295"/>
          </p:nvPr>
        </p:nvSpPr>
        <p:spPr>
          <a:xfrm>
            <a:off x="628650" y="687388"/>
            <a:ext cx="7886700" cy="1325562"/>
          </a:xfrm>
        </p:spPr>
        <p:txBody>
          <a:bodyPr/>
          <a:lstStyle/>
          <a:p>
            <a:r>
              <a:rPr lang="en-US" altLang="en-US" sz="3200">
                <a:ea typeface="ＭＳ Ｐゴシック" charset="-128"/>
              </a:rPr>
              <a:t>Correlation between A1C and estimated mean glucose values</a:t>
            </a:r>
            <a:endParaRPr lang="en-CA" altLang="en-US" sz="3200">
              <a:ea typeface="ＭＳ Ｐゴシック" charset="-128"/>
            </a:endParaRPr>
          </a:p>
        </p:txBody>
      </p:sp>
      <p:sp>
        <p:nvSpPr>
          <p:cNvPr id="107525" name="Rectangle 5"/>
          <p:cNvSpPr>
            <a:spLocks noChangeArrowheads="1"/>
          </p:cNvSpPr>
          <p:nvPr/>
        </p:nvSpPr>
        <p:spPr bwMode="auto">
          <a:xfrm>
            <a:off x="1765300" y="1925638"/>
            <a:ext cx="184150" cy="868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841375"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841375"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841375"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841375" eaLnBrk="0" fontAlgn="base" hangingPunct="0">
              <a:spcBef>
                <a:spcPct val="0"/>
              </a:spcBef>
              <a:spcAft>
                <a:spcPct val="0"/>
              </a:spcAft>
              <a:defRPr sz="2400">
                <a:solidFill>
                  <a:schemeClr val="tx1"/>
                </a:solidFill>
                <a:latin typeface="Calibri" charset="0"/>
                <a:ea typeface="ＭＳ Ｐゴシック" charset="-128"/>
              </a:defRPr>
            </a:lvl9pPr>
          </a:lstStyle>
          <a:p>
            <a:r>
              <a:rPr lang="en-US" altLang="en-US" sz="1700"/>
              <a:t/>
            </a:r>
            <a:br>
              <a:rPr lang="en-US" altLang="en-US" sz="1700"/>
            </a:br>
            <a:endParaRPr lang="en-US" altLang="en-US" sz="1700"/>
          </a:p>
          <a:p>
            <a:endParaRPr lang="en-US" altLang="en-US" sz="1700"/>
          </a:p>
        </p:txBody>
      </p:sp>
      <p:graphicFrame>
        <p:nvGraphicFramePr>
          <p:cNvPr id="107610" name="Group 90"/>
          <p:cNvGraphicFramePr>
            <a:graphicFrameLocks noGrp="1"/>
          </p:cNvGraphicFramePr>
          <p:nvPr/>
        </p:nvGraphicFramePr>
        <p:xfrm>
          <a:off x="414338" y="2157413"/>
          <a:ext cx="8428037" cy="2743200"/>
        </p:xfrm>
        <a:graphic>
          <a:graphicData uri="http://schemas.openxmlformats.org/drawingml/2006/table">
            <a:tbl>
              <a:tblPr/>
              <a:tblGrid>
                <a:gridCol w="1924050"/>
                <a:gridCol w="1293812"/>
                <a:gridCol w="1246188"/>
                <a:gridCol w="1281112"/>
                <a:gridCol w="1270000"/>
                <a:gridCol w="1412875"/>
              </a:tblGrid>
              <a:tr h="1035050">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A1C values (%)</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 </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5.5–6.5</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6.5–6.9</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7.0–7.4</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7.5–7.9</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FFFFFF"/>
                          </a:solidFill>
                          <a:effectLst/>
                          <a:latin typeface="Calibri" charset="0"/>
                          <a:ea typeface="ＭＳ Ｐゴシック" charset="-128"/>
                        </a:rPr>
                        <a:t>8.0–8.5</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1022350">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Estimated mean glucose (mmol/L)</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 </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6.2–7.7</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7.8–8.5</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8.6–9.3</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9.4–10.1</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ＭＳ Ｐゴシック"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ＭＳ Ｐゴシック"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ＭＳ Ｐゴシック"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ＭＳ Ｐゴシック"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ＭＳ Ｐゴシック"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00"/>
                          </a:solidFill>
                          <a:effectLst/>
                          <a:latin typeface="Calibri" charset="0"/>
                          <a:ea typeface="ＭＳ Ｐゴシック" charset="-128"/>
                        </a:rPr>
                        <a:t>10.2–10.9</a:t>
                      </a:r>
                      <a:endParaRPr kumimoji="0" lang="en-US" altLang="en-US" sz="2400" b="0" i="0" u="none" strike="noStrike" cap="none" normalizeH="0" baseline="0">
                        <a:ln>
                          <a:noFill/>
                        </a:ln>
                        <a:solidFill>
                          <a:schemeClr val="tx1"/>
                        </a:solidFill>
                        <a:effectLst/>
                        <a:latin typeface="Open Sans" charset="0"/>
                        <a:ea typeface="Open Sans" charset="0"/>
                        <a:cs typeface="Open Sans" charset="0"/>
                      </a:endParaRPr>
                    </a:p>
                  </a:txBody>
                  <a:tcPr marL="91442" marR="914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107600" name="Rectangle 80"/>
          <p:cNvSpPr>
            <a:spLocks noChangeArrowheads="1"/>
          </p:cNvSpPr>
          <p:nvPr/>
        </p:nvSpPr>
        <p:spPr bwMode="auto">
          <a:xfrm>
            <a:off x="1173163" y="6308725"/>
            <a:ext cx="6132512" cy="3825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ctr">
            <a:spAutoFit/>
          </a:bodyPr>
          <a:lstStyle/>
          <a:p>
            <a:pPr eaLnBrk="0" hangingPunct="0">
              <a:defRPr/>
            </a:pPr>
            <a:r>
              <a:rPr lang="en-US" sz="800">
                <a:ea typeface="ＭＳ Ｐゴシック" charset="0"/>
                <a:cs typeface="Arial" charset="0"/>
              </a:rPr>
              <a:t/>
            </a:r>
            <a:br>
              <a:rPr lang="en-US" sz="800">
                <a:ea typeface="ＭＳ Ｐゴシック" charset="0"/>
                <a:cs typeface="Arial" charset="0"/>
              </a:rPr>
            </a:br>
            <a:r>
              <a:rPr lang="en-US" sz="1100" i="1">
                <a:solidFill>
                  <a:srgbClr val="000000"/>
                </a:solidFill>
                <a:latin typeface="Arial" charset="0"/>
                <a:ea typeface="ＭＳ Ｐゴシック" charset="0"/>
                <a:cs typeface="Arial" charset="0"/>
              </a:rPr>
              <a:t>A1C</a:t>
            </a:r>
            <a:r>
              <a:rPr lang="en-US" sz="1100">
                <a:solidFill>
                  <a:srgbClr val="000000"/>
                </a:solidFill>
                <a:latin typeface="Arial" charset="0"/>
                <a:ea typeface="ＭＳ Ｐゴシック" charset="0"/>
                <a:cs typeface="Arial" charset="0"/>
              </a:rPr>
              <a:t>, glycated hemoglobin</a:t>
            </a:r>
            <a:endParaRPr lang="en-US" sz="1700">
              <a:ea typeface="ＭＳ Ｐゴシック" charset="0"/>
              <a:cs typeface="Arial" charset="0"/>
            </a:endParaRPr>
          </a:p>
        </p:txBody>
      </p:sp>
      <p:sp>
        <p:nvSpPr>
          <p:cNvPr id="107611" name="Text Box 9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t>2018 Diabetes Canada CPG – Chapter 8.  Targets for Glycemic Control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p:cNvSpPr>
          <p:nvPr>
            <p:ph type="ctrTitle" idx="4294967295"/>
          </p:nvPr>
        </p:nvSpPr>
        <p:spPr>
          <a:xfrm>
            <a:off x="685800" y="2130425"/>
            <a:ext cx="7772400" cy="1470025"/>
          </a:xfrm>
        </p:spPr>
        <p:txBody>
          <a:bodyPr/>
          <a:lstStyle/>
          <a:p>
            <a:pPr algn="ctr"/>
            <a:r>
              <a:rPr lang="en-US" altLang="en-US" sz="4400" u="sng"/>
              <a:t>&lt;</a:t>
            </a:r>
            <a:r>
              <a:rPr lang="en-US" altLang="en-US" sz="4400"/>
              <a:t> 7.0%</a:t>
            </a:r>
            <a:endParaRPr lang="en-CA" altLang="en-US" sz="4400"/>
          </a:p>
        </p:txBody>
      </p:sp>
      <p:sp>
        <p:nvSpPr>
          <p:cNvPr id="36866"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eaLnBrk="1" hangingPunct="1">
              <a:spcBef>
                <a:spcPct val="50000"/>
              </a:spcBef>
            </a:pPr>
            <a:r>
              <a:rPr lang="en-US" altLang="en-US" sz="1400" i="1">
                <a:solidFill>
                  <a:srgbClr val="000000"/>
                </a:solidFill>
              </a:rPr>
              <a:t>2018 Diabetes Canada CPG – Chapter 8.  Targets for Glycemic Control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solidFill>
            <a:srgbClr val="FFFFFF"/>
          </a:solidFill>
          <a:ln w="9525">
            <a:solidFill>
              <a:srgbClr val="FFFFFF"/>
            </a:solidFill>
            <a:round/>
            <a:headEnd/>
            <a:tailEnd/>
          </a:ln>
        </p:spPr>
        <p:txBody>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Arial" charset="0"/>
            </a:endParaRPr>
          </a:p>
        </p:txBody>
      </p:sp>
      <p:pic>
        <p:nvPicPr>
          <p:cNvPr id="389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6325" y="2724150"/>
            <a:ext cx="5426075" cy="929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52400"/>
            <a:ext cx="8001000" cy="303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itle 4"/>
          <p:cNvSpPr>
            <a:spLocks noGrp="1"/>
          </p:cNvSpPr>
          <p:nvPr>
            <p:ph type="title" idx="4294967295"/>
          </p:nvPr>
        </p:nvSpPr>
        <p:spPr>
          <a:xfrm>
            <a:off x="103188" y="2438400"/>
            <a:ext cx="2243137" cy="3810000"/>
          </a:xfrm>
        </p:spPr>
        <p:txBody>
          <a:bodyPr lIns="91440" tIns="45720" rIns="91440" bIns="45720"/>
          <a:lstStyle/>
          <a:p>
            <a:pPr defTabSz="407988"/>
            <a:r>
              <a:rPr lang="en-US" altLang="en-US" sz="1400">
                <a:solidFill>
                  <a:srgbClr val="262626"/>
                </a:solidFill>
              </a:rPr>
              <a:t>DCCT</a:t>
            </a:r>
            <a:br>
              <a:rPr lang="en-US" altLang="en-US" sz="1400">
                <a:solidFill>
                  <a:srgbClr val="262626"/>
                </a:solidFill>
              </a:rPr>
            </a:br>
            <a:r>
              <a:rPr lang="en-US" altLang="en-US" sz="1400">
                <a:solidFill>
                  <a:srgbClr val="262626"/>
                </a:solidFill>
              </a:rPr>
              <a:t/>
            </a:r>
            <a:br>
              <a:rPr lang="en-US" altLang="en-US" sz="1400">
                <a:solidFill>
                  <a:srgbClr val="262626"/>
                </a:solidFill>
              </a:rPr>
            </a:br>
            <a:r>
              <a:rPr lang="en-US" altLang="en-US" sz="1400" b="0">
                <a:solidFill>
                  <a:srgbClr val="262626"/>
                </a:solidFill>
              </a:rPr>
              <a:t>N = 1441 T1DM</a:t>
            </a:r>
            <a:br>
              <a:rPr lang="en-US" altLang="en-US" sz="1400" b="0">
                <a:solidFill>
                  <a:srgbClr val="262626"/>
                </a:solidFill>
              </a:rPr>
            </a:br>
            <a:r>
              <a:rPr lang="en-US" altLang="en-US" sz="1400" b="0">
                <a:solidFill>
                  <a:srgbClr val="262626"/>
                </a:solidFill>
              </a:rPr>
              <a:t/>
            </a:r>
            <a:br>
              <a:rPr lang="en-US" altLang="en-US" sz="1400" b="0">
                <a:solidFill>
                  <a:srgbClr val="262626"/>
                </a:solidFill>
              </a:rPr>
            </a:br>
            <a:r>
              <a:rPr lang="en-US" altLang="en-US" sz="1400">
                <a:solidFill>
                  <a:srgbClr val="262626"/>
                </a:solidFill>
              </a:rPr>
              <a:t>Intensive</a:t>
            </a:r>
            <a:r>
              <a:rPr lang="en-US" altLang="en-US" sz="1400" b="0">
                <a:solidFill>
                  <a:srgbClr val="262626"/>
                </a:solidFill>
              </a:rPr>
              <a:t/>
            </a:r>
            <a:br>
              <a:rPr lang="en-US" altLang="en-US" sz="1400" b="0">
                <a:solidFill>
                  <a:srgbClr val="262626"/>
                </a:solidFill>
              </a:rPr>
            </a:br>
            <a:r>
              <a:rPr lang="en-US" altLang="en-US" sz="1400" b="0">
                <a:solidFill>
                  <a:srgbClr val="262626"/>
                </a:solidFill>
              </a:rPr>
              <a:t>(≥ 3 injections/day or CSII) </a:t>
            </a:r>
            <a:br>
              <a:rPr lang="en-US" altLang="en-US" sz="1400" b="0">
                <a:solidFill>
                  <a:srgbClr val="262626"/>
                </a:solidFill>
              </a:rPr>
            </a:br>
            <a:r>
              <a:rPr lang="en-US" altLang="en-US" sz="1400" b="0">
                <a:solidFill>
                  <a:srgbClr val="262626"/>
                </a:solidFill>
              </a:rPr>
              <a:t/>
            </a:r>
            <a:br>
              <a:rPr lang="en-US" altLang="en-US" sz="1400" b="0">
                <a:solidFill>
                  <a:srgbClr val="262626"/>
                </a:solidFill>
              </a:rPr>
            </a:br>
            <a:r>
              <a:rPr lang="en-US" altLang="en-US" sz="1400" b="0">
                <a:solidFill>
                  <a:srgbClr val="262626"/>
                </a:solidFill>
              </a:rPr>
              <a:t>vs. </a:t>
            </a:r>
            <a:br>
              <a:rPr lang="en-US" altLang="en-US" sz="1400" b="0">
                <a:solidFill>
                  <a:srgbClr val="262626"/>
                </a:solidFill>
              </a:rPr>
            </a:br>
            <a:r>
              <a:rPr lang="en-US" altLang="en-US" sz="1400" b="0">
                <a:solidFill>
                  <a:srgbClr val="262626"/>
                </a:solidFill>
              </a:rPr>
              <a:t/>
            </a:r>
            <a:br>
              <a:rPr lang="en-US" altLang="en-US" sz="1400" b="0">
                <a:solidFill>
                  <a:srgbClr val="262626"/>
                </a:solidFill>
              </a:rPr>
            </a:br>
            <a:r>
              <a:rPr lang="en-US" altLang="en-US" sz="1400">
                <a:solidFill>
                  <a:srgbClr val="262626"/>
                </a:solidFill>
              </a:rPr>
              <a:t>Conventional</a:t>
            </a:r>
            <a:r>
              <a:rPr lang="en-US" altLang="en-US" sz="1400" b="0">
                <a:solidFill>
                  <a:srgbClr val="262626"/>
                </a:solidFill>
              </a:rPr>
              <a:t> </a:t>
            </a:r>
            <a:br>
              <a:rPr lang="en-US" altLang="en-US" sz="1400" b="0">
                <a:solidFill>
                  <a:srgbClr val="262626"/>
                </a:solidFill>
              </a:rPr>
            </a:br>
            <a:r>
              <a:rPr lang="en-US" altLang="en-US" sz="1400" b="0">
                <a:solidFill>
                  <a:srgbClr val="262626"/>
                </a:solidFill>
              </a:rPr>
              <a:t>(1-2 injections per day)</a:t>
            </a:r>
          </a:p>
        </p:txBody>
      </p:sp>
      <p:sp>
        <p:nvSpPr>
          <p:cNvPr id="38917" name="Right Arrow 5"/>
          <p:cNvSpPr>
            <a:spLocks noChangeArrowheads="1"/>
          </p:cNvSpPr>
          <p:nvPr/>
        </p:nvSpPr>
        <p:spPr bwMode="auto">
          <a:xfrm rot="-8126357">
            <a:off x="3248025" y="5334000"/>
            <a:ext cx="700088" cy="381000"/>
          </a:xfrm>
          <a:prstGeom prst="rightArrow">
            <a:avLst>
              <a:gd name="adj1" fmla="val 58435"/>
              <a:gd name="adj2" fmla="val 50310"/>
            </a:avLst>
          </a:prstGeom>
          <a:solidFill>
            <a:srgbClr val="2D2D8A"/>
          </a:solidFill>
          <a:ln w="9525">
            <a:solidFill>
              <a:schemeClr val="tx1"/>
            </a:solidFill>
            <a:round/>
            <a:headEnd/>
            <a:tailEnd/>
          </a:ln>
        </p:spPr>
        <p:txBody>
          <a:bodyPr rot="10800000"/>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defTabSz="914400"/>
            <a:endParaRPr lang="en-CA" altLang="en-US">
              <a:solidFill>
                <a:srgbClr val="000000"/>
              </a:solidFill>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2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7</TotalTime>
  <Words>6628</Words>
  <Application>Microsoft Macintosh PowerPoint</Application>
  <PresentationFormat>Letter Paper (8.5x11 in)</PresentationFormat>
  <Paragraphs>471</Paragraphs>
  <Slides>31</Slides>
  <Notes>17</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31</vt:i4>
      </vt:variant>
    </vt:vector>
  </HeadingPairs>
  <TitlesOfParts>
    <vt:vector size="48" baseType="lpstr">
      <vt:lpstr>Book Antiqua</vt:lpstr>
      <vt:lpstr>Calibri</vt:lpstr>
      <vt:lpstr>Calibri Light</vt:lpstr>
      <vt:lpstr>Geneva</vt:lpstr>
      <vt:lpstr>Helvetica Light</vt:lpstr>
      <vt:lpstr>MS Mincho</vt:lpstr>
      <vt:lpstr>MS PGothic</vt:lpstr>
      <vt:lpstr>ＭＳ Ｐゴシック</vt:lpstr>
      <vt:lpstr>Open Sans</vt:lpstr>
      <vt:lpstr>Open Sans Light</vt:lpstr>
      <vt:lpstr>Times New Roman</vt:lpstr>
      <vt:lpstr>Verdana</vt:lpstr>
      <vt:lpstr>Wingdings</vt:lpstr>
      <vt:lpstr>Arial</vt:lpstr>
      <vt:lpstr>Office Theme</vt:lpstr>
      <vt:lpstr>2_Office Theme</vt:lpstr>
      <vt:lpstr>3_Office Theme</vt:lpstr>
      <vt:lpstr>Targets for Glycemic Control </vt:lpstr>
      <vt:lpstr>PowerPoint Presentation</vt:lpstr>
      <vt:lpstr>Key Changes</vt:lpstr>
      <vt:lpstr>Targets Checklist</vt:lpstr>
      <vt:lpstr>A1C Targets</vt:lpstr>
      <vt:lpstr>To achieve A1C ≤7.0%</vt:lpstr>
      <vt:lpstr>Correlation between A1C and estimated mean glucose values</vt:lpstr>
      <vt:lpstr>&lt; 7.0%</vt:lpstr>
      <vt:lpstr>DCCT  N = 1441 T1DM  Intensive (≥ 3 injections/day or CSII)   vs.   Conventional  (1-2 injections per day)</vt:lpstr>
      <vt:lpstr>DCCT: Reduction in Retinopathy</vt:lpstr>
      <vt:lpstr>DCCT: Reduction in Albuminuria</vt:lpstr>
      <vt:lpstr>DCCT: Reduction in Neuropathy</vt:lpstr>
      <vt:lpstr>DCCT/EDIC: Early intensive glucose control leads to long-term reduction nonfatal MI, stroke or CVD death</vt:lpstr>
      <vt:lpstr>PowerPoint Presentation</vt:lpstr>
      <vt:lpstr>UKPDS 33: Intensive glucose control with sulfonylureas or insulin in type 2 diabetes  N = 3867 Recent Onset T2DM</vt:lpstr>
      <vt:lpstr>UKPDS: Legacy Effect of Early Intensive Glucose Control</vt:lpstr>
      <vt:lpstr>&lt; 6.5%</vt:lpstr>
      <vt:lpstr>PowerPoint Presentation</vt:lpstr>
      <vt:lpstr>ADVANCE: Glucose Control</vt:lpstr>
      <vt:lpstr>ADVANCE: Treatment Effect on the Primary Microvascular Outcomes</vt:lpstr>
      <vt:lpstr>PowerPoint Presentation</vt:lpstr>
      <vt:lpstr>7.1 – 8.5%</vt:lpstr>
      <vt:lpstr>PowerPoint Presentation</vt:lpstr>
      <vt:lpstr>Recommendations 1-3</vt:lpstr>
      <vt:lpstr>Recommendation 4</vt:lpstr>
      <vt:lpstr>Recommendation 5</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Targets for Glycemic Control </dc:title>
  <dc:creator>Kate Campbell</dc:creator>
  <cp:lastModifiedBy>Kate Campbell</cp:lastModifiedBy>
  <cp:revision>3</cp:revision>
  <cp:lastPrinted>2017-01-20T14:54:31Z</cp:lastPrinted>
  <dcterms:created xsi:type="dcterms:W3CDTF">2018-04-09T17:35:45Z</dcterms:created>
  <dcterms:modified xsi:type="dcterms:W3CDTF">2018-10-24T01:57:18Z</dcterms:modified>
</cp:coreProperties>
</file>