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6"/>
  </p:sldMasterIdLst>
  <p:notesMasterIdLst>
    <p:notesMasterId r:id="rId31"/>
  </p:notesMasterIdLst>
  <p:handoutMasterIdLst>
    <p:handoutMasterId r:id="rId32"/>
  </p:handoutMasterIdLst>
  <p:sldIdLst>
    <p:sldId id="266" r:id="rId7"/>
    <p:sldId id="274" r:id="rId8"/>
    <p:sldId id="292" r:id="rId9"/>
    <p:sldId id="273" r:id="rId10"/>
    <p:sldId id="275" r:id="rId11"/>
    <p:sldId id="276" r:id="rId12"/>
    <p:sldId id="277" r:id="rId13"/>
    <p:sldId id="278" r:id="rId14"/>
    <p:sldId id="279" r:id="rId15"/>
    <p:sldId id="281" r:id="rId16"/>
    <p:sldId id="282" r:id="rId17"/>
    <p:sldId id="283" r:id="rId18"/>
    <p:sldId id="284" r:id="rId19"/>
    <p:sldId id="286" r:id="rId20"/>
    <p:sldId id="287" r:id="rId21"/>
    <p:sldId id="288" r:id="rId22"/>
    <p:sldId id="289" r:id="rId23"/>
    <p:sldId id="290" r:id="rId24"/>
    <p:sldId id="291" r:id="rId25"/>
    <p:sldId id="293" r:id="rId26"/>
    <p:sldId id="294" r:id="rId27"/>
    <p:sldId id="295" r:id="rId28"/>
    <p:sldId id="296" r:id="rId29"/>
    <p:sldId id="297" r:id="rId30"/>
  </p:sldIdLst>
  <p:sldSz cx="9144000" cy="5143500" type="screen16x9"/>
  <p:notesSz cx="9144000" cy="6858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3B3C5B"/>
    <a:srgbClr val="000099"/>
    <a:srgbClr val="D9201A"/>
    <a:srgbClr val="951B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427" autoAdjust="0"/>
  </p:normalViewPr>
  <p:slideViewPr>
    <p:cSldViewPr>
      <p:cViewPr varScale="1">
        <p:scale>
          <a:sx n="138" d="100"/>
          <a:sy n="138" d="100"/>
        </p:scale>
        <p:origin x="57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-1722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7.fntdata"/><Relationship Id="rId21" Type="http://schemas.openxmlformats.org/officeDocument/2006/relationships/slide" Target="slides/slide15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A0622-C6DC-4FD2-ABD8-DDA167600CF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5ECF3-C548-4E2C-982A-AC21962E8F6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7558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15F43-2318-4079-8A6D-E087A6525080}" type="datetimeFigureOut">
              <a:rPr lang="en-US" smtClean="0"/>
              <a:pPr/>
              <a:t>11/3/22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58452-A64F-4FC9-BAD1-D42848DEA3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.diabetesjournals.org/content/42/8/1593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94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29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25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91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37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14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23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95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26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13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99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792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82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0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345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1516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7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04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63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2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543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12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data are needed to define the clinical CGM targets for pregnant women with type 2 diabetes, who spend one-third less time hyperglycemic than women with type 1 diabetes and achieve TIR of 90% (</a:t>
            </a:r>
            <a:r>
              <a:rPr lang="en-CA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58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 Because of the lack of evidence on CGM targets for women with gestational diabetes mellitus (GDM) or type 2 diabetes in pregnancy, percentages of time spent in range, below range, and above range have not been included in this report. Recent data suggest that even more stringent targets (</a:t>
            </a:r>
            <a:r>
              <a:rPr lang="en-CA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66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and greater attention to overnight glucose profiles may be required to normalize outcomes in pregnant women with GDM (</a:t>
            </a:r>
            <a:r>
              <a:rPr lang="en-CA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63</a:t>
            </a:r>
            <a:r>
              <a:rPr lang="en-C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00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58452-A64F-4FC9-BAD1-D42848DEA3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6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054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583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002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630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715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478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56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492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0" y="4587974"/>
            <a:ext cx="914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15966"/>
            <a:ext cx="5611012" cy="7200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659982"/>
            <a:ext cx="2592288" cy="36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2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008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557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FDEE-93A2-4349-98AC-D47DCA232F6D}" type="datetimeFigureOut">
              <a:rPr lang="en-CA" smtClean="0"/>
              <a:pPr/>
              <a:t>2022-11-03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A6152-C9F3-465F-B6C6-8569001C42C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274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0AC4FC-88F7-4194-A527-53460F4ED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2088232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0" y="215325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Update 2021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9332E7-66D4-8747-97CD-681084DD9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0392" y="4725952"/>
            <a:ext cx="615301" cy="21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3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#2 In </a:t>
            </a:r>
            <a:r>
              <a:rPr lang="en-CA" sz="2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individuals</a:t>
            </a:r>
            <a:r>
              <a:rPr lang="en-CA" sz="2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using insulin </a:t>
            </a:r>
            <a:r>
              <a:rPr lang="en-CA" sz="26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</a:t>
            </a:r>
            <a:r>
              <a:rPr lang="en-CA" sz="2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than once/day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CBG testing should be used as an essential part of diabetes self-management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T1D adults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T1D children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C3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*T2D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C3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least 3 times per day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C3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 both pre- and postprandial measurements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C3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*T2D on </a:t>
            </a:r>
            <a:r>
              <a:rPr lang="en-US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once-daily insulin 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plus non-insulin AHA, 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 at least once a day at variable times is recommended </a:t>
            </a:r>
            <a:r>
              <a:rPr lang="en-US" i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146" y="4780153"/>
            <a:ext cx="615302" cy="2125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701269-E1D7-4A49-A741-C34852BBDDEF}"/>
              </a:ext>
            </a:extLst>
          </p:cNvPr>
          <p:cNvSpPr txBox="1"/>
          <p:nvPr/>
        </p:nvSpPr>
        <p:spPr>
          <a:xfrm>
            <a:off x="5839286" y="4116959"/>
            <a:ext cx="3389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  <a:r>
              <a:rPr lang="en-US" b="1" dirty="0"/>
              <a:t>including children &amp; adolescents</a:t>
            </a:r>
          </a:p>
        </p:txBody>
      </p:sp>
      <p:sp>
        <p:nvSpPr>
          <p:cNvPr id="13" name="Shape 381">
            <a:extLst>
              <a:ext uri="{FF2B5EF4-FFF2-40B4-BE49-F238E27FC236}">
                <a16:creationId xmlns:a16="http://schemas.microsoft.com/office/drawing/2014/main" id="{D87F1984-8B6A-314F-BE3E-3C99C99B7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58453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#3 In T2D individuals NOT using insulin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46686" y="966083"/>
            <a:ext cx="82089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the frequency of CBG testing should be individualized (considering AHAs, A1c, Hypo risk)</a:t>
            </a:r>
            <a:r>
              <a:rPr lang="en-US" i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spcBef>
                <a:spcPts val="1200"/>
              </a:spcBef>
              <a:buFont typeface="+mj-lt"/>
              <a:buAutoNum type="alphaLcParenR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A1C targets are not being reached, 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structured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CBG testing should be instituted (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including a 7-point profile; every 1-3 months) to improve A1C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adults;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children</a:t>
            </a:r>
          </a:p>
          <a:p>
            <a:pPr marL="342900" indent="-342900">
              <a:spcBef>
                <a:spcPts val="1200"/>
              </a:spcBef>
              <a:buFont typeface="+mj-lt"/>
              <a:buAutoNum type="alphaLcParenR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achieving A1C targets or using AHA not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assoc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hypoglycemia 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daily CBG testing is </a:t>
            </a:r>
            <a:r>
              <a:rPr lang="en-US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recommended except during illness or at risk of hyperglycemia (e.g. surgery, steroid treatment) when more frequent testing may be required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498" y="4650485"/>
            <a:ext cx="615302" cy="212572"/>
          </a:xfrm>
          <a:prstGeom prst="rect">
            <a:avLst/>
          </a:prstGeom>
        </p:spPr>
      </p:pic>
      <p:sp>
        <p:nvSpPr>
          <p:cNvPr id="13" name="Shape 381">
            <a:extLst>
              <a:ext uri="{FF2B5EF4-FFF2-40B4-BE49-F238E27FC236}">
                <a16:creationId xmlns:a16="http://schemas.microsoft.com/office/drawing/2014/main" id="{0B4AA37A-C2E0-6C45-87ED-04D7104B1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393857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#4 In all individuals with diabetes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46686" y="966083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more frequent CBG testing (4x/day ± overnight)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recommended when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A1C is not at target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are episodes of hypoglycemia </a:t>
            </a:r>
          </a:p>
          <a:p>
            <a:pPr>
              <a:spcBef>
                <a:spcPts val="1200"/>
              </a:spcBef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identify the safest and most effective clinical approach to improve blood glucose levels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296" y="4646581"/>
            <a:ext cx="615302" cy="212572"/>
          </a:xfrm>
          <a:prstGeom prst="rect">
            <a:avLst/>
          </a:prstGeom>
        </p:spPr>
      </p:pic>
      <p:sp>
        <p:nvSpPr>
          <p:cNvPr id="13" name="Shape 381">
            <a:extLst>
              <a:ext uri="{FF2B5EF4-FFF2-40B4-BE49-F238E27FC236}">
                <a16:creationId xmlns:a16="http://schemas.microsoft.com/office/drawing/2014/main" id="{D3DD1A93-226A-FD45-B451-F7196A2A7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371919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99548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8845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#5 In individuals with T1D using BBIT or CSII who are willing &amp; able to use these on a nearly daily basis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46686" y="1075402"/>
            <a:ext cx="8208912" cy="3008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AutoNum type="alphaLcParenR"/>
            </a:pP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SHOULD be used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A1C  and increase TIR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duration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incidence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hypoglycemia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 aspects of diabetes-specific quality of life 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(in </a:t>
            </a:r>
            <a:r>
              <a:rPr lang="en-US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adults</a:t>
            </a:r>
            <a:r>
              <a:rPr lang="en-US" i="1" baseline="30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baseline="30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 treatment satisfaction 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(in adults using CSII</a:t>
            </a:r>
            <a:r>
              <a:rPr lang="en-US" i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spcBef>
                <a:spcPts val="1200"/>
              </a:spcBef>
              <a:buAutoNum type="alphaLcParenR"/>
            </a:pP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be used to</a:t>
            </a: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 TIR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adults</a:t>
            </a:r>
            <a:r>
              <a:rPr lang="en-US" baseline="30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children</a:t>
            </a:r>
            <a:r>
              <a:rPr lang="en-US" baseline="30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frequency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duration of hypoglycemia (TBR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adults</a:t>
            </a:r>
            <a:r>
              <a:rPr lang="en-US" baseline="30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increase treatment satisfaction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56" y="4619666"/>
            <a:ext cx="615302" cy="212572"/>
          </a:xfrm>
          <a:prstGeom prst="rect">
            <a:avLst/>
          </a:prstGeom>
        </p:spPr>
      </p:pic>
      <p:sp>
        <p:nvSpPr>
          <p:cNvPr id="13" name="Shape 381">
            <a:extLst>
              <a:ext uri="{FF2B5EF4-FFF2-40B4-BE49-F238E27FC236}">
                <a16:creationId xmlns:a16="http://schemas.microsoft.com/office/drawing/2014/main" id="{918C09B8-C5AD-6D49-AA90-35330E63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62389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-1"/>
            <a:ext cx="9144000" cy="98757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8694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#6 In individuals with T1D with impaired awareness of hypoglycemia or recent severe hypoglycemia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46686" y="1203598"/>
            <a:ext cx="82089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Tx/>
              <a:buAutoNum type="alphaLcParenR"/>
            </a:pP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SHOULD be used to reduce incidence of hypoglycemia and severe hypoglycemic events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compared with CBG testing </a:t>
            </a:r>
          </a:p>
          <a:p>
            <a:pPr marL="342900" indent="-342900">
              <a:spcBef>
                <a:spcPts val="1200"/>
              </a:spcBef>
              <a:buAutoNum type="alphaLcParenR"/>
            </a:pP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recommended to reduce time in hypoglycemia compared with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598" y="4619666"/>
            <a:ext cx="615302" cy="212572"/>
          </a:xfrm>
          <a:prstGeom prst="rect">
            <a:avLst/>
          </a:prstGeom>
        </p:spPr>
      </p:pic>
      <p:sp>
        <p:nvSpPr>
          <p:cNvPr id="13" name="Shape 381">
            <a:extLst>
              <a:ext uri="{FF2B5EF4-FFF2-40B4-BE49-F238E27FC236}">
                <a16:creationId xmlns:a16="http://schemas.microsoft.com/office/drawing/2014/main" id="{34D9A09E-F2E1-B542-A704-2B65DB99E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761865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-1"/>
            <a:ext cx="9144000" cy="138499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8478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#7 In individuals with T2D using BBIT who have </a:t>
            </a:r>
            <a:r>
              <a:rPr lang="en-CA" sz="2800" u="sng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achieved their A1C target who are willing and able to use these on a nearly daily basis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49" y="472595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10600B-5839-9644-A8EE-6D3E441EA386}"/>
              </a:ext>
            </a:extLst>
          </p:cNvPr>
          <p:cNvSpPr txBox="1"/>
          <p:nvPr/>
        </p:nvSpPr>
        <p:spPr>
          <a:xfrm>
            <a:off x="467544" y="1505565"/>
            <a:ext cx="82089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Tx/>
              <a:buAutoNum type="alphaLcParenR"/>
            </a:pP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be used to reduce A1C and duration of hypoglycemia (TBR)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342900" indent="-342900">
              <a:spcBef>
                <a:spcPts val="1200"/>
              </a:spcBef>
              <a:buFontTx/>
              <a:buAutoNum type="alphaLcParenR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be used as an alternative to CBG testing to reduce frequency and duration of hypoglycemia (TBR)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</p:txBody>
      </p:sp>
      <p:sp>
        <p:nvSpPr>
          <p:cNvPr id="14" name="Shape 381">
            <a:extLst>
              <a:ext uri="{FF2B5EF4-FFF2-40B4-BE49-F238E27FC236}">
                <a16:creationId xmlns:a16="http://schemas.microsoft.com/office/drawing/2014/main" id="{0658D691-B397-4B4F-808B-59B7C3646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760663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3005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#8 In pregnant women with T1D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598" y="472595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10600B-5839-9644-A8EE-6D3E441EA386}"/>
              </a:ext>
            </a:extLst>
          </p:cNvPr>
          <p:cNvSpPr txBox="1"/>
          <p:nvPr/>
        </p:nvSpPr>
        <p:spPr>
          <a:xfrm>
            <a:off x="467544" y="1048162"/>
            <a:ext cx="82089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should be used 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increase TIR and reduce TAR and 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the risk of LGA infants, neonatal hypoglycemia and NICU admissions &gt;24 hours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4" name="Shape 381">
            <a:extLst>
              <a:ext uri="{FF2B5EF4-FFF2-40B4-BE49-F238E27FC236}">
                <a16:creationId xmlns:a16="http://schemas.microsoft.com/office/drawing/2014/main" id="{BCDA6774-48E9-F34E-A658-33BA7A6E3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292740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99548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8478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#9 Women with gestational diabetes or T2D during pregnancy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467544" y="1085342"/>
            <a:ext cx="8208912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should be requested to perform CBG testing 4 times daily (fasting and postprandially) for 1 week to assess blood glucose levels and need for pharmacotherapy </a:t>
            </a: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women who do not require anti- hyperglycemic medications, CBG testing can be reduced to 4 times per day on alternate days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  <a:p>
            <a:pPr marL="857250" lvl="1" indent="-400050">
              <a:spcBef>
                <a:spcPts val="300"/>
              </a:spcBef>
              <a:buFont typeface="+mj-lt"/>
              <a:buAutoNum type="romanLcPeriod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women who require insulin therapy, CBG testing should be performed 4 times daily, both fasting and postprandially, to improve pregnancy outcomes </a:t>
            </a:r>
            <a:r>
              <a:rPr lang="en-US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65" y="4725952"/>
            <a:ext cx="615302" cy="212572"/>
          </a:xfrm>
          <a:prstGeom prst="rect">
            <a:avLst/>
          </a:prstGeom>
        </p:spPr>
      </p:pic>
      <p:sp>
        <p:nvSpPr>
          <p:cNvPr id="13" name="Shape 381">
            <a:extLst>
              <a:ext uri="{FF2B5EF4-FFF2-40B4-BE49-F238E27FC236}">
                <a16:creationId xmlns:a16="http://schemas.microsoft.com/office/drawing/2014/main" id="{0866DABD-E753-9A43-B2BB-5650A3205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026114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-1"/>
            <a:ext cx="9144000" cy="98757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8694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#10 If CBG meter readings are suspected to be inaccurate or are discordant from A1C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162" y="472595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10600B-5839-9644-A8EE-6D3E441EA386}"/>
              </a:ext>
            </a:extLst>
          </p:cNvPr>
          <p:cNvSpPr txBox="1"/>
          <p:nvPr/>
        </p:nvSpPr>
        <p:spPr>
          <a:xfrm>
            <a:off x="467544" y="1277347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CBG results should be compared with a simultaneous laboratory measurement of venous blood glucose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</a:p>
        </p:txBody>
      </p:sp>
      <p:sp>
        <p:nvSpPr>
          <p:cNvPr id="14" name="Shape 381">
            <a:extLst>
              <a:ext uri="{FF2B5EF4-FFF2-40B4-BE49-F238E27FC236}">
                <a16:creationId xmlns:a16="http://schemas.microsoft.com/office/drawing/2014/main" id="{5B96CD51-99C4-4440-806C-F303D952E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067733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#11 Individuals with T1D should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46686" y="799564"/>
            <a:ext cx="82089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AutoNum type="alphaLcParenR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instructed to perform ketone testing during periods of acute illness, particularly in the presence of pre-prandial blood glucose levels &gt;14.0mmol/L or in the presence of symptoms of diabetic ketoacidosis (DKA)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spcBef>
                <a:spcPts val="1200"/>
              </a:spcBef>
              <a:buAutoNum type="alphaLcParenR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ketone testing methods may be preferred over urine ketone testing, as they have been associated with earlier detection of both ketosis and response to treatment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296" y="4725952"/>
            <a:ext cx="615302" cy="212572"/>
          </a:xfrm>
          <a:prstGeom prst="rect">
            <a:avLst/>
          </a:prstGeom>
        </p:spPr>
      </p:pic>
      <p:sp>
        <p:nvSpPr>
          <p:cNvPr id="13" name="Shape 381">
            <a:extLst>
              <a:ext uri="{FF2B5EF4-FFF2-40B4-BE49-F238E27FC236}">
                <a16:creationId xmlns:a16="http://schemas.microsoft.com/office/drawing/2014/main" id="{1E27E99A-4067-404E-912F-29848D825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203168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505" y="4725952"/>
            <a:ext cx="615302" cy="212572"/>
          </a:xfrm>
          <a:prstGeom prst="rect">
            <a:avLst/>
          </a:prstGeom>
        </p:spPr>
      </p:pic>
      <p:pic>
        <p:nvPicPr>
          <p:cNvPr id="5" name="Picture 4" descr="Title page of the CPG update in CJD">
            <a:extLst>
              <a:ext uri="{FF2B5EF4-FFF2-40B4-BE49-F238E27FC236}">
                <a16:creationId xmlns:a16="http://schemas.microsoft.com/office/drawing/2014/main" id="{BD91F6CF-A77A-3B4B-BA23-F8BB46DEAC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48" y="732745"/>
            <a:ext cx="7272808" cy="37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8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 Guide FAQs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used beyond these recommendations?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CGM </a:t>
            </a:r>
            <a:r>
              <a:rPr lang="en-US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used as an alternative to CBG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 provide richer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Cost:benefit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be high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PWD should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“test with a purpose”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“know how to interpret/act on data”</a:t>
            </a: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used during pregnancy?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Accuracy is similar to CBG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Trials have not demonstrated improved outcomes yet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433" y="4725952"/>
            <a:ext cx="615302" cy="2125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0A7763-AE80-1046-916E-071281C640FC}"/>
              </a:ext>
            </a:extLst>
          </p:cNvPr>
          <p:cNvSpPr txBox="1"/>
          <p:nvPr/>
        </p:nvSpPr>
        <p:spPr>
          <a:xfrm>
            <a:off x="7335092" y="118321"/>
            <a:ext cx="1636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Clinical wisdom</a:t>
            </a:r>
          </a:p>
        </p:txBody>
      </p:sp>
    </p:spTree>
    <p:extLst>
      <p:ext uri="{BB962C8B-B14F-4D97-AF65-F5344CB8AC3E}">
        <p14:creationId xmlns:p14="http://schemas.microsoft.com/office/powerpoint/2010/main" val="2484191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 Guide FAQs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about Libre2? Is it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or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seeing convergence of technologies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 time alerts in Libre2 extend function of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317500" lvl="1" indent="-309563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clinical trials (yet) have tested the ability of Libre2 to reduce severe hypoglycemia versus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17500" lvl="1" indent="-31750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Libre2 may be a very sensible alternative if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not available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723" y="472595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E6653A-9F5E-D846-B420-EE65577AD9AA}"/>
              </a:ext>
            </a:extLst>
          </p:cNvPr>
          <p:cNvSpPr txBox="1"/>
          <p:nvPr/>
        </p:nvSpPr>
        <p:spPr>
          <a:xfrm>
            <a:off x="7335092" y="118321"/>
            <a:ext cx="1636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Clinical wisdom</a:t>
            </a:r>
          </a:p>
        </p:txBody>
      </p:sp>
    </p:spTree>
    <p:extLst>
      <p:ext uri="{BB962C8B-B14F-4D97-AF65-F5344CB8AC3E}">
        <p14:creationId xmlns:p14="http://schemas.microsoft.com/office/powerpoint/2010/main" val="4152987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 Guide FAQs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 my patient need to use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all the time?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Benefits for A1c lowering and protection from hypoglycemia require near continual use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I use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rtCGM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isCGM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intermittently or for short periods?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Sensors are expensive and PWD may save them to use at times of high risk (changes to usual routines / vacations / new treatments)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be helpful prior to clinic visits reviewing blood glucose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be very helpful as a diagnostic tool (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nocturnal hypo)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be very useful as a teaching tool and to inform and motivate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change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72595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E808E9-861B-B249-A6DD-AA7C9E0A8674}"/>
              </a:ext>
            </a:extLst>
          </p:cNvPr>
          <p:cNvSpPr txBox="1"/>
          <p:nvPr/>
        </p:nvSpPr>
        <p:spPr>
          <a:xfrm>
            <a:off x="7335092" y="118321"/>
            <a:ext cx="1636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Clinical wisdom</a:t>
            </a:r>
          </a:p>
        </p:txBody>
      </p:sp>
    </p:spTree>
    <p:extLst>
      <p:ext uri="{BB962C8B-B14F-4D97-AF65-F5344CB8AC3E}">
        <p14:creationId xmlns:p14="http://schemas.microsoft.com/office/powerpoint/2010/main" val="3606323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 Guide FAQs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 my patient need to treat all CGM values below 4 </a:t>
            </a:r>
            <a:r>
              <a:rPr lang="en-US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mmol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/L with glucose?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 devices may be biased to “over-call”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hyopglycemia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absence of symptoms, confirmatory CBG testing may be advisable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Considering the context is particularly important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treatment may not be required for 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not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insulin or secretagogues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146" y="472595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FAED2A-8FDA-814E-B3FA-5EA9836C99A2}"/>
              </a:ext>
            </a:extLst>
          </p:cNvPr>
          <p:cNvSpPr txBox="1"/>
          <p:nvPr/>
        </p:nvSpPr>
        <p:spPr>
          <a:xfrm>
            <a:off x="7335092" y="118321"/>
            <a:ext cx="1636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Clinical wisdom</a:t>
            </a:r>
          </a:p>
        </p:txBody>
      </p:sp>
    </p:spTree>
    <p:extLst>
      <p:ext uri="{BB962C8B-B14F-4D97-AF65-F5344CB8AC3E}">
        <p14:creationId xmlns:p14="http://schemas.microsoft.com/office/powerpoint/2010/main" val="2480713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 Guide FAQs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 patient wants to set a different target 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is important to check for this – since it will impact TIR (TAR and TBR) metrics – so the AGP summary may be misleading at first glance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Explore why the patient wants to do this?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?fear of hypo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?exaggerated fear of complications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774" y="472595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2F2621-5D75-8046-8D7D-539867035D8C}"/>
              </a:ext>
            </a:extLst>
          </p:cNvPr>
          <p:cNvSpPr txBox="1"/>
          <p:nvPr/>
        </p:nvSpPr>
        <p:spPr>
          <a:xfrm>
            <a:off x="7335092" y="118321"/>
            <a:ext cx="1636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Clinical wisdom</a:t>
            </a:r>
          </a:p>
        </p:txBody>
      </p:sp>
    </p:spTree>
    <p:extLst>
      <p:ext uri="{BB962C8B-B14F-4D97-AF65-F5344CB8AC3E}">
        <p14:creationId xmlns:p14="http://schemas.microsoft.com/office/powerpoint/2010/main" val="390555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Grading of Recommendations</a:t>
            </a:r>
            <a:endParaRPr lang="en-CA" sz="28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simplicity and clarity, Evidence Grades and Level are abbreviated in the following slides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A,1	</a:t>
            </a:r>
            <a:r>
              <a:rPr lang="en-US" dirty="0"/>
              <a:t>Grade A, Level 1A</a:t>
            </a:r>
            <a:endParaRPr lang="en-US" baseline="30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B,2	</a:t>
            </a:r>
            <a:r>
              <a:rPr lang="en-US" dirty="0"/>
              <a:t>Grade B , Level 2</a:t>
            </a:r>
            <a:endParaRPr lang="en-US" baseline="30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C,3</a:t>
            </a:r>
            <a:r>
              <a:rPr lang="en-US" dirty="0"/>
              <a:t> 	Grade C, Level 3</a:t>
            </a:r>
            <a:endParaRPr lang="en-US" baseline="30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	</a:t>
            </a:r>
            <a:r>
              <a:rPr lang="en-US" dirty="0"/>
              <a:t>Grade D, consensus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recommendations are highlighted in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bold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683" y="4725952"/>
            <a:ext cx="615302" cy="2125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F1E2CF-0975-E348-9AF9-99DE6E767E55}"/>
              </a:ext>
            </a:extLst>
          </p:cNvPr>
          <p:cNvSpPr txBox="1"/>
          <p:nvPr/>
        </p:nvSpPr>
        <p:spPr>
          <a:xfrm>
            <a:off x="804649" y="4203150"/>
            <a:ext cx="7390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Grading reflects the strength of published evidence particularly clinical trials and meta-analyses</a:t>
            </a:r>
          </a:p>
        </p:txBody>
      </p:sp>
    </p:spTree>
    <p:extLst>
      <p:ext uri="{BB962C8B-B14F-4D97-AF65-F5344CB8AC3E}">
        <p14:creationId xmlns:p14="http://schemas.microsoft.com/office/powerpoint/2010/main" val="415511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Changes in 2021 Update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 literature review of publications between Nov 2017 and 28 Oct 2020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Consolidated glucose monitoring recommendations for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Adults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Children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Pregnancy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Updated terminology for glucose monitoring technologies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Aligned with “Language Matters”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689408"/>
            <a:ext cx="615302" cy="212572"/>
          </a:xfrm>
          <a:prstGeom prst="rect">
            <a:avLst/>
          </a:prstGeom>
        </p:spPr>
      </p:pic>
      <p:sp>
        <p:nvSpPr>
          <p:cNvPr id="13" name="Shape 381">
            <a:extLst>
              <a:ext uri="{FF2B5EF4-FFF2-40B4-BE49-F238E27FC236}">
                <a16:creationId xmlns:a16="http://schemas.microsoft.com/office/drawing/2014/main" id="{EF09C797-70C9-2244-BC03-415AD5CF1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678528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Terminology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238" y="4658998"/>
            <a:ext cx="615302" cy="212572"/>
          </a:xfrm>
          <a:prstGeom prst="rect">
            <a:avLst/>
          </a:prstGeom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A020F63-8165-F841-B34F-F7D885979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865494"/>
              </p:ext>
            </p:extLst>
          </p:nvPr>
        </p:nvGraphicFramePr>
        <p:xfrm>
          <a:off x="450252" y="907250"/>
          <a:ext cx="8243496" cy="3496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556">
                  <a:extLst>
                    <a:ext uri="{9D8B030D-6E8A-4147-A177-3AD203B41FA5}">
                      <a16:colId xmlns:a16="http://schemas.microsoft.com/office/drawing/2014/main" val="213683101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550753280"/>
                    </a:ext>
                  </a:extLst>
                </a:gridCol>
                <a:gridCol w="3473676">
                  <a:extLst>
                    <a:ext uri="{9D8B030D-6E8A-4147-A177-3AD203B41FA5}">
                      <a16:colId xmlns:a16="http://schemas.microsoft.com/office/drawing/2014/main" val="2494519885"/>
                    </a:ext>
                  </a:extLst>
                </a:gridCol>
              </a:tblGrid>
              <a:tr h="440364">
                <a:tc>
                  <a:txBody>
                    <a:bodyPr/>
                    <a:lstStyle/>
                    <a:p>
                      <a:r>
                        <a:rPr lang="en-US" dirty="0"/>
                        <a:t>New Term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Previous Term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Definition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321187"/>
                  </a:ext>
                </a:extLst>
              </a:tr>
              <a:tr h="678875">
                <a:tc>
                  <a:txBody>
                    <a:bodyPr/>
                    <a:lstStyle/>
                    <a:p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Capillary blood glucose (</a:t>
                      </a:r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CBG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2997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Self-monitored blood glucose (SMBG)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2997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Determination of glucose in the capillary blood using finger sticks</a:t>
                      </a:r>
                      <a:endParaRPr lang="en-CA" sz="1600" dirty="0"/>
                    </a:p>
                  </a:txBody>
                  <a:tcPr>
                    <a:solidFill>
                      <a:schemeClr val="bg2">
                        <a:alpha val="2997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741730"/>
                  </a:ext>
                </a:extLst>
              </a:tr>
              <a:tr h="6788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Intermittently scanned continuous glucose monitoring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CA" sz="16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isCGM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Flash glucose monitoring (FGM)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 of interstitial fluid glucose via intermittent scanning of sensing device</a:t>
                      </a:r>
                      <a:endParaRPr lang="en-CA" sz="1600" dirty="0"/>
                    </a:p>
                  </a:txBody>
                  <a:tcPr>
                    <a:solidFill>
                      <a:srgbClr val="00B0F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767571"/>
                  </a:ext>
                </a:extLst>
              </a:tr>
              <a:tr h="6788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continuous glucose monitoring (</a:t>
                      </a:r>
                      <a:r>
                        <a:rPr lang="en-CA" sz="16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rtCGM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Continuous glucose monitoring (CGM)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 of interstitial fluid glucose via a sensing device that is continuously transmitting the data to a device with real-time display for viewing at any time </a:t>
                      </a:r>
                      <a:endParaRPr lang="en-CA" sz="1600" dirty="0"/>
                    </a:p>
                  </a:txBody>
                  <a:tcPr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426391"/>
                  </a:ext>
                </a:extLst>
              </a:tr>
            </a:tbl>
          </a:graphicData>
        </a:graphic>
      </p:graphicFrame>
      <p:sp>
        <p:nvSpPr>
          <p:cNvPr id="13" name="Shape 381">
            <a:extLst>
              <a:ext uri="{FF2B5EF4-FFF2-40B4-BE49-F238E27FC236}">
                <a16:creationId xmlns:a16="http://schemas.microsoft.com/office/drawing/2014/main" id="{EC4C3FA5-8932-BD4F-9D73-CC005A8C3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95731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CGM metrics and targets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119" y="4636911"/>
            <a:ext cx="615302" cy="212572"/>
          </a:xfrm>
          <a:prstGeom prst="rect">
            <a:avLst/>
          </a:prstGeom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A020F63-8165-F841-B34F-F7D885979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11488"/>
              </p:ext>
            </p:extLst>
          </p:nvPr>
        </p:nvGraphicFramePr>
        <p:xfrm>
          <a:off x="450252" y="870197"/>
          <a:ext cx="8243496" cy="3573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588">
                  <a:extLst>
                    <a:ext uri="{9D8B030D-6E8A-4147-A177-3AD203B41FA5}">
                      <a16:colId xmlns:a16="http://schemas.microsoft.com/office/drawing/2014/main" val="213683101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550753280"/>
                    </a:ext>
                  </a:extLst>
                </a:gridCol>
                <a:gridCol w="4697812">
                  <a:extLst>
                    <a:ext uri="{9D8B030D-6E8A-4147-A177-3AD203B41FA5}">
                      <a16:colId xmlns:a16="http://schemas.microsoft.com/office/drawing/2014/main" val="2494519885"/>
                    </a:ext>
                  </a:extLst>
                </a:gridCol>
              </a:tblGrid>
              <a:tr h="368356">
                <a:tc>
                  <a:txBody>
                    <a:bodyPr/>
                    <a:lstStyle/>
                    <a:p>
                      <a:r>
                        <a:rPr lang="en-US" sz="1600" dirty="0"/>
                        <a:t>Glucose Metric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Target*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Definition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321187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Glucose Management Indicator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(GMI)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2997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&lt;=7.0% </a:t>
                      </a:r>
                      <a:endParaRPr lang="en-CA" sz="1600" dirty="0"/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alpha val="2997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GMI may differ from measured A1C as it reflects the period being assessed by CGM (</a:t>
                      </a:r>
                      <a:r>
                        <a:rPr lang="en-CA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last 14 days, </a:t>
                      </a:r>
                      <a:r>
                        <a:rPr lang="en-CA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2997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741730"/>
                  </a:ext>
                </a:extLst>
              </a:tr>
              <a:tr h="401245">
                <a:tc>
                  <a:txBody>
                    <a:bodyPr/>
                    <a:lstStyle/>
                    <a:p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Glycemic Variability </a:t>
                      </a:r>
                      <a:endParaRPr lang="en-CA" sz="1600" b="1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&lt;=36%</a:t>
                      </a:r>
                      <a:endParaRPr lang="en-CA" sz="1600" dirty="0"/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Lower %CV associated with reduced hypoglycemia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767571"/>
                  </a:ext>
                </a:extLst>
              </a:tr>
              <a:tr h="456739">
                <a:tc>
                  <a:txBody>
                    <a:bodyPr/>
                    <a:lstStyle/>
                    <a:p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In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(TIR) 3.9 – 10.0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&gt;70%</a:t>
                      </a:r>
                      <a:endParaRPr lang="en-CA" sz="1600" dirty="0"/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70% TIR equates to an A1C of about 7.0%. Each 10% TIR equates to about 0.5% change in A1C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426391"/>
                  </a:ext>
                </a:extLst>
              </a:tr>
              <a:tr h="4947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Below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(TBR)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3.0-3.8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&lt;3.0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&lt;3.0%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&lt;1.0%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% of values &lt;3.9 mmol/L (includes Levels 1 and 2) should be &lt;4% for most individuals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48362"/>
                  </a:ext>
                </a:extLst>
              </a:tr>
              <a:tr h="539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Above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(TAR) </a:t>
                      </a:r>
                      <a:endParaRPr lang="en-CA" sz="1600" dirty="0"/>
                    </a:p>
                    <a:p>
                      <a:pPr algn="ctr"/>
                      <a:r>
                        <a:rPr lang="en-CA" sz="1600" dirty="0"/>
                        <a:t>High 10.1 – 13.9</a:t>
                      </a:r>
                    </a:p>
                    <a:p>
                      <a:pPr algn="ctr"/>
                      <a:r>
                        <a:rPr lang="en-CA" sz="1600" dirty="0"/>
                        <a:t>Very high &gt;13.9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&lt;20%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&lt;5%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% of values &gt;10.1 mmol/L (includes high and very high) should be &lt;25% for most individuals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04943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52FB36-98EB-7B49-8652-EA233BFE10D7}"/>
              </a:ext>
            </a:extLst>
          </p:cNvPr>
          <p:cNvSpPr txBox="1"/>
          <p:nvPr/>
        </p:nvSpPr>
        <p:spPr>
          <a:xfrm>
            <a:off x="6697328" y="400303"/>
            <a:ext cx="24893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* For most non-pregnant adults</a:t>
            </a:r>
          </a:p>
        </p:txBody>
      </p:sp>
      <p:sp>
        <p:nvSpPr>
          <p:cNvPr id="13" name="Shape 381">
            <a:extLst>
              <a:ext uri="{FF2B5EF4-FFF2-40B4-BE49-F238E27FC236}">
                <a16:creationId xmlns:a16="http://schemas.microsoft.com/office/drawing/2014/main" id="{4A5B4E83-4FAD-AA4B-89FA-1D4E7B25B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307988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CGM targets for older/high risk adults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49" y="4691587"/>
            <a:ext cx="615302" cy="212572"/>
          </a:xfrm>
          <a:prstGeom prst="rect">
            <a:avLst/>
          </a:prstGeom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A020F63-8165-F841-B34F-F7D885979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948133"/>
              </p:ext>
            </p:extLst>
          </p:nvPr>
        </p:nvGraphicFramePr>
        <p:xfrm>
          <a:off x="450252" y="870197"/>
          <a:ext cx="8243496" cy="2471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556">
                  <a:extLst>
                    <a:ext uri="{9D8B030D-6E8A-4147-A177-3AD203B41FA5}">
                      <a16:colId xmlns:a16="http://schemas.microsoft.com/office/drawing/2014/main" val="213683101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550753280"/>
                    </a:ext>
                  </a:extLst>
                </a:gridCol>
                <a:gridCol w="5057852">
                  <a:extLst>
                    <a:ext uri="{9D8B030D-6E8A-4147-A177-3AD203B41FA5}">
                      <a16:colId xmlns:a16="http://schemas.microsoft.com/office/drawing/2014/main" val="2494519885"/>
                    </a:ext>
                  </a:extLst>
                </a:gridCol>
              </a:tblGrid>
              <a:tr h="368356">
                <a:tc>
                  <a:txBody>
                    <a:bodyPr/>
                    <a:lstStyle/>
                    <a:p>
                      <a:r>
                        <a:rPr lang="en-US" sz="1600" dirty="0"/>
                        <a:t>Glucose Metric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Target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Definition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321187"/>
                  </a:ext>
                </a:extLst>
              </a:tr>
              <a:tr h="456739">
                <a:tc>
                  <a:txBody>
                    <a:bodyPr/>
                    <a:lstStyle/>
                    <a:p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In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(TIR) </a:t>
                      </a:r>
                    </a:p>
                    <a:p>
                      <a:pPr algn="ctr"/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3.9 – 10.0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&gt;50%</a:t>
                      </a:r>
                      <a:endParaRPr lang="en-CA" sz="1600" dirty="0"/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 TIR equates to an A1C of about 8.0%. Each 10% TIR equates to about 0.5-0.8% change in A1C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426391"/>
                  </a:ext>
                </a:extLst>
              </a:tr>
              <a:tr h="4947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Below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(TBR)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&lt;3.9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&lt;1.0%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older/high-risk individuals using insulin or sulfonylureas, avoiding hypoglycemia is a priority*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48362"/>
                  </a:ext>
                </a:extLst>
              </a:tr>
              <a:tr h="539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Above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(TAR) </a:t>
                      </a:r>
                      <a:endParaRPr lang="en-CA" sz="1600" dirty="0"/>
                    </a:p>
                    <a:p>
                      <a:pPr algn="ctr"/>
                      <a:r>
                        <a:rPr lang="en-CA" sz="1600" dirty="0"/>
                        <a:t>High 10.1 – 13.9</a:t>
                      </a:r>
                    </a:p>
                    <a:p>
                      <a:pPr algn="ctr"/>
                      <a:r>
                        <a:rPr lang="en-CA" sz="1600" dirty="0"/>
                        <a:t>Very high &gt;13.9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n/a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&lt;10%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CA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 glucose values between 10.1-13.9 mmol/L are acceptable. Minimizing time &gt;13.9 is preferred 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04943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52FB36-98EB-7B49-8652-EA233BFE10D7}"/>
              </a:ext>
            </a:extLst>
          </p:cNvPr>
          <p:cNvSpPr txBox="1"/>
          <p:nvPr/>
        </p:nvSpPr>
        <p:spPr>
          <a:xfrm>
            <a:off x="7861361" y="402666"/>
            <a:ext cx="13363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(non-pregnant)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80BB46-FFE3-0F46-B0F1-48429F62CA13}"/>
              </a:ext>
            </a:extLst>
          </p:cNvPr>
          <p:cNvSpPr/>
          <p:nvPr/>
        </p:nvSpPr>
        <p:spPr>
          <a:xfrm>
            <a:off x="244646" y="4032828"/>
            <a:ext cx="8708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200" dirty="0">
                <a:latin typeface="Open Sans" panose="020B0606030504020204" pitchFamily="34" charset="0"/>
              </a:rPr>
              <a:t>* In individuals NOT using insulin or sulfonylureas, CGM values &lt;3.9 mmol/L may not indicate true or clinically significant hypoglycemia </a:t>
            </a:r>
            <a:endParaRPr lang="en-CA" sz="3600" dirty="0"/>
          </a:p>
        </p:txBody>
      </p:sp>
      <p:sp>
        <p:nvSpPr>
          <p:cNvPr id="13" name="Shape 381">
            <a:extLst>
              <a:ext uri="{FF2B5EF4-FFF2-40B4-BE49-F238E27FC236}">
                <a16:creationId xmlns:a16="http://schemas.microsoft.com/office/drawing/2014/main" id="{04392F5C-D089-A749-A255-DE7F0897E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434326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CGM targets for pregnancy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49" y="4733726"/>
            <a:ext cx="615302" cy="212572"/>
          </a:xfrm>
          <a:prstGeom prst="rect">
            <a:avLst/>
          </a:prstGeom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A020F63-8165-F841-B34F-F7D885979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520035"/>
              </p:ext>
            </p:extLst>
          </p:nvPr>
        </p:nvGraphicFramePr>
        <p:xfrm>
          <a:off x="450252" y="870197"/>
          <a:ext cx="8243496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556">
                  <a:extLst>
                    <a:ext uri="{9D8B030D-6E8A-4147-A177-3AD203B41FA5}">
                      <a16:colId xmlns:a16="http://schemas.microsoft.com/office/drawing/2014/main" val="213683101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550753280"/>
                    </a:ext>
                  </a:extLst>
                </a:gridCol>
                <a:gridCol w="3113636">
                  <a:extLst>
                    <a:ext uri="{9D8B030D-6E8A-4147-A177-3AD203B41FA5}">
                      <a16:colId xmlns:a16="http://schemas.microsoft.com/office/drawing/2014/main" val="2494519885"/>
                    </a:ext>
                  </a:extLst>
                </a:gridCol>
              </a:tblGrid>
              <a:tr h="368356">
                <a:tc>
                  <a:txBody>
                    <a:bodyPr/>
                    <a:lstStyle/>
                    <a:p>
                      <a:r>
                        <a:rPr lang="en-US" sz="1600" dirty="0"/>
                        <a:t>Glucose Metric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Type 1 diabetes pregnancy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Type 2 diabetes pregnancy or gestational diabetes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321187"/>
                  </a:ext>
                </a:extLst>
              </a:tr>
              <a:tr h="456739">
                <a:tc>
                  <a:txBody>
                    <a:bodyPr/>
                    <a:lstStyle/>
                    <a:p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In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(TIR) </a:t>
                      </a:r>
                    </a:p>
                    <a:p>
                      <a:pPr algn="ctr"/>
                      <a:r>
                        <a:rPr lang="en-CA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 – 7.8</a:t>
                      </a:r>
                      <a:endParaRPr lang="en-CA" sz="1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&gt;70%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600" dirty="0"/>
                    </a:p>
                    <a:p>
                      <a:pPr algn="ctr"/>
                      <a:r>
                        <a:rPr lang="en-CA" sz="1600" dirty="0"/>
                        <a:t>*Not known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426391"/>
                  </a:ext>
                </a:extLst>
              </a:tr>
              <a:tr h="4947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Below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(TBR)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 – 3.4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&lt;3.0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&lt;3.0%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&lt;1.0%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*Not known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*Not known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48362"/>
                  </a:ext>
                </a:extLst>
              </a:tr>
              <a:tr h="539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Above Range </a:t>
                      </a:r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(TAR) </a:t>
                      </a:r>
                      <a:endParaRPr lang="en-CA" sz="1600" dirty="0"/>
                    </a:p>
                    <a:p>
                      <a:pPr algn="ctr"/>
                      <a:r>
                        <a:rPr lang="en-CA" sz="1600" dirty="0"/>
                        <a:t>&gt;7.8</a:t>
                      </a:r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/>
                        <a:t>&lt;25%</a:t>
                      </a:r>
                    </a:p>
                  </a:txBody>
                  <a:tcPr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CA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*Not known</a:t>
                      </a:r>
                      <a:endParaRPr lang="en-CA" sz="1600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04943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280BB46-FFE3-0F46-B0F1-48429F62CA13}"/>
              </a:ext>
            </a:extLst>
          </p:cNvPr>
          <p:cNvSpPr/>
          <p:nvPr/>
        </p:nvSpPr>
        <p:spPr>
          <a:xfrm>
            <a:off x="297936" y="4080587"/>
            <a:ext cx="8655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200" dirty="0">
                <a:latin typeface="Open Sans" panose="020B0606030504020204" pitchFamily="34" charset="0"/>
              </a:rPr>
              <a:t>See discussion in </a:t>
            </a:r>
            <a:r>
              <a:rPr lang="en-CA" sz="1200" dirty="0" err="1">
                <a:latin typeface="Open Sans" panose="020B0606030504020204" pitchFamily="34" charset="0"/>
              </a:rPr>
              <a:t>Battelino</a:t>
            </a:r>
            <a:r>
              <a:rPr lang="en-CA" sz="1200" dirty="0">
                <a:latin typeface="Open Sans" panose="020B0606030504020204" pitchFamily="34" charset="0"/>
              </a:rPr>
              <a:t> et al Diabetes Care 2019;42: 1593e603 </a:t>
            </a:r>
            <a:r>
              <a:rPr lang="en-CA" sz="1200" dirty="0"/>
              <a:t>suggesting that more stringent targets and greater attention to overnight glucose profiles may be required to normalize outcomes in pregnant women with GDM</a:t>
            </a:r>
          </a:p>
        </p:txBody>
      </p:sp>
      <p:sp>
        <p:nvSpPr>
          <p:cNvPr id="13" name="Shape 381">
            <a:extLst>
              <a:ext uri="{FF2B5EF4-FFF2-40B4-BE49-F238E27FC236}">
                <a16:creationId xmlns:a16="http://schemas.microsoft.com/office/drawing/2014/main" id="{2B501253-589D-5D4E-91B6-CCCC3A114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764663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4BAD78C2-D4CB-42A6-BB29-7F48A3A8B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" y="4518473"/>
            <a:ext cx="9144000" cy="627531"/>
          </a:xfrm>
          <a:solidFill>
            <a:schemeClr val="bg1"/>
          </a:solidFill>
        </p:spPr>
        <p:txBody>
          <a:bodyPr lIns="180000"/>
          <a:lstStyle/>
          <a:p>
            <a:pPr algn="l"/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Blood Glucose Monitoring: 2021 Update </a:t>
            </a:r>
            <a:r>
              <a:rPr lang="en-US" sz="1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Peter Senior</a:t>
            </a:r>
            <a:endParaRPr lang="en-CA" sz="1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E16CC4-AB22-414C-B6C8-1D7FD1CE68BC}"/>
              </a:ext>
            </a:extLst>
          </p:cNvPr>
          <p:cNvSpPr/>
          <p:nvPr/>
        </p:nvSpPr>
        <p:spPr>
          <a:xfrm>
            <a:off x="0" y="0"/>
            <a:ext cx="9144000" cy="6532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F6154-22BF-436A-B36F-5971FAE460FF}"/>
              </a:ext>
            </a:extLst>
          </p:cNvPr>
          <p:cNvSpPr txBox="1"/>
          <p:nvPr/>
        </p:nvSpPr>
        <p:spPr>
          <a:xfrm>
            <a:off x="53752" y="4137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#1 In most </a:t>
            </a:r>
            <a:r>
              <a:rPr lang="en-CA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individuals*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FE9B72-4BFE-402F-AE1E-841D4A871F94}"/>
              </a:ext>
            </a:extLst>
          </p:cNvPr>
          <p:cNvSpPr txBox="1"/>
          <p:nvPr/>
        </p:nvSpPr>
        <p:spPr>
          <a:xfrm>
            <a:off x="395536" y="1188857"/>
            <a:ext cx="820891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 A1C should be measured approximately every 3 months to ensure that glycemic goals are being met or maintained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some circumstances, such as when significant changes are made to therapy, or during pregnancy, it is appropriate to check A1C more frequently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 at least every 6 months should be performed in adults during periods of treatment and healthy 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behaviour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stability when glycemic targets have been consistently achieved 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5B3BC7-0305-874D-99D4-B4286F567FA9}"/>
              </a:ext>
            </a:extLst>
          </p:cNvPr>
          <p:cNvCxnSpPr/>
          <p:nvPr/>
        </p:nvCxnSpPr>
        <p:spPr>
          <a:xfrm>
            <a:off x="0" y="451344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DFC2AAC-F11C-4DC6-851E-FBE02750AC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412" y="4665172"/>
            <a:ext cx="615302" cy="2125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50FF0F-2B9F-F849-8C3C-7AFAFE9E7948}"/>
              </a:ext>
            </a:extLst>
          </p:cNvPr>
          <p:cNvSpPr txBox="1"/>
          <p:nvPr/>
        </p:nvSpPr>
        <p:spPr>
          <a:xfrm>
            <a:off x="179512" y="4149141"/>
            <a:ext cx="3389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  <a:r>
              <a:rPr lang="en-US" b="1" dirty="0"/>
              <a:t>including children &amp; adolescents</a:t>
            </a:r>
          </a:p>
        </p:txBody>
      </p:sp>
      <p:sp>
        <p:nvSpPr>
          <p:cNvPr id="14" name="Shape 381">
            <a:extLst>
              <a:ext uri="{FF2B5EF4-FFF2-40B4-BE49-F238E27FC236}">
                <a16:creationId xmlns:a16="http://schemas.microsoft.com/office/drawing/2014/main" id="{6F45B85D-3B16-9B4E-8F9F-D574E2B21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727"/>
            <a:ext cx="838200" cy="307777"/>
          </a:xfrm>
          <a:prstGeom prst="wave">
            <a:avLst>
              <a:gd name="adj1" fmla="val 583"/>
              <a:gd name="adj2" fmla="val 0"/>
            </a:avLst>
          </a:prstGeom>
          <a:solidFill>
            <a:srgbClr val="0050A2"/>
          </a:solidFill>
          <a:ln w="9525">
            <a:solidFill>
              <a:srgbClr val="0050A2"/>
            </a:solidFill>
            <a:miter lim="800000"/>
            <a:headEnd/>
            <a:tailEnd/>
          </a:ln>
        </p:spPr>
        <p:txBody>
          <a:bodyPr lIns="45700" tIns="0" rIns="0" bIns="0"/>
          <a:lstStyle/>
          <a:p>
            <a:pPr indent="-127000" algn="ctr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2000" b="1" dirty="0">
                <a:solidFill>
                  <a:srgbClr val="FFFFFF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090664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E775E98BDCD34AA07F99E5AC8349A8" ma:contentTypeVersion="130" ma:contentTypeDescription="Create a new document." ma:contentTypeScope="" ma:versionID="64d28951922e179daf5b1ab0050b987a">
  <xsd:schema xmlns:xsd="http://www.w3.org/2001/XMLSchema" xmlns:xs="http://www.w3.org/2001/XMLSchema" xmlns:p="http://schemas.microsoft.com/office/2006/metadata/properties" xmlns:ns1="http://schemas.microsoft.com/sharepoint/v3" xmlns:ns2="202f137e-1084-49bf-8dc4-52cce1a03cbd" xmlns:ns3="68221544-c3bc-4b19-95c0-c11e5345a436" xmlns:ns4="http://schemas.microsoft.com/sharepoint/v3/fields" xmlns:ns5="03205bda-8045-47af-9adc-30d806f00034" targetNamespace="http://schemas.microsoft.com/office/2006/metadata/properties" ma:root="true" ma:fieldsID="15ad452b8a40f837b19bb5e3f2f9de8c" ns1:_="" ns2:_="" ns3:_="" ns4:_="" ns5:_="">
    <xsd:import namespace="http://schemas.microsoft.com/sharepoint/v3"/>
    <xsd:import namespace="202f137e-1084-49bf-8dc4-52cce1a03cbd"/>
    <xsd:import namespace="68221544-c3bc-4b19-95c0-c11e5345a436"/>
    <xsd:import namespace="http://schemas.microsoft.com/sharepoint/v3/fields"/>
    <xsd:import namespace="03205bda-8045-47af-9adc-30d806f000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_DCDateCreated" minOccurs="0"/>
                <xsd:element ref="ns4:_DCDateModified" minOccurs="0"/>
                <xsd:element ref="ns1:_dlc_ExpireDateSaved" minOccurs="0"/>
                <xsd:element ref="ns1:_dlc_ExpireDate" minOccurs="0"/>
                <xsd:element ref="ns1:_dlc_Exempt" minOccurs="0"/>
                <xsd:element ref="ns1:_ip_UnifiedCompliancePolicyProperties" minOccurs="0"/>
                <xsd:element ref="ns1:_ip_UnifiedCompliancePolicyUIAction" minOccurs="0"/>
                <xsd:element ref="ns5:SharedWithUsers" minOccurs="0"/>
                <xsd:element ref="ns5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18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9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_dlc_Exempt" ma:index="20" nillable="true" ma:displayName="Exempt from Policy" ma:hidden="true" ma:internalName="_dlc_Exempt" ma:readOnly="true">
      <xsd:simpleType>
        <xsd:restriction base="dms:Unknown"/>
      </xsd:simpleType>
    </xsd:element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f137e-1084-49bf-8dc4-52cce1a03cb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21544-c3bc-4b19-95c0-c11e5345a4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2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16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17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5bda-8045-47af-9adc-30d806f0003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Version=16.0.0.0,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Version=16.0.0.0, Culture=neutral, PublicKeyToken=71e9bce111e9429c</Assembly>
    <Class>Microsoft.Office.RecordsManagement.Internal.UpdateExpireDate</Class>
    <Data/>
    <Filter/>
  </Receiver>
</spe:Receivers>
</file>

<file path=customXml/item3.xml><?xml version="1.0" encoding="utf-8"?>
<?mso-contentType ?>
<p:Policy xmlns:p="office.server.policy" id="" local="true">
  <p:Name>Document</p:Name>
  <p:Description>Delete all previous versions 7 years after their last modified date.</p:Description>
  <p:Statement>Delete all previous versions 7 years after their last modified date.</p:Statement>
  <p:PolicyItems>
    <p:PolicyItem featureId="Microsoft.Office.RecordsManagement.PolicyFeatures.Expiration" staticId="0x0101|351795386" UniqueId="12f8c153-f641-4348-8023-654ffcb3326d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7</number>
                  <property>_DCDateModified</property>
                  <propertyId>810dbd02-bbf5-4c67-b1ce-5ad7c5a512b2</propertyId>
                  <period>years</period>
                </formula>
                <action type="action" id="Microsoft.Office.RecordsManagement.PolicyFeatures.Expiration.Action.DeletePreviousVersions"/>
              </data>
            </stages>
          </Schedule>
        </Schedules>
      </p:CustomData>
    </p:PolicyItem>
  </p:PolicyItems>
</p:Policy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DCDateModified xmlns="http://schemas.microsoft.com/sharepoint/v3/fields" xsi:nil="true"/>
    <_ip_UnifiedCompliancePolicyProperties xmlns="http://schemas.microsoft.com/sharepoint/v3" xsi:nil="true"/>
    <_DCDateCreated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D2241992-6305-4953-BEFC-FB507FB8D5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02f137e-1084-49bf-8dc4-52cce1a03cbd"/>
    <ds:schemaRef ds:uri="68221544-c3bc-4b19-95c0-c11e5345a436"/>
    <ds:schemaRef ds:uri="http://schemas.microsoft.com/sharepoint/v3/fields"/>
    <ds:schemaRef ds:uri="03205bda-8045-47af-9adc-30d806f000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FCD3DA-6CF2-450C-BE15-2D8C1CD13A7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0853F16-3311-40C5-8A9E-CDC7087A73AE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431BC7EE-972D-483A-9438-37C31C953F9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991ACAE7-BB05-4479-955F-CEB6DEBE0F77}">
  <ds:schemaRefs>
    <ds:schemaRef ds:uri="03205bda-8045-47af-9adc-30d806f00034"/>
    <ds:schemaRef ds:uri="http://schemas.microsoft.com/office/2006/documentManagement/types"/>
    <ds:schemaRef ds:uri="http://purl.org/dc/terms/"/>
    <ds:schemaRef ds:uri="http://schemas.microsoft.com/sharepoint/v3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sharepoint/v3/fields"/>
    <ds:schemaRef ds:uri="http://schemas.openxmlformats.org/package/2006/metadata/core-properties"/>
    <ds:schemaRef ds:uri="http://purl.org/dc/dcmitype/"/>
    <ds:schemaRef ds:uri="68221544-c3bc-4b19-95c0-c11e5345a436"/>
    <ds:schemaRef ds:uri="202f137e-1084-49bf-8dc4-52cce1a03cb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9876</TotalTime>
  <Words>2061</Words>
  <Application>Microsoft Macintosh PowerPoint</Application>
  <PresentationFormat>On-screen Show (16:9)</PresentationFormat>
  <Paragraphs>272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Open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Alarica Fernandes</dc:creator>
  <cp:lastModifiedBy>Tracy Barnes</cp:lastModifiedBy>
  <cp:revision>82</cp:revision>
  <dcterms:created xsi:type="dcterms:W3CDTF">2016-07-13T19:02:46Z</dcterms:created>
  <dcterms:modified xsi:type="dcterms:W3CDTF">2022-11-03T20:00:27Z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0x010100ABE775E98BDCD34AA07F99E5AC8349A8</vt:lpwstr>
  </property>
</Properties>
</file>