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 id="2147483795" r:id="rId2"/>
    <p:sldMasterId id="2147483818" r:id="rId3"/>
  </p:sldMasterIdLst>
  <p:notesMasterIdLst>
    <p:notesMasterId r:id="rId31"/>
  </p:notesMasterIdLst>
  <p:handoutMasterIdLst>
    <p:handoutMasterId r:id="rId32"/>
  </p:handoutMasterIdLst>
  <p:sldIdLst>
    <p:sldId id="375" r:id="rId4"/>
    <p:sldId id="382" r:id="rId5"/>
    <p:sldId id="289" r:id="rId6"/>
    <p:sldId id="357" r:id="rId7"/>
    <p:sldId id="358" r:id="rId8"/>
    <p:sldId id="359" r:id="rId9"/>
    <p:sldId id="354" r:id="rId10"/>
    <p:sldId id="360" r:id="rId11"/>
    <p:sldId id="361" r:id="rId12"/>
    <p:sldId id="362" r:id="rId13"/>
    <p:sldId id="365" r:id="rId14"/>
    <p:sldId id="366" r:id="rId15"/>
    <p:sldId id="364" r:id="rId16"/>
    <p:sldId id="348" r:id="rId17"/>
    <p:sldId id="319" r:id="rId18"/>
    <p:sldId id="324" r:id="rId19"/>
    <p:sldId id="325" r:id="rId20"/>
    <p:sldId id="326" r:id="rId21"/>
    <p:sldId id="327" r:id="rId22"/>
    <p:sldId id="328" r:id="rId23"/>
    <p:sldId id="378" r:id="rId24"/>
    <p:sldId id="379" r:id="rId25"/>
    <p:sldId id="380" r:id="rId26"/>
    <p:sldId id="381" r:id="rId27"/>
    <p:sldId id="376" r:id="rId28"/>
    <p:sldId id="377" r:id="rId29"/>
    <p:sldId id="374" r:id="rId30"/>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24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24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24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2400" kern="1200">
        <a:solidFill>
          <a:schemeClr val="tx1"/>
        </a:solidFill>
        <a:latin typeface="Calibri" charset="0"/>
        <a:ea typeface="MS PGothic" charset="-128"/>
        <a:cs typeface="+mn-cs"/>
      </a:defRPr>
    </a:lvl5pPr>
    <a:lvl6pPr marL="2286000" algn="l" defTabSz="914400" rtl="0" eaLnBrk="1" latinLnBrk="0" hangingPunct="1">
      <a:defRPr sz="2400" kern="1200">
        <a:solidFill>
          <a:schemeClr val="tx1"/>
        </a:solidFill>
        <a:latin typeface="Calibri" charset="0"/>
        <a:ea typeface="MS PGothic" charset="-128"/>
        <a:cs typeface="+mn-cs"/>
      </a:defRPr>
    </a:lvl6pPr>
    <a:lvl7pPr marL="2743200" algn="l" defTabSz="914400" rtl="0" eaLnBrk="1" latinLnBrk="0" hangingPunct="1">
      <a:defRPr sz="2400" kern="1200">
        <a:solidFill>
          <a:schemeClr val="tx1"/>
        </a:solidFill>
        <a:latin typeface="Calibri" charset="0"/>
        <a:ea typeface="MS PGothic" charset="-128"/>
        <a:cs typeface="+mn-cs"/>
      </a:defRPr>
    </a:lvl7pPr>
    <a:lvl8pPr marL="3200400" algn="l" defTabSz="914400" rtl="0" eaLnBrk="1" latinLnBrk="0" hangingPunct="1">
      <a:defRPr sz="2400" kern="1200">
        <a:solidFill>
          <a:schemeClr val="tx1"/>
        </a:solidFill>
        <a:latin typeface="Calibri" charset="0"/>
        <a:ea typeface="MS PGothic" charset="-128"/>
        <a:cs typeface="+mn-cs"/>
      </a:defRPr>
    </a:lvl8pPr>
    <a:lvl9pPr marL="3657600" algn="l" defTabSz="914400" rtl="0" eaLnBrk="1" latinLnBrk="0" hangingPunct="1">
      <a:defRPr sz="2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C5FA5B55-80DA-4D49-9B7A-A2F3DDC24709}"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1D83CA62-6611-D440-9794-ED3320B3A2E4}" type="slidenum">
              <a:rPr lang="en-CA" altLang="en-US"/>
              <a:pPr/>
              <a:t>‹#›</a:t>
            </a:fld>
            <a:endParaRPr lang="en-CA" altLang="en-US"/>
          </a:p>
        </p:txBody>
      </p:sp>
    </p:spTree>
    <p:extLst>
      <p:ext uri="{BB962C8B-B14F-4D97-AF65-F5344CB8AC3E}">
        <p14:creationId xmlns:p14="http://schemas.microsoft.com/office/powerpoint/2010/main" val="100082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2C49C2DE-7671-1648-8A54-0D0F0BA7E586}"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F16A4DCB-4DC2-6648-A9B9-FD1031894D9A}" type="slidenum">
              <a:rPr lang="en-US" altLang="en-US"/>
              <a:pPr/>
              <a:t>‹#›</a:t>
            </a:fld>
            <a:endParaRPr lang="en-US" altLang="en-US"/>
          </a:p>
        </p:txBody>
      </p:sp>
    </p:spTree>
    <p:extLst>
      <p:ext uri="{BB962C8B-B14F-4D97-AF65-F5344CB8AC3E}">
        <p14:creationId xmlns:p14="http://schemas.microsoft.com/office/powerpoint/2010/main" val="1019380295"/>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2969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E4B42DD0-8A11-C541-BE67-F00CC0CFB2AE}" type="slidenum">
              <a:rPr lang="en-US" altLang="en-US" sz="1200"/>
              <a:pPr algn="r" eaLnBrk="1" hangingPunct="1"/>
              <a:t>1</a:t>
            </a:fld>
            <a:endParaRPr lang="en-US" altLang="en-US" sz="1200"/>
          </a:p>
        </p:txBody>
      </p:sp>
    </p:spTree>
    <p:extLst>
      <p:ext uri="{BB962C8B-B14F-4D97-AF65-F5344CB8AC3E}">
        <p14:creationId xmlns:p14="http://schemas.microsoft.com/office/powerpoint/2010/main" val="603503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p>
        </p:txBody>
      </p:sp>
      <p:sp>
        <p:nvSpPr>
          <p:cNvPr id="5017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AB339539-7891-5248-A5A6-0CF8867834D4}" type="slidenum">
              <a:rPr lang="en-US" altLang="en-US" sz="1200">
                <a:latin typeface="Arial" charset="0"/>
              </a:rPr>
              <a:pPr algn="r"/>
              <a:t>13</a:t>
            </a:fld>
            <a:endParaRPr lang="en-US" altLang="en-US" sz="1200">
              <a:latin typeface="Arial" charset="0"/>
            </a:endParaRPr>
          </a:p>
        </p:txBody>
      </p:sp>
    </p:spTree>
    <p:extLst>
      <p:ext uri="{BB962C8B-B14F-4D97-AF65-F5344CB8AC3E}">
        <p14:creationId xmlns:p14="http://schemas.microsoft.com/office/powerpoint/2010/main" val="1899934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p>
        </p:txBody>
      </p:sp>
      <p:sp>
        <p:nvSpPr>
          <p:cNvPr id="3277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F31C6BDF-C965-694E-B820-421D0E4C60C1}" type="slidenum">
              <a:rPr lang="en-US" altLang="en-US" sz="1200">
                <a:latin typeface="Arial" charset="0"/>
              </a:rPr>
              <a:pPr algn="r"/>
              <a:t>4</a:t>
            </a:fld>
            <a:endParaRPr lang="en-US" altLang="en-US" sz="1200">
              <a:latin typeface="Arial" charset="0"/>
            </a:endParaRPr>
          </a:p>
        </p:txBody>
      </p:sp>
    </p:spTree>
    <p:extLst>
      <p:ext uri="{BB962C8B-B14F-4D97-AF65-F5344CB8AC3E}">
        <p14:creationId xmlns:p14="http://schemas.microsoft.com/office/powerpoint/2010/main" val="521286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481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latin typeface="Verdana" charset="0"/>
              </a:rPr>
              <a:t>The CDA defines hypoglycemia as the development of autonomic (</a:t>
            </a:r>
            <a:r>
              <a:rPr lang="en-GB" altLang="en-US">
                <a:latin typeface="Verdana" charset="0"/>
              </a:rPr>
              <a:t>trembling, palpitations, sweating, anxiety, hunger, nausea, tingling) </a:t>
            </a:r>
            <a:r>
              <a:rPr lang="en-US" altLang="en-US">
                <a:latin typeface="Verdana" charset="0"/>
              </a:rPr>
              <a:t>or neuroglycopenic (</a:t>
            </a:r>
            <a:r>
              <a:rPr lang="en-GB" altLang="en-US">
                <a:latin typeface="Verdana" charset="0"/>
              </a:rPr>
              <a:t>difficulty concentrating, confusion, weakness, drowsiness, vision changes, difficulty speaking, headache, dizziness) </a:t>
            </a:r>
            <a:r>
              <a:rPr lang="en-US" altLang="en-US">
                <a:latin typeface="Verdana" charset="0"/>
              </a:rPr>
              <a:t>symptoms, a low plasma glucose, and symptoms responding to the administration of a carbohydrate. In mild to moderate hypoglycemia, blood glucose is &lt;4 mmol/L, autonomic and/or neuroglycopenic symptoms are present, but the patient is able to self-treat. However, patients who maintain a higher blood glucose level may experience hypoglycemia at levels &gt;4.0 mmol/L. Severe hypoglycemia indicates the patient is unable to treat the reaction without outside assistance. He/she may or may not be conscious. </a:t>
            </a:r>
          </a:p>
          <a:p>
            <a:pPr marL="342900" indent="-342900" defTabSz="914400"/>
            <a:endParaRPr lang="en-US" altLang="en-US">
              <a:latin typeface="Verdana" charset="0"/>
            </a:endParaRPr>
          </a:p>
        </p:txBody>
      </p:sp>
      <p:sp>
        <p:nvSpPr>
          <p:cNvPr id="3481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8495C587-7969-7B4A-8DC2-1FB963D5310B}" type="slidenum">
              <a:rPr lang="en-US" altLang="en-US" sz="1200">
                <a:latin typeface="Arial" charset="0"/>
              </a:rPr>
              <a:pPr algn="r"/>
              <a:t>5</a:t>
            </a:fld>
            <a:endParaRPr lang="en-US" altLang="en-US" sz="1200">
              <a:latin typeface="Arial" charset="0"/>
            </a:endParaRPr>
          </a:p>
        </p:txBody>
      </p:sp>
    </p:spTree>
    <p:extLst>
      <p:ext uri="{BB962C8B-B14F-4D97-AF65-F5344CB8AC3E}">
        <p14:creationId xmlns:p14="http://schemas.microsoft.com/office/powerpoint/2010/main" val="1679148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eaLnBrk="1" hangingPunct="1"/>
            <a:r>
              <a:rPr lang="en-CA" altLang="en-US"/>
              <a:t>The characteristics for the clinical presentation of hypoglycemia vary depending on the severity of the episode. </a:t>
            </a:r>
          </a:p>
          <a:p>
            <a:pPr marL="342900" indent="-342900" defTabSz="914400" eaLnBrk="1" hangingPunct="1"/>
            <a:r>
              <a:rPr lang="en-CA" altLang="en-US"/>
              <a:t>In cases of mild hypoglycemia, autonomic symptoms (eg trembling, sweating, hunger, palpitations etc) are usually present and the patient is able to self-treat.</a:t>
            </a:r>
          </a:p>
          <a:p>
            <a:pPr marL="342900" indent="-342900" defTabSz="914400" eaLnBrk="1" hangingPunct="1"/>
            <a:r>
              <a:rPr lang="en-CA" altLang="en-US"/>
              <a:t>When the hypoglycemic episode is moderate, in addition to the presence of autonomic symptoms, there are also neuroglycopenic symptoms (eg confusion, dizziness, weakness, difficulty concentrating etc) and the patient is still able to self-treat.</a:t>
            </a:r>
          </a:p>
          <a:p>
            <a:pPr marL="342900" indent="-342900" defTabSz="914400" eaLnBrk="1" hangingPunct="1"/>
            <a:r>
              <a:rPr lang="en-CA" altLang="en-US"/>
              <a:t>When the hypoglycemic episode is severe, both autonomic and neruoglycopenic symptoms are present however at this stage the patient is not able to self-treat and requires the assistance of another person. During this stage the presence of unconsciousness may occur (eg diabetic coma and seizure).</a:t>
            </a:r>
          </a:p>
          <a:p>
            <a:pPr marL="342900" indent="-342900" defTabSz="914400" eaLnBrk="1" hangingPunct="1"/>
            <a:r>
              <a:rPr lang="en-CA" altLang="en-US"/>
              <a:t>Hypoglycemia unawareness can develop during the moderate or severe hypoglycemic episodes and it is usually characterized by the presence of cognitive symptoms in the absence of autonomic symptoms. Age, duration of diabetes and previous hypoglycemic episodes can all lead to the development of hypoglycemic unawareness.</a:t>
            </a:r>
            <a:endParaRPr lang="en-US" altLang="en-US"/>
          </a:p>
        </p:txBody>
      </p:sp>
      <p:sp>
        <p:nvSpPr>
          <p:cNvPr id="3686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06F62CC9-495E-FB43-959A-DE3DD7421C5D}" type="slidenum">
              <a:rPr lang="en-US" altLang="en-US" sz="1200">
                <a:latin typeface="Arial" charset="0"/>
              </a:rPr>
              <a:pPr algn="r"/>
              <a:t>6</a:t>
            </a:fld>
            <a:endParaRPr lang="en-US" altLang="en-US" sz="1200">
              <a:latin typeface="Arial" charset="0"/>
            </a:endParaRPr>
          </a:p>
        </p:txBody>
      </p:sp>
    </p:spTree>
    <p:extLst>
      <p:ext uri="{BB962C8B-B14F-4D97-AF65-F5344CB8AC3E}">
        <p14:creationId xmlns:p14="http://schemas.microsoft.com/office/powerpoint/2010/main" val="1373427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endParaRPr lang="en-US" altLang="en-US"/>
          </a:p>
          <a:p>
            <a:pPr marL="342900" indent="-342900" defTabSz="914400"/>
            <a:r>
              <a:rPr lang="en-US" altLang="en-US"/>
              <a:t>Script:  Drug-induced hypoglycemia can be severe and result in confusion, coma, or seizure requiring the assistance of other individuals.  Frequency and severity of hypoglycemia negatively impacts on quality of life (1) and promotes fear of future hypoglycemia which can be a major obstacle for individuals trying to achieve glycemic targets. It is essential to counsel patients who are on insulin or secretagogues re: SMBG and taking appropriate precautions prior to driving.</a:t>
            </a:r>
          </a:p>
          <a:p>
            <a:pPr marL="342900" indent="-342900" defTabSz="914400"/>
            <a:endParaRPr lang="en-US" altLang="en-US"/>
          </a:p>
        </p:txBody>
      </p:sp>
      <p:sp>
        <p:nvSpPr>
          <p:cNvPr id="3993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8DE9C85E-E424-4646-B7D9-1741F0FBDB38}" type="slidenum">
              <a:rPr lang="en-US" altLang="en-US" sz="1200">
                <a:latin typeface="Arial" charset="0"/>
              </a:rPr>
              <a:pPr algn="r"/>
              <a:t>8</a:t>
            </a:fld>
            <a:endParaRPr lang="en-US" altLang="en-US" sz="1200">
              <a:latin typeface="Arial" charset="0"/>
            </a:endParaRPr>
          </a:p>
        </p:txBody>
      </p:sp>
    </p:spTree>
    <p:extLst>
      <p:ext uri="{BB962C8B-B14F-4D97-AF65-F5344CB8AC3E}">
        <p14:creationId xmlns:p14="http://schemas.microsoft.com/office/powerpoint/2010/main" val="2044594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6"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t>Teaching patients to recognize and treat hypoglycemia can be done in 3 steps</a:t>
            </a:r>
          </a:p>
          <a:p>
            <a:pPr marL="342900" indent="-342900" defTabSz="914400"/>
            <a:r>
              <a:rPr lang="en-US" altLang="en-US"/>
              <a:t>1) It is important to teach patients to recognize the common autonomic and neuroglycopenic symptoms associated with hypoglycemia including: Trembling, Palpitations, Sweating, Anxiety, Hunger, Nausea, Tingling which are common autonomic symptoms and Difficulty concentrating, Confusion, Weakness, Vision change, and Headache are common neuroglycopenic symptoms. 	</a:t>
            </a:r>
          </a:p>
          <a:p>
            <a:pPr marL="342900" indent="-342900" defTabSz="914400"/>
            <a:endParaRPr lang="en-US" altLang="en-US"/>
          </a:p>
        </p:txBody>
      </p:sp>
      <p:sp>
        <p:nvSpPr>
          <p:cNvPr id="4198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6E74211A-8770-6140-AEDC-C97AC30CDA46}" type="slidenum">
              <a:rPr lang="en-US" altLang="en-US" sz="1200">
                <a:latin typeface="Arial" charset="0"/>
              </a:rPr>
              <a:pPr algn="r"/>
              <a:t>9</a:t>
            </a:fld>
            <a:endParaRPr lang="en-US" altLang="en-US" sz="1200">
              <a:latin typeface="Arial" charset="0"/>
            </a:endParaRPr>
          </a:p>
        </p:txBody>
      </p:sp>
    </p:spTree>
    <p:extLst>
      <p:ext uri="{BB962C8B-B14F-4D97-AF65-F5344CB8AC3E}">
        <p14:creationId xmlns:p14="http://schemas.microsoft.com/office/powerpoint/2010/main" val="1621102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4034"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spcBef>
                <a:spcPct val="0"/>
              </a:spcBef>
            </a:pPr>
            <a:r>
              <a:rPr lang="en-US" altLang="en-US"/>
              <a:t>: Evidence suggests that 15 g of glucose (monosaccharide) is required to produce an increase in BG of approximately 2.1 mmol/L within 20 minutes, with adequate symptom relief for most people</a:t>
            </a:r>
          </a:p>
        </p:txBody>
      </p:sp>
      <p:sp>
        <p:nvSpPr>
          <p:cNvPr id="4403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C32D2AF8-11C1-9248-9EB4-3FB781D532CB}" type="slidenum">
              <a:rPr lang="en-US" altLang="en-US" sz="1200">
                <a:latin typeface="Arial" charset="0"/>
              </a:rPr>
              <a:pPr algn="r"/>
              <a:t>10</a:t>
            </a:fld>
            <a:endParaRPr lang="en-US" altLang="en-US" sz="1200">
              <a:latin typeface="Arial" charset="0"/>
            </a:endParaRPr>
          </a:p>
        </p:txBody>
      </p:sp>
    </p:spTree>
    <p:extLst>
      <p:ext uri="{BB962C8B-B14F-4D97-AF65-F5344CB8AC3E}">
        <p14:creationId xmlns:p14="http://schemas.microsoft.com/office/powerpoint/2010/main" val="743713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t> </a:t>
            </a:r>
          </a:p>
        </p:txBody>
      </p:sp>
      <p:sp>
        <p:nvSpPr>
          <p:cNvPr id="4608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BB9CF0FD-729B-634B-B857-89782C9FF44D}" type="slidenum">
              <a:rPr lang="en-US" altLang="en-US" sz="1200">
                <a:latin typeface="Arial" charset="0"/>
              </a:rPr>
              <a:pPr algn="r"/>
              <a:t>11</a:t>
            </a:fld>
            <a:endParaRPr lang="en-US" altLang="en-US" sz="1200">
              <a:latin typeface="Arial" charset="0"/>
            </a:endParaRPr>
          </a:p>
        </p:txBody>
      </p:sp>
    </p:spTree>
    <p:extLst>
      <p:ext uri="{BB962C8B-B14F-4D97-AF65-F5344CB8AC3E}">
        <p14:creationId xmlns:p14="http://schemas.microsoft.com/office/powerpoint/2010/main" val="1233010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p>
        </p:txBody>
      </p:sp>
      <p:sp>
        <p:nvSpPr>
          <p:cNvPr id="4813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algn="r"/>
            <a:fld id="{6CF9A23D-607A-B24E-93F3-6C913AB7B715}" type="slidenum">
              <a:rPr lang="en-US" altLang="en-US" sz="1200">
                <a:latin typeface="Arial" charset="0"/>
              </a:rPr>
              <a:pPr algn="r"/>
              <a:t>12</a:t>
            </a:fld>
            <a:endParaRPr lang="en-US" altLang="en-US" sz="1200">
              <a:latin typeface="Arial" charset="0"/>
            </a:endParaRPr>
          </a:p>
        </p:txBody>
      </p:sp>
    </p:spTree>
    <p:extLst>
      <p:ext uri="{BB962C8B-B14F-4D97-AF65-F5344CB8AC3E}">
        <p14:creationId xmlns:p14="http://schemas.microsoft.com/office/powerpoint/2010/main" val="2144402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EA4870DC-5C72-AD45-ACFF-A9F673587958}"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54D1C3AD-F7ED-EF43-9E7D-EB3530DAE81A}" type="datetimeFigureOut">
              <a:rPr lang="en-US" altLang="en-US"/>
              <a:pPr/>
              <a:t>10/23/18</a:t>
            </a:fld>
            <a:endParaRPr lang="en-US" altLang="en-US"/>
          </a:p>
        </p:txBody>
      </p:sp>
    </p:spTree>
    <p:extLst>
      <p:ext uri="{BB962C8B-B14F-4D97-AF65-F5344CB8AC3E}">
        <p14:creationId xmlns:p14="http://schemas.microsoft.com/office/powerpoint/2010/main" val="2026159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3B0A6D39-F5BC-874B-AEEE-3C39B0A74810}"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963D96D-C01B-3540-94A3-75E50A621B57}" type="slidenum">
              <a:rPr lang="en-US" altLang="en-US"/>
              <a:pPr/>
              <a:t>‹#›</a:t>
            </a:fld>
            <a:endParaRPr lang="en-US" altLang="en-US"/>
          </a:p>
        </p:txBody>
      </p:sp>
    </p:spTree>
    <p:extLst>
      <p:ext uri="{BB962C8B-B14F-4D97-AF65-F5344CB8AC3E}">
        <p14:creationId xmlns:p14="http://schemas.microsoft.com/office/powerpoint/2010/main" val="1166071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9A1E9F2F-C79D-7F4F-9A1F-2EE261F2DA2A}"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7297337-0E5E-BA49-AF44-3E1F85EF138C}" type="slidenum">
              <a:rPr lang="en-US" altLang="en-US"/>
              <a:pPr/>
              <a:t>‹#›</a:t>
            </a:fld>
            <a:endParaRPr lang="en-US" altLang="en-US"/>
          </a:p>
        </p:txBody>
      </p:sp>
    </p:spTree>
    <p:extLst>
      <p:ext uri="{BB962C8B-B14F-4D97-AF65-F5344CB8AC3E}">
        <p14:creationId xmlns:p14="http://schemas.microsoft.com/office/powerpoint/2010/main" val="225517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266272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720481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718268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739665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7105688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278587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77788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650409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6EE4462F-1631-064A-9081-2984A93ECFBE}"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4C41CF67-5A17-154E-B240-F9C4EB0C480F}" type="datetimeFigureOut">
              <a:rPr lang="en-US" altLang="en-US"/>
              <a:pPr/>
              <a:t>10/23/18</a:t>
            </a:fld>
            <a:endParaRPr lang="en-US" altLang="en-US"/>
          </a:p>
        </p:txBody>
      </p:sp>
    </p:spTree>
    <p:extLst>
      <p:ext uri="{BB962C8B-B14F-4D97-AF65-F5344CB8AC3E}">
        <p14:creationId xmlns:p14="http://schemas.microsoft.com/office/powerpoint/2010/main" val="10187949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490176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4061728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259416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35F9E940-53D8-2140-98E4-7DD088993D75}"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A5BA8D4C-39D9-B14C-9613-2ACCD4B10511}" type="datetimeFigureOut">
              <a:rPr lang="en-US" altLang="en-US"/>
              <a:pPr/>
              <a:t>10/23/18</a:t>
            </a:fld>
            <a:endParaRPr lang="en-US" altLang="en-US"/>
          </a:p>
        </p:txBody>
      </p:sp>
    </p:spTree>
    <p:extLst>
      <p:ext uri="{BB962C8B-B14F-4D97-AF65-F5344CB8AC3E}">
        <p14:creationId xmlns:p14="http://schemas.microsoft.com/office/powerpoint/2010/main" val="2116007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2BFB0C51-CB56-3E4D-9B9D-DF8606F0A09E}"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C3340185-A2DB-6049-8BD0-BF3AFE678DA9}" type="datetimeFigureOut">
              <a:rPr lang="en-US" altLang="en-US"/>
              <a:pPr/>
              <a:t>10/23/18</a:t>
            </a:fld>
            <a:endParaRPr lang="en-US" altLang="en-US"/>
          </a:p>
        </p:txBody>
      </p:sp>
    </p:spTree>
    <p:extLst>
      <p:ext uri="{BB962C8B-B14F-4D97-AF65-F5344CB8AC3E}">
        <p14:creationId xmlns:p14="http://schemas.microsoft.com/office/powerpoint/2010/main" val="14018328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D4BD16C7-9B0C-BE4C-A30E-5381335393C9}"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F20A7C18-1A44-184C-A4A2-7F944D82877C}" type="datetimeFigureOut">
              <a:rPr lang="en-US" altLang="en-US"/>
              <a:pPr/>
              <a:t>10/23/18</a:t>
            </a:fld>
            <a:endParaRPr lang="en-US" altLang="en-US"/>
          </a:p>
        </p:txBody>
      </p:sp>
    </p:spTree>
    <p:extLst>
      <p:ext uri="{BB962C8B-B14F-4D97-AF65-F5344CB8AC3E}">
        <p14:creationId xmlns:p14="http://schemas.microsoft.com/office/powerpoint/2010/main" val="5616859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62492E5E-3B8A-6544-AC3F-5AC2AB6FD8EA}"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9D9AD141-565C-624D-B588-C5891C34A1E5}" type="datetimeFigureOut">
              <a:rPr lang="en-US" altLang="en-US"/>
              <a:pPr/>
              <a:t>10/23/18</a:t>
            </a:fld>
            <a:endParaRPr lang="en-US" altLang="en-US"/>
          </a:p>
        </p:txBody>
      </p:sp>
    </p:spTree>
    <p:extLst>
      <p:ext uri="{BB962C8B-B14F-4D97-AF65-F5344CB8AC3E}">
        <p14:creationId xmlns:p14="http://schemas.microsoft.com/office/powerpoint/2010/main" val="20649818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E5B30A35-2D86-7443-AD9A-4AD5FC40024B}"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3AA27841-3469-894A-8AE1-12B93CE3AC35}" type="datetimeFigureOut">
              <a:rPr lang="en-US" altLang="en-US"/>
              <a:pPr/>
              <a:t>10/23/18</a:t>
            </a:fld>
            <a:endParaRPr lang="en-US" altLang="en-US"/>
          </a:p>
        </p:txBody>
      </p:sp>
    </p:spTree>
    <p:extLst>
      <p:ext uri="{BB962C8B-B14F-4D97-AF65-F5344CB8AC3E}">
        <p14:creationId xmlns:p14="http://schemas.microsoft.com/office/powerpoint/2010/main" val="6662631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18B1B588-A33F-E34A-BFBA-8B674F0BEF5C}"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806FE583-0F73-D948-8C07-74A56960BBEE}" type="datetimeFigureOut">
              <a:rPr lang="en-US" altLang="en-US"/>
              <a:pPr/>
              <a:t>10/23/18</a:t>
            </a:fld>
            <a:endParaRPr lang="en-US" altLang="en-US"/>
          </a:p>
        </p:txBody>
      </p:sp>
    </p:spTree>
    <p:extLst>
      <p:ext uri="{BB962C8B-B14F-4D97-AF65-F5344CB8AC3E}">
        <p14:creationId xmlns:p14="http://schemas.microsoft.com/office/powerpoint/2010/main" val="905648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FA8AFBEA-B471-E74C-B7A1-C750F3CE9489}"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C5CF458C-F676-A947-A897-9A58F3DF3E45}" type="datetimeFigureOut">
              <a:rPr lang="en-US" altLang="en-US"/>
              <a:pPr/>
              <a:t>10/23/18</a:t>
            </a:fld>
            <a:endParaRPr lang="en-US" altLang="en-US"/>
          </a:p>
        </p:txBody>
      </p:sp>
    </p:spTree>
    <p:extLst>
      <p:ext uri="{BB962C8B-B14F-4D97-AF65-F5344CB8AC3E}">
        <p14:creationId xmlns:p14="http://schemas.microsoft.com/office/powerpoint/2010/main" val="2016909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1AE28243-F7BE-DC49-A1EE-FA98B3D8AB35}"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2A4AB556-2F1E-A54F-82CE-245754BAD708}" type="datetimeFigureOut">
              <a:rPr lang="en-US" altLang="en-US"/>
              <a:pPr/>
              <a:t>10/23/18</a:t>
            </a:fld>
            <a:endParaRPr lang="en-US" altLang="en-US"/>
          </a:p>
        </p:txBody>
      </p:sp>
    </p:spTree>
    <p:extLst>
      <p:ext uri="{BB962C8B-B14F-4D97-AF65-F5344CB8AC3E}">
        <p14:creationId xmlns:p14="http://schemas.microsoft.com/office/powerpoint/2010/main" val="1000430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2962908D-8E8F-A442-B0B9-3C1EC9015CED}"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445FB676-7FF9-324A-82AC-26CF7960B5C4}" type="slidenum">
              <a:rPr lang="en-US" altLang="en-US"/>
              <a:pPr/>
              <a:t>‹#›</a:t>
            </a:fld>
            <a:endParaRPr lang="en-US" altLang="en-US"/>
          </a:p>
        </p:txBody>
      </p:sp>
    </p:spTree>
    <p:extLst>
      <p:ext uri="{BB962C8B-B14F-4D97-AF65-F5344CB8AC3E}">
        <p14:creationId xmlns:p14="http://schemas.microsoft.com/office/powerpoint/2010/main" val="1714221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EEF0147C-79C7-C44E-B167-535B27B2DF87}"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FE72234B-1789-6C4D-B02F-09CE38029833}" type="slidenum">
              <a:rPr lang="en-US" altLang="en-US"/>
              <a:pPr/>
              <a:t>‹#›</a:t>
            </a:fld>
            <a:endParaRPr lang="en-US" altLang="en-US"/>
          </a:p>
        </p:txBody>
      </p:sp>
    </p:spTree>
    <p:extLst>
      <p:ext uri="{BB962C8B-B14F-4D97-AF65-F5344CB8AC3E}">
        <p14:creationId xmlns:p14="http://schemas.microsoft.com/office/powerpoint/2010/main" val="13170254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E14EDEF5-8C77-2C4A-9AF5-291646FF0CB8}"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5B40CEF-4C0A-A143-9AC5-56A2AE88B866}" type="slidenum">
              <a:rPr lang="en-US" altLang="en-US"/>
              <a:pPr/>
              <a:t>‹#›</a:t>
            </a:fld>
            <a:endParaRPr lang="en-US" altLang="en-US"/>
          </a:p>
        </p:txBody>
      </p:sp>
    </p:spTree>
    <p:extLst>
      <p:ext uri="{BB962C8B-B14F-4D97-AF65-F5344CB8AC3E}">
        <p14:creationId xmlns:p14="http://schemas.microsoft.com/office/powerpoint/2010/main" val="11326204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2C7CC8D0-D16C-A147-9E79-3E2C16C05379}"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DCC8416-AC22-3746-84FA-F2315BBEAF47}" type="slidenum">
              <a:rPr lang="en-US" altLang="en-US"/>
              <a:pPr/>
              <a:t>‹#›</a:t>
            </a:fld>
            <a:endParaRPr lang="en-US" altLang="en-US"/>
          </a:p>
        </p:txBody>
      </p:sp>
    </p:spTree>
    <p:extLst>
      <p:ext uri="{BB962C8B-B14F-4D97-AF65-F5344CB8AC3E}">
        <p14:creationId xmlns:p14="http://schemas.microsoft.com/office/powerpoint/2010/main" val="656872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EE6AD13C-6B5E-6C47-A55B-8C34496935C1}"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B1C66C22-44A9-A949-9CAB-AA969BC5F5CE}" type="datetimeFigureOut">
              <a:rPr lang="en-US" altLang="en-US"/>
              <a:pPr/>
              <a:t>10/23/18</a:t>
            </a:fld>
            <a:endParaRPr lang="en-US" altLang="en-US"/>
          </a:p>
        </p:txBody>
      </p:sp>
    </p:spTree>
    <p:extLst>
      <p:ext uri="{BB962C8B-B14F-4D97-AF65-F5344CB8AC3E}">
        <p14:creationId xmlns:p14="http://schemas.microsoft.com/office/powerpoint/2010/main" val="1588663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96ED6898-7C50-EE46-B7DD-CE092C23BC48}"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FC2DF348-5079-EE4F-A7DD-4FF9D91BB716}" type="datetimeFigureOut">
              <a:rPr lang="en-US" altLang="en-US"/>
              <a:pPr/>
              <a:t>10/23/18</a:t>
            </a:fld>
            <a:endParaRPr lang="en-US" altLang="en-US"/>
          </a:p>
        </p:txBody>
      </p:sp>
    </p:spTree>
    <p:extLst>
      <p:ext uri="{BB962C8B-B14F-4D97-AF65-F5344CB8AC3E}">
        <p14:creationId xmlns:p14="http://schemas.microsoft.com/office/powerpoint/2010/main" val="100949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95DBF586-2F67-1840-8FB9-798484862A8F}"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DD4AEDCF-5FF7-7149-899A-CD36FD073710}" type="datetimeFigureOut">
              <a:rPr lang="en-US" altLang="en-US"/>
              <a:pPr/>
              <a:t>10/23/18</a:t>
            </a:fld>
            <a:endParaRPr lang="en-US" altLang="en-US"/>
          </a:p>
        </p:txBody>
      </p:sp>
    </p:spTree>
    <p:extLst>
      <p:ext uri="{BB962C8B-B14F-4D97-AF65-F5344CB8AC3E}">
        <p14:creationId xmlns:p14="http://schemas.microsoft.com/office/powerpoint/2010/main" val="1490998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5BBC36D2-29A9-A04C-B931-CC2990DFE45F}"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0D34A7FE-8C67-E647-99D2-1DDDB0CBFD01}" type="datetimeFigureOut">
              <a:rPr lang="en-US" altLang="en-US"/>
              <a:pPr/>
              <a:t>10/23/18</a:t>
            </a:fld>
            <a:endParaRPr lang="en-US" altLang="en-US"/>
          </a:p>
        </p:txBody>
      </p:sp>
    </p:spTree>
    <p:extLst>
      <p:ext uri="{BB962C8B-B14F-4D97-AF65-F5344CB8AC3E}">
        <p14:creationId xmlns:p14="http://schemas.microsoft.com/office/powerpoint/2010/main" val="228843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AE7FD4AA-FF1B-3A48-ADB0-257E0CB5FEB6}"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91007806-0A2B-D349-BE22-6452574B7552}" type="slidenum">
              <a:rPr lang="en-US" altLang="en-US"/>
              <a:pPr/>
              <a:t>‹#›</a:t>
            </a:fld>
            <a:endParaRPr lang="en-US" altLang="en-US"/>
          </a:p>
        </p:txBody>
      </p:sp>
    </p:spTree>
    <p:extLst>
      <p:ext uri="{BB962C8B-B14F-4D97-AF65-F5344CB8AC3E}">
        <p14:creationId xmlns:p14="http://schemas.microsoft.com/office/powerpoint/2010/main" val="34719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F7F438AF-BE3E-B54B-9D7A-66199B35A0B7}"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D70CD252-FEEB-2849-9165-4C913EB6ADB7}" type="slidenum">
              <a:rPr lang="en-US" altLang="en-US"/>
              <a:pPr/>
              <a:t>‹#›</a:t>
            </a:fld>
            <a:endParaRPr lang="en-US" altLang="en-US"/>
          </a:p>
        </p:txBody>
      </p:sp>
    </p:spTree>
    <p:extLst>
      <p:ext uri="{BB962C8B-B14F-4D97-AF65-F5344CB8AC3E}">
        <p14:creationId xmlns:p14="http://schemas.microsoft.com/office/powerpoint/2010/main" val="156592956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8414D8DF-D5FB-254D-A664-E660211E9BDA}"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94563"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94565"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17" r:id="rId1"/>
    <p:sldLayoutId id="2147483916" r:id="rId2"/>
    <p:sldLayoutId id="2147483915" r:id="rId3"/>
    <p:sldLayoutId id="2147483914" r:id="rId4"/>
    <p:sldLayoutId id="2147483913" r:id="rId5"/>
    <p:sldLayoutId id="2147483912" r:id="rId6"/>
    <p:sldLayoutId id="2147483911" r:id="rId7"/>
    <p:sldLayoutId id="2147483910" r:id="rId8"/>
    <p:sldLayoutId id="2147483909" r:id="rId9"/>
    <p:sldLayoutId id="2147483908" r:id="rId10"/>
    <p:sldLayoutId id="2147483907"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E8851E8E-9EC9-6F47-B645-50162CC10A1D}"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prstClr val="black">
                    <a:tint val="75000"/>
                  </a:prstClr>
                </a:solidFill>
                <a:latin typeface="Calibri"/>
                <a:ea typeface="+mn-ea"/>
                <a:cs typeface="+mn-cs"/>
              </a:defRPr>
            </a:lvl1pPr>
          </a:lstStyle>
          <a:p>
            <a:pPr>
              <a:defRPr/>
            </a:pPr>
            <a:endParaRPr lang="en-US"/>
          </a:p>
        </p:txBody>
      </p:sp>
      <p:sp>
        <p:nvSpPr>
          <p:cNvPr id="14341"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endParaRPr>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wmf"/><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9.png"/><Relationship Id="rId3"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3"/>
          <p:cNvSpPr>
            <a:spLocks noGrp="1"/>
          </p:cNvSpPr>
          <p:nvPr>
            <p:ph type="ctrTitle" idx="4294967295"/>
          </p:nvPr>
        </p:nvSpPr>
        <p:spPr>
          <a:xfrm>
            <a:off x="319088" y="2570163"/>
            <a:ext cx="8183562" cy="912812"/>
          </a:xfrm>
        </p:spPr>
        <p:txBody>
          <a:bodyPr/>
          <a:lstStyle/>
          <a:p>
            <a:r>
              <a:rPr lang="en-US" altLang="en-US"/>
              <a:t/>
            </a:r>
            <a:br>
              <a:rPr lang="en-US" altLang="en-US"/>
            </a:br>
            <a:r>
              <a:rPr lang="en-US" altLang="en-US" sz="3600" b="0">
                <a:solidFill>
                  <a:schemeClr val="tx1"/>
                </a:solidFill>
                <a:latin typeface="Arial" charset="0"/>
              </a:rPr>
              <a:t>2018 Clinical Practice Guidelines</a:t>
            </a:r>
            <a:r>
              <a:rPr lang="en-US" altLang="en-US" b="0">
                <a:solidFill>
                  <a:schemeClr val="tx1"/>
                </a:solidFill>
              </a:rPr>
              <a:t/>
            </a:r>
            <a:br>
              <a:rPr lang="en-US" altLang="en-US" b="0">
                <a:solidFill>
                  <a:schemeClr val="tx1"/>
                </a:solidFill>
              </a:rPr>
            </a:br>
            <a:r>
              <a:rPr lang="en-US" altLang="en-US"/>
              <a:t/>
            </a:r>
            <a:br>
              <a:rPr lang="en-US" altLang="en-US"/>
            </a:br>
            <a:r>
              <a:rPr lang="en-US" altLang="en-US"/>
              <a:t>Hypoglycemia </a:t>
            </a:r>
          </a:p>
        </p:txBody>
      </p:sp>
      <p:sp>
        <p:nvSpPr>
          <p:cNvPr id="28674" name="Subtitle 4"/>
          <p:cNvSpPr>
            <a:spLocks noGrp="1"/>
          </p:cNvSpPr>
          <p:nvPr>
            <p:ph type="subTitle" idx="4294967295"/>
          </p:nvPr>
        </p:nvSpPr>
        <p:spPr>
          <a:xfrm>
            <a:off x="312738" y="4521200"/>
            <a:ext cx="7148512" cy="1387475"/>
          </a:xfrm>
        </p:spPr>
        <p:txBody>
          <a:bodyPr/>
          <a:lstStyle/>
          <a:p>
            <a:pPr marL="0" indent="0">
              <a:lnSpc>
                <a:spcPct val="80000"/>
              </a:lnSpc>
              <a:spcBef>
                <a:spcPts val="900"/>
              </a:spcBef>
              <a:buFont typeface="Arial" charset="0"/>
              <a:buNone/>
            </a:pPr>
            <a:r>
              <a:rPr lang="en-US" altLang="en-US" sz="2000">
                <a:solidFill>
                  <a:srgbClr val="00B2EB"/>
                </a:solidFill>
              </a:rPr>
              <a:t>Chapter 14</a:t>
            </a:r>
          </a:p>
          <a:p>
            <a:pPr marL="0" indent="0">
              <a:lnSpc>
                <a:spcPct val="80000"/>
              </a:lnSpc>
              <a:spcBef>
                <a:spcPts val="900"/>
              </a:spcBef>
              <a:buFont typeface="Arial" charset="0"/>
              <a:buNone/>
            </a:pPr>
            <a:r>
              <a:rPr lang="en-CA" altLang="en-US" sz="2000"/>
              <a:t>Jean-François Yale </a:t>
            </a:r>
            <a:r>
              <a:rPr lang="en-CA" altLang="en-US" sz="1600"/>
              <a:t>MD FRCPC </a:t>
            </a:r>
          </a:p>
          <a:p>
            <a:pPr marL="0" indent="0">
              <a:lnSpc>
                <a:spcPct val="80000"/>
              </a:lnSpc>
              <a:spcBef>
                <a:spcPts val="900"/>
              </a:spcBef>
              <a:buFont typeface="Arial" charset="0"/>
              <a:buNone/>
            </a:pPr>
            <a:r>
              <a:rPr lang="en-CA" altLang="en-US" sz="2000"/>
              <a:t>Breay Paty </a:t>
            </a:r>
            <a:r>
              <a:rPr lang="en-CA" altLang="en-US" sz="1600"/>
              <a:t>MD FRCPC</a:t>
            </a:r>
            <a:r>
              <a:rPr lang="en-CA" altLang="en-US" sz="2000"/>
              <a:t> </a:t>
            </a:r>
          </a:p>
          <a:p>
            <a:pPr marL="0" indent="0">
              <a:lnSpc>
                <a:spcPct val="80000"/>
              </a:lnSpc>
              <a:spcBef>
                <a:spcPts val="900"/>
              </a:spcBef>
              <a:buFont typeface="Arial" charset="0"/>
              <a:buNone/>
            </a:pPr>
            <a:r>
              <a:rPr lang="en-CA" altLang="en-US" sz="2000"/>
              <a:t>Peter Senior </a:t>
            </a:r>
            <a:r>
              <a:rPr lang="en-CA" altLang="en-US" sz="1600"/>
              <a:t>MD FRCPC</a:t>
            </a:r>
          </a:p>
          <a:p>
            <a:pPr marL="0" indent="0">
              <a:lnSpc>
                <a:spcPct val="80000"/>
              </a:lnSpc>
              <a:spcBef>
                <a:spcPts val="900"/>
              </a:spcBef>
              <a:buFont typeface="Arial" charset="0"/>
              <a:buNone/>
            </a:pPr>
            <a:r>
              <a:rPr lang="en-CA" altLang="en-US" sz="2000" b="0"/>
              <a:t/>
            </a:r>
            <a:br>
              <a:rPr lang="en-CA" altLang="en-US" sz="2000" b="0"/>
            </a:br>
            <a:endParaRPr lang="en-US" altLang="en-US" sz="2000" b="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ontent Placeholder 2"/>
          <p:cNvSpPr>
            <a:spLocks noGrp="1"/>
          </p:cNvSpPr>
          <p:nvPr>
            <p:ph sz="half" idx="4294967295"/>
          </p:nvPr>
        </p:nvSpPr>
        <p:spPr>
          <a:xfrm>
            <a:off x="990600" y="1676400"/>
            <a:ext cx="6316663" cy="4114800"/>
          </a:xfrm>
        </p:spPr>
        <p:txBody>
          <a:bodyPr lIns="91440" tIns="45720" rIns="91440" bIns="45720"/>
          <a:lstStyle/>
          <a:p>
            <a:pPr marL="342900" indent="-342900" defTabSz="914400">
              <a:lnSpc>
                <a:spcPct val="130000"/>
              </a:lnSpc>
            </a:pPr>
            <a:r>
              <a:rPr lang="en-US" altLang="en-US" sz="2400" b="0"/>
              <a:t>15 g of glucose in the form of glucose tablets</a:t>
            </a:r>
          </a:p>
          <a:p>
            <a:pPr marL="342900" indent="-342900" defTabSz="914400">
              <a:lnSpc>
                <a:spcPct val="130000"/>
              </a:lnSpc>
            </a:pPr>
            <a:r>
              <a:rPr lang="en-US" altLang="en-US" sz="2400" b="0"/>
              <a:t>15 mL (3 teaspoons) or 3 packets of sugar dissolved in water</a:t>
            </a:r>
          </a:p>
          <a:p>
            <a:pPr marL="342900" indent="-342900" defTabSz="914400">
              <a:lnSpc>
                <a:spcPct val="130000"/>
              </a:lnSpc>
            </a:pPr>
            <a:r>
              <a:rPr lang="en-US" altLang="en-US" sz="2400" b="0"/>
              <a:t>150 mL of juice or regular soft drink</a:t>
            </a:r>
          </a:p>
          <a:p>
            <a:pPr marL="342900" indent="-342900" defTabSz="914400">
              <a:lnSpc>
                <a:spcPct val="130000"/>
              </a:lnSpc>
            </a:pPr>
            <a:r>
              <a:rPr lang="en-US" altLang="en-US" sz="2400" b="0"/>
              <a:t>6 Lifesavers (1 = 2.5 g of carbohydrate)</a:t>
            </a:r>
          </a:p>
          <a:p>
            <a:pPr marL="342900" indent="-342900" defTabSz="914400">
              <a:lnSpc>
                <a:spcPct val="130000"/>
              </a:lnSpc>
            </a:pPr>
            <a:r>
              <a:rPr lang="en-US" altLang="en-US" sz="2400" b="0"/>
              <a:t>15 mL (1 tablespoon) of honey</a:t>
            </a:r>
          </a:p>
        </p:txBody>
      </p:sp>
      <p:pic>
        <p:nvPicPr>
          <p:cNvPr id="43010" name="Picture 24" descr="C:\Users\Geetha\AppData\Local\Microsoft\Windows\Temporary Internet Files\Content.IE5\BSRV1YJB\MC900411017[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7263" y="5105400"/>
            <a:ext cx="769937"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5" descr="skd188086sdc.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31088" y="3852863"/>
            <a:ext cx="609600" cy="79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39000" y="26670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28" descr="C:\Users\Geetha\AppData\Local\Microsoft\Windows\Temporary Internet Files\Content.IE5\X2QHFFCW\MC900441806[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5200" y="182880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Title 4"/>
          <p:cNvSpPr>
            <a:spLocks noGrp="1"/>
          </p:cNvSpPr>
          <p:nvPr>
            <p:ph type="title" idx="4294967295"/>
          </p:nvPr>
        </p:nvSpPr>
        <p:spPr/>
        <p:txBody>
          <a:bodyPr lIns="91440" tIns="45720" rIns="91440" bIns="45720"/>
          <a:lstStyle/>
          <a:p>
            <a:r>
              <a:rPr lang="en-CA" altLang="en-US" sz="4000"/>
              <a:t>Examples of 15 g Simple Carbohydrate</a:t>
            </a:r>
          </a:p>
        </p:txBody>
      </p:sp>
      <p:sp>
        <p:nvSpPr>
          <p:cNvPr id="167944"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idx="4294967295"/>
          </p:nvPr>
        </p:nvSpPr>
        <p:spPr>
          <a:xfrm>
            <a:off x="630238" y="363538"/>
            <a:ext cx="7889875" cy="1325562"/>
          </a:xfrm>
        </p:spPr>
        <p:txBody>
          <a:bodyPr lIns="91440" tIns="45720" rIns="91440" bIns="45720"/>
          <a:lstStyle/>
          <a:p>
            <a:r>
              <a:rPr lang="en-US" altLang="en-US" sz="3200"/>
              <a:t>Treatment of SEVERE Hypoglycemia in Unconscious Person with no IV Access</a:t>
            </a:r>
          </a:p>
        </p:txBody>
      </p:sp>
      <p:sp>
        <p:nvSpPr>
          <p:cNvPr id="6147" name="Content Placeholder 2"/>
          <p:cNvSpPr>
            <a:spLocks noGrp="1"/>
          </p:cNvSpPr>
          <p:nvPr>
            <p:ph idx="4294967295"/>
          </p:nvPr>
        </p:nvSpPr>
        <p:spPr>
          <a:xfrm>
            <a:off x="762000" y="1828800"/>
            <a:ext cx="7775575" cy="4114800"/>
          </a:xfrm>
        </p:spPr>
        <p:txBody>
          <a:bodyPr lIns="91440" tIns="45720" rIns="91440" bIns="45720"/>
          <a:lstStyle/>
          <a:p>
            <a:pPr marL="457200" indent="-457200" algn="ctr" defTabSz="914400">
              <a:buFont typeface="Verdana" charset="0"/>
              <a:buAutoNum type="arabicPeriod"/>
            </a:pPr>
            <a:r>
              <a:rPr lang="en-US" altLang="en-US"/>
              <a:t>Treat</a:t>
            </a:r>
            <a:r>
              <a:rPr lang="en-US" altLang="en-US" b="0"/>
              <a:t> with </a:t>
            </a:r>
            <a:r>
              <a:rPr lang="en-US" altLang="en-US"/>
              <a:t>1 mg of glucagon </a:t>
            </a:r>
            <a:r>
              <a:rPr lang="en-US" altLang="en-US" b="0"/>
              <a:t>subcutaneously or intramuscularly</a:t>
            </a:r>
          </a:p>
          <a:p>
            <a:pPr marL="457200" indent="-457200" algn="ctr" defTabSz="914400">
              <a:buFont typeface="Verdana" charset="0"/>
              <a:buAutoNum type="arabicPeriod"/>
            </a:pPr>
            <a:endParaRPr lang="en-US" altLang="en-US" b="0"/>
          </a:p>
          <a:p>
            <a:pPr marL="457200" indent="-457200" algn="ctr" defTabSz="914400">
              <a:buFont typeface="Verdana" charset="0"/>
              <a:buAutoNum type="arabicPeriod"/>
            </a:pPr>
            <a:endParaRPr lang="en-US" altLang="en-US" b="0"/>
          </a:p>
          <a:p>
            <a:pPr marL="457200" indent="-457200" algn="ctr" defTabSz="914400">
              <a:buFont typeface="Verdana" charset="0"/>
              <a:buAutoNum type="arabicPeriod"/>
            </a:pPr>
            <a:r>
              <a:rPr lang="en-US" altLang="en-US"/>
              <a:t>Call 911</a:t>
            </a:r>
          </a:p>
          <a:p>
            <a:pPr marL="457200" indent="-457200" algn="ctr" defTabSz="914400">
              <a:buFont typeface="Verdana" charset="0"/>
              <a:buAutoNum type="arabicPeriod"/>
            </a:pPr>
            <a:endParaRPr lang="en-US" altLang="en-US" b="0"/>
          </a:p>
          <a:p>
            <a:pPr marL="457200" indent="-457200" algn="ctr" defTabSz="914400">
              <a:buFont typeface="Verdana" charset="0"/>
              <a:buAutoNum type="arabicPeriod"/>
            </a:pPr>
            <a:endParaRPr lang="en-US" altLang="en-US" b="0"/>
          </a:p>
          <a:p>
            <a:pPr marL="457200" indent="-457200" algn="ctr" defTabSz="914400">
              <a:buFont typeface="Verdana" charset="0"/>
              <a:buAutoNum type="arabicPeriod"/>
            </a:pPr>
            <a:r>
              <a:rPr lang="en-US" altLang="en-US"/>
              <a:t>Discuss</a:t>
            </a:r>
            <a:r>
              <a:rPr lang="en-US" altLang="en-US" b="0"/>
              <a:t> with diabetes health-care team</a:t>
            </a:r>
          </a:p>
        </p:txBody>
      </p:sp>
      <p:sp>
        <p:nvSpPr>
          <p:cNvPr id="9" name="Down Arrow 8"/>
          <p:cNvSpPr>
            <a:spLocks noChangeArrowheads="1"/>
          </p:cNvSpPr>
          <p:nvPr/>
        </p:nvSpPr>
        <p:spPr bwMode="auto">
          <a:xfrm>
            <a:off x="4191000" y="4191000"/>
            <a:ext cx="685800" cy="609600"/>
          </a:xfrm>
          <a:prstGeom prst="downArrow">
            <a:avLst>
              <a:gd name="adj1" fmla="val 50000"/>
              <a:gd name="adj2" fmla="val 50000"/>
            </a:avLst>
          </a:prstGeom>
          <a:solidFill>
            <a:schemeClr val="accent1"/>
          </a:solidFill>
          <a:ln>
            <a:noFill/>
          </a:ln>
          <a:extLst>
            <a:ext uri="{91240B29-F687-4f45-9708-019B960494DF}">
              <a14:hiddenLine xmlns="" xmlns:a14="http://schemas.microsoft.com/office/drawing/2010/main" w="25400">
                <a:solidFill>
                  <a:srgbClr val="000000"/>
                </a:solidFill>
                <a:miter lim="800000"/>
                <a:headEnd/>
                <a:tailEnd/>
              </a14:hiddenLine>
            </a:ext>
          </a:extLst>
        </p:spPr>
        <p:txBody>
          <a:bodyPr anchor="ctr"/>
          <a:lstStyle/>
          <a:p>
            <a:pPr algn="ctr" defTabSz="914400" eaLnBrk="0" fontAlgn="auto" hangingPunct="0">
              <a:spcBef>
                <a:spcPts val="0"/>
              </a:spcBef>
              <a:spcAft>
                <a:spcPts val="0"/>
              </a:spcAft>
              <a:defRPr/>
            </a:pPr>
            <a:endParaRPr lang="en-US">
              <a:solidFill>
                <a:schemeClr val="lt1"/>
              </a:solidFill>
              <a:latin typeface="Arial"/>
              <a:ea typeface="+mn-ea"/>
              <a:cs typeface="Arial"/>
            </a:endParaRPr>
          </a:p>
        </p:txBody>
      </p:sp>
      <p:sp>
        <p:nvSpPr>
          <p:cNvPr id="12" name="Down Arrow 11"/>
          <p:cNvSpPr>
            <a:spLocks noChangeArrowheads="1"/>
          </p:cNvSpPr>
          <p:nvPr/>
        </p:nvSpPr>
        <p:spPr bwMode="auto">
          <a:xfrm>
            <a:off x="4191000" y="2743200"/>
            <a:ext cx="685800" cy="685800"/>
          </a:xfrm>
          <a:prstGeom prst="downArrow">
            <a:avLst>
              <a:gd name="adj1" fmla="val 50000"/>
              <a:gd name="adj2" fmla="val 50000"/>
            </a:avLst>
          </a:prstGeom>
          <a:solidFill>
            <a:schemeClr val="accent1"/>
          </a:solidFill>
          <a:ln>
            <a:noFill/>
          </a:ln>
          <a:extLst>
            <a:ext uri="{91240B29-F687-4f45-9708-019B960494DF}">
              <a14:hiddenLine xmlns="" xmlns:a14="http://schemas.microsoft.com/office/drawing/2010/main" w="25400">
                <a:solidFill>
                  <a:srgbClr val="000000"/>
                </a:solidFill>
                <a:miter lim="800000"/>
                <a:headEnd/>
                <a:tailEnd/>
              </a14:hiddenLine>
            </a:ext>
          </a:extLst>
        </p:spPr>
        <p:txBody>
          <a:bodyPr anchor="ctr"/>
          <a:lstStyle/>
          <a:p>
            <a:pPr algn="ctr" defTabSz="914400" eaLnBrk="0" fontAlgn="auto" hangingPunct="0">
              <a:spcBef>
                <a:spcPts val="0"/>
              </a:spcBef>
              <a:spcAft>
                <a:spcPts val="0"/>
              </a:spcAft>
              <a:defRPr/>
            </a:pPr>
            <a:endParaRPr lang="en-US">
              <a:solidFill>
                <a:schemeClr val="lt1"/>
              </a:solidFill>
              <a:latin typeface="Arial"/>
              <a:ea typeface="+mn-ea"/>
              <a:cs typeface="Arial"/>
            </a:endParaRPr>
          </a:p>
        </p:txBody>
      </p:sp>
      <p:sp>
        <p:nvSpPr>
          <p:cNvPr id="174086"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idx="4294967295"/>
          </p:nvPr>
        </p:nvSpPr>
        <p:spPr>
          <a:xfrm>
            <a:off x="630238" y="365125"/>
            <a:ext cx="7889875" cy="1325563"/>
          </a:xfrm>
        </p:spPr>
        <p:txBody>
          <a:bodyPr lIns="91440" tIns="45720" rIns="91440" bIns="45720"/>
          <a:lstStyle/>
          <a:p>
            <a:r>
              <a:rPr lang="en-US" altLang="en-US" sz="3200"/>
              <a:t>Treatment of SEVERE Hypoglycemia in Unconscious Person with IV Access</a:t>
            </a:r>
          </a:p>
        </p:txBody>
      </p:sp>
      <p:sp>
        <p:nvSpPr>
          <p:cNvPr id="6147" name="Content Placeholder 2"/>
          <p:cNvSpPr>
            <a:spLocks noGrp="1"/>
          </p:cNvSpPr>
          <p:nvPr>
            <p:ph idx="4294967295"/>
          </p:nvPr>
        </p:nvSpPr>
        <p:spPr>
          <a:xfrm>
            <a:off x="630238" y="1690688"/>
            <a:ext cx="7889875" cy="4329112"/>
          </a:xfrm>
        </p:spPr>
        <p:txBody>
          <a:bodyPr lIns="91440" tIns="45720" rIns="91440" bIns="45720"/>
          <a:lstStyle/>
          <a:p>
            <a:pPr marL="457200" indent="-457200" defTabSz="914400">
              <a:lnSpc>
                <a:spcPct val="100000"/>
              </a:lnSpc>
              <a:buFont typeface="Verdana" charset="0"/>
              <a:buAutoNum type="arabicPeriod"/>
            </a:pPr>
            <a:r>
              <a:rPr lang="en-US" altLang="en-US"/>
              <a:t>Treat</a:t>
            </a:r>
            <a:r>
              <a:rPr lang="en-US" altLang="en-US" b="0"/>
              <a:t> with </a:t>
            </a:r>
            <a:r>
              <a:rPr lang="en-US" altLang="en-US"/>
              <a:t>10-25 g (20-50 mL of D50W) </a:t>
            </a:r>
            <a:r>
              <a:rPr lang="en-US" altLang="en-US" b="0"/>
              <a:t>of glucose intravenously over 1-3 minutes</a:t>
            </a:r>
          </a:p>
          <a:p>
            <a:pPr marL="457200" indent="-457200" defTabSz="914400">
              <a:lnSpc>
                <a:spcPct val="100000"/>
              </a:lnSpc>
              <a:buFont typeface="Verdana" charset="0"/>
              <a:buAutoNum type="arabicPeriod"/>
            </a:pPr>
            <a:endParaRPr lang="en-US" altLang="en-US" b="0"/>
          </a:p>
          <a:p>
            <a:pPr marL="457200" indent="-457200" defTabSz="914400">
              <a:lnSpc>
                <a:spcPct val="100000"/>
              </a:lnSpc>
              <a:buFont typeface="Verdana" charset="0"/>
              <a:buAutoNum type="arabicPeriod"/>
            </a:pPr>
            <a:r>
              <a:rPr lang="en-US" altLang="en-US"/>
              <a:t>Retest</a:t>
            </a:r>
            <a:r>
              <a:rPr lang="en-US" altLang="en-US" b="0"/>
              <a:t> in </a:t>
            </a:r>
            <a:r>
              <a:rPr lang="en-US" altLang="en-US"/>
              <a:t>15 minutes </a:t>
            </a:r>
            <a:r>
              <a:rPr lang="en-US" altLang="en-US" b="0"/>
              <a:t>to ensure the BG &gt;4.0 mmol/L and </a:t>
            </a:r>
            <a:r>
              <a:rPr lang="en-US" altLang="en-US"/>
              <a:t>retreat</a:t>
            </a:r>
            <a:r>
              <a:rPr lang="en-US" altLang="en-US" b="0"/>
              <a:t> with a further 15 g of carbohydrate if needed</a:t>
            </a:r>
          </a:p>
          <a:p>
            <a:pPr marL="457200" indent="-457200" defTabSz="914400">
              <a:lnSpc>
                <a:spcPct val="100000"/>
              </a:lnSpc>
              <a:buFont typeface="Verdana" charset="0"/>
              <a:buAutoNum type="arabicPeriod"/>
            </a:pPr>
            <a:endParaRPr lang="en-US" altLang="en-US" b="0"/>
          </a:p>
          <a:p>
            <a:pPr marL="457200" indent="-457200" defTabSz="914400">
              <a:lnSpc>
                <a:spcPct val="100000"/>
              </a:lnSpc>
              <a:buFont typeface="Verdana" charset="0"/>
              <a:buAutoNum type="arabicPeriod"/>
            </a:pPr>
            <a:r>
              <a:rPr lang="en-US" altLang="en-US" b="0"/>
              <a:t>Once conscious, </a:t>
            </a:r>
            <a:r>
              <a:rPr lang="en-US" altLang="en-US"/>
              <a:t>eat usual snack or meal </a:t>
            </a:r>
            <a:r>
              <a:rPr lang="en-US" altLang="en-US" b="0"/>
              <a:t>due at that time of day or a snack with 15 g carbohydrate plus protein</a:t>
            </a:r>
          </a:p>
        </p:txBody>
      </p:sp>
      <p:sp>
        <p:nvSpPr>
          <p:cNvPr id="9" name="Down Arrow 8"/>
          <p:cNvSpPr/>
          <p:nvPr/>
        </p:nvSpPr>
        <p:spPr>
          <a:xfrm>
            <a:off x="4130675" y="4429125"/>
            <a:ext cx="685800" cy="457200"/>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auto" hangingPunct="0">
              <a:spcBef>
                <a:spcPts val="0"/>
              </a:spcBef>
              <a:spcAft>
                <a:spcPts val="0"/>
              </a:spcAft>
              <a:defRPr/>
            </a:pPr>
            <a:endParaRPr lang="en-US">
              <a:latin typeface="Arial"/>
              <a:cs typeface="Arial"/>
            </a:endParaRPr>
          </a:p>
        </p:txBody>
      </p:sp>
      <p:sp>
        <p:nvSpPr>
          <p:cNvPr id="12" name="Down Arrow 11"/>
          <p:cNvSpPr/>
          <p:nvPr/>
        </p:nvSpPr>
        <p:spPr>
          <a:xfrm>
            <a:off x="4138613" y="2676525"/>
            <a:ext cx="685800" cy="457200"/>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auto" hangingPunct="0">
              <a:spcBef>
                <a:spcPts val="0"/>
              </a:spcBef>
              <a:spcAft>
                <a:spcPts val="0"/>
              </a:spcAft>
              <a:defRPr/>
            </a:pPr>
            <a:endParaRPr lang="en-US">
              <a:latin typeface="Arial"/>
              <a:cs typeface="Arial"/>
            </a:endParaRPr>
          </a:p>
        </p:txBody>
      </p:sp>
      <p:sp>
        <p:nvSpPr>
          <p:cNvPr id="176134"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idx="4294967295"/>
          </p:nvPr>
        </p:nvSpPr>
        <p:spPr>
          <a:xfrm>
            <a:off x="630238" y="365125"/>
            <a:ext cx="7889875" cy="1325563"/>
          </a:xfrm>
        </p:spPr>
        <p:txBody>
          <a:bodyPr lIns="91440" tIns="45720" rIns="91440" bIns="45720"/>
          <a:lstStyle/>
          <a:p>
            <a:r>
              <a:rPr lang="en-US" altLang="en-US" sz="3200"/>
              <a:t>Treatment of SEVERE Hypoglycemia in Conscious Person</a:t>
            </a:r>
          </a:p>
        </p:txBody>
      </p:sp>
      <p:sp>
        <p:nvSpPr>
          <p:cNvPr id="6147" name="Content Placeholder 2"/>
          <p:cNvSpPr>
            <a:spLocks noGrp="1"/>
          </p:cNvSpPr>
          <p:nvPr>
            <p:ph idx="4294967295"/>
          </p:nvPr>
        </p:nvSpPr>
        <p:spPr>
          <a:xfrm>
            <a:off x="728663" y="1797050"/>
            <a:ext cx="8101012" cy="4114800"/>
          </a:xfrm>
        </p:spPr>
        <p:txBody>
          <a:bodyPr lIns="91440" tIns="45720" rIns="91440" bIns="45720"/>
          <a:lstStyle/>
          <a:p>
            <a:pPr marL="457200" indent="-457200" defTabSz="914400">
              <a:lnSpc>
                <a:spcPct val="100000"/>
              </a:lnSpc>
              <a:buFontTx/>
              <a:buAutoNum type="arabicPeriod"/>
            </a:pPr>
            <a:r>
              <a:rPr lang="en-US" altLang="en-US"/>
              <a:t>Treat</a:t>
            </a:r>
            <a:r>
              <a:rPr lang="en-US" altLang="en-US" b="0"/>
              <a:t> with </a:t>
            </a:r>
            <a:r>
              <a:rPr lang="en-US" altLang="en-US"/>
              <a:t>oral </a:t>
            </a:r>
            <a:r>
              <a:rPr lang="ja-JP" altLang="en-US"/>
              <a:t>“</a:t>
            </a:r>
            <a:r>
              <a:rPr lang="en-US" altLang="ja-JP"/>
              <a:t>fast sugar</a:t>
            </a:r>
            <a:r>
              <a:rPr lang="ja-JP" altLang="en-US"/>
              <a:t>”</a:t>
            </a:r>
            <a:r>
              <a:rPr lang="en-US" altLang="ja-JP"/>
              <a:t> </a:t>
            </a:r>
            <a:r>
              <a:rPr lang="en-US" altLang="ja-JP" b="0"/>
              <a:t>(simple carbohydrate) (</a:t>
            </a:r>
            <a:r>
              <a:rPr lang="en-US" altLang="ja-JP"/>
              <a:t>20 g</a:t>
            </a:r>
            <a:r>
              <a:rPr lang="en-US" altLang="ja-JP" b="0"/>
              <a:t>) to </a:t>
            </a:r>
            <a:r>
              <a:rPr lang="en-US" altLang="ja-JP" b="0">
                <a:sym typeface="Wingdings" charset="2"/>
              </a:rPr>
              <a:t>relieve s</a:t>
            </a:r>
            <a:r>
              <a:rPr lang="en-US" altLang="ja-JP" b="0"/>
              <a:t>ymptoms</a:t>
            </a:r>
          </a:p>
          <a:p>
            <a:pPr marL="457200" indent="-457200" defTabSz="914400">
              <a:lnSpc>
                <a:spcPct val="100000"/>
              </a:lnSpc>
              <a:buFontTx/>
              <a:buAutoNum type="arabicPeriod"/>
            </a:pPr>
            <a:endParaRPr lang="en-US" altLang="en-US" b="0"/>
          </a:p>
          <a:p>
            <a:pPr marL="457200" indent="-457200" defTabSz="914400">
              <a:lnSpc>
                <a:spcPct val="100000"/>
              </a:lnSpc>
              <a:buFontTx/>
              <a:buAutoNum type="arabicPeriod"/>
            </a:pPr>
            <a:r>
              <a:rPr lang="en-US" altLang="en-US"/>
              <a:t>Retest</a:t>
            </a:r>
            <a:r>
              <a:rPr lang="en-US" altLang="en-US" b="0"/>
              <a:t> in </a:t>
            </a:r>
            <a:r>
              <a:rPr lang="en-US" altLang="en-US"/>
              <a:t>15 minutes </a:t>
            </a:r>
            <a:r>
              <a:rPr lang="en-US" altLang="en-US" b="0"/>
              <a:t>to ensure the BG&gt; 4.0 mmol/L and </a:t>
            </a:r>
            <a:r>
              <a:rPr lang="en-US" altLang="en-US"/>
              <a:t>retreat</a:t>
            </a:r>
            <a:r>
              <a:rPr lang="en-US" altLang="en-US" b="0"/>
              <a:t> with a further 15 g of carbohydrate if needed</a:t>
            </a:r>
          </a:p>
          <a:p>
            <a:pPr marL="457200" indent="-457200" defTabSz="914400">
              <a:lnSpc>
                <a:spcPct val="100000"/>
              </a:lnSpc>
              <a:buFontTx/>
              <a:buAutoNum type="arabicPeriod"/>
            </a:pPr>
            <a:endParaRPr lang="en-US" altLang="en-US" b="0"/>
          </a:p>
          <a:p>
            <a:pPr marL="457200" indent="-457200" defTabSz="914400">
              <a:lnSpc>
                <a:spcPct val="100000"/>
              </a:lnSpc>
              <a:buFontTx/>
              <a:buAutoNum type="arabicPeriod"/>
            </a:pPr>
            <a:r>
              <a:rPr lang="en-US" altLang="en-US"/>
              <a:t>Eat usual snack or meal </a:t>
            </a:r>
            <a:r>
              <a:rPr lang="en-US" altLang="en-US" b="0"/>
              <a:t>due at that time of day or a snack with 15 g carbohydrate plus protein</a:t>
            </a:r>
          </a:p>
        </p:txBody>
      </p:sp>
      <p:sp>
        <p:nvSpPr>
          <p:cNvPr id="9" name="Down Arrow 8"/>
          <p:cNvSpPr/>
          <p:nvPr/>
        </p:nvSpPr>
        <p:spPr>
          <a:xfrm>
            <a:off x="4097338" y="4562475"/>
            <a:ext cx="673100" cy="457200"/>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auto" hangingPunct="0">
              <a:spcBef>
                <a:spcPts val="0"/>
              </a:spcBef>
              <a:spcAft>
                <a:spcPts val="0"/>
              </a:spcAft>
              <a:defRPr/>
            </a:pPr>
            <a:endParaRPr lang="en-US">
              <a:latin typeface="Arial"/>
              <a:cs typeface="Arial"/>
            </a:endParaRPr>
          </a:p>
        </p:txBody>
      </p:sp>
      <p:sp>
        <p:nvSpPr>
          <p:cNvPr id="12" name="Down Arrow 11"/>
          <p:cNvSpPr/>
          <p:nvPr/>
        </p:nvSpPr>
        <p:spPr>
          <a:xfrm>
            <a:off x="4097338" y="2786063"/>
            <a:ext cx="673100" cy="457200"/>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auto" hangingPunct="0">
              <a:spcBef>
                <a:spcPts val="0"/>
              </a:spcBef>
              <a:spcAft>
                <a:spcPts val="0"/>
              </a:spcAft>
              <a:defRPr/>
            </a:pPr>
            <a:endParaRPr lang="en-US">
              <a:latin typeface="Arial"/>
              <a:cs typeface="Arial"/>
            </a:endParaRPr>
          </a:p>
        </p:txBody>
      </p:sp>
      <p:sp>
        <p:nvSpPr>
          <p:cNvPr id="17203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title" idx="4294967295"/>
          </p:nvPr>
        </p:nvSpPr>
        <p:spPr>
          <a:xfrm>
            <a:off x="628650" y="276225"/>
            <a:ext cx="7886700" cy="1325563"/>
          </a:xfrm>
        </p:spPr>
        <p:txBody>
          <a:bodyPr/>
          <a:lstStyle/>
          <a:p>
            <a:r>
              <a:rPr lang="en-US" altLang="en-US"/>
              <a:t>Recommendations 1-2</a:t>
            </a:r>
            <a:endParaRPr lang="en-CA" altLang="en-US"/>
          </a:p>
        </p:txBody>
      </p:sp>
      <p:sp>
        <p:nvSpPr>
          <p:cNvPr id="146435" name="Rectangle 3"/>
          <p:cNvSpPr>
            <a:spLocks noGrp="1"/>
          </p:cNvSpPr>
          <p:nvPr>
            <p:ph type="body" idx="4294967295"/>
          </p:nvPr>
        </p:nvSpPr>
        <p:spPr>
          <a:xfrm>
            <a:off x="500063" y="1350963"/>
            <a:ext cx="8424862" cy="4329112"/>
          </a:xfrm>
        </p:spPr>
        <p:txBody>
          <a:bodyPr/>
          <a:lstStyle/>
          <a:p>
            <a:pPr marL="495300" indent="-495300">
              <a:lnSpc>
                <a:spcPct val="100000"/>
              </a:lnSpc>
              <a:buFont typeface="Arial" charset="0"/>
              <a:buAutoNum type="arabicPeriod"/>
            </a:pPr>
            <a:r>
              <a:rPr lang="en-CA" altLang="en-US" sz="2400" b="0"/>
              <a:t>All people with diabetes currently using or starting therapy with </a:t>
            </a:r>
            <a:r>
              <a:rPr lang="en-CA" altLang="en-US" sz="2400"/>
              <a:t>insulin</a:t>
            </a:r>
            <a:r>
              <a:rPr lang="en-CA" altLang="en-US" sz="2400" b="0"/>
              <a:t> or </a:t>
            </a:r>
            <a:r>
              <a:rPr lang="en-CA" altLang="en-US" sz="2400"/>
              <a:t>insulin secretagogues </a:t>
            </a:r>
            <a:r>
              <a:rPr lang="en-CA" altLang="en-US" sz="2400" b="0"/>
              <a:t>and their support persons should be </a:t>
            </a:r>
            <a:r>
              <a:rPr lang="en-CA" altLang="en-US" sz="2400"/>
              <a:t>counselled</a:t>
            </a:r>
            <a:r>
              <a:rPr lang="en-CA" altLang="en-US" sz="2400" b="0"/>
              <a:t> about the risk, prevention, recognition and treatment of hypoglycemia. </a:t>
            </a:r>
            <a:r>
              <a:rPr lang="en-CA" altLang="en-US" sz="2400"/>
              <a:t>Risk factors </a:t>
            </a:r>
            <a:r>
              <a:rPr lang="en-CA" altLang="en-US" sz="2400" b="0"/>
              <a:t>for severe hypoglycemia should be </a:t>
            </a:r>
            <a:r>
              <a:rPr lang="en-CA" altLang="en-US" sz="2400"/>
              <a:t>identified and addressed </a:t>
            </a:r>
            <a:r>
              <a:rPr lang="en-CA" altLang="en-US" sz="1800" b="0"/>
              <a:t>[Grade D, Consensus]</a:t>
            </a:r>
            <a:endParaRPr lang="en-CA" altLang="en-US" sz="2000" b="0"/>
          </a:p>
          <a:p>
            <a:pPr marL="495300" indent="-495300">
              <a:lnSpc>
                <a:spcPct val="100000"/>
              </a:lnSpc>
              <a:buFont typeface="Arial" charset="0"/>
              <a:buAutoNum type="arabicPeriod"/>
            </a:pPr>
            <a:endParaRPr lang="en-CA" altLang="en-US" sz="1000" b="0"/>
          </a:p>
          <a:p>
            <a:pPr marL="495300" indent="-495300">
              <a:lnSpc>
                <a:spcPct val="100000"/>
              </a:lnSpc>
              <a:buFont typeface="Arial" charset="0"/>
              <a:buAutoNum type="arabicPeriod"/>
            </a:pPr>
            <a:r>
              <a:rPr lang="en-CA" altLang="en-US" sz="2400" b="0"/>
              <a:t>The DHC team should </a:t>
            </a:r>
            <a:r>
              <a:rPr lang="en-CA" altLang="en-US" sz="2400"/>
              <a:t>review</a:t>
            </a:r>
            <a:r>
              <a:rPr lang="en-CA" altLang="en-US" sz="2400" b="0"/>
              <a:t> the person with diabetes’ </a:t>
            </a:r>
            <a:r>
              <a:rPr lang="en-CA" altLang="en-US" sz="2400"/>
              <a:t>experience with hypoglycemia at each visit </a:t>
            </a:r>
            <a:r>
              <a:rPr lang="en-CA" altLang="en-US" sz="2400" b="0"/>
              <a:t>including an estimate of cause, frequency, symptoms, recognition, severity and treatment, as well as the </a:t>
            </a:r>
            <a:r>
              <a:rPr lang="en-CA" altLang="en-US" sz="2400"/>
              <a:t>risk of driving with hypoglycemia </a:t>
            </a:r>
            <a:r>
              <a:rPr lang="en-CA" altLang="en-US" sz="1800" b="0"/>
              <a:t>[Grade D, Consensus]</a:t>
            </a:r>
            <a:endParaRPr lang="en-CA" altLang="en-US" sz="2000" b="0"/>
          </a:p>
          <a:p>
            <a:pPr marL="495300" indent="-495300">
              <a:lnSpc>
                <a:spcPct val="100000"/>
              </a:lnSpc>
              <a:buFont typeface="Arial" charset="0"/>
              <a:buNone/>
            </a:pPr>
            <a:endParaRPr lang="en-CA" altLang="en-US" sz="2400" b="0"/>
          </a:p>
        </p:txBody>
      </p:sp>
      <p:sp>
        <p:nvSpPr>
          <p:cNvPr id="5120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46437"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
        <p:nvSpPr>
          <p:cNvPr id="51206" name="Rectangle 6"/>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a:t>DHC,</a:t>
            </a:r>
            <a:r>
              <a:rPr lang="en-US" altLang="en-US" sz="1400" i="1"/>
              <a:t> diabetes health-care team</a:t>
            </a:r>
            <a:endParaRPr lang="en-CA" alt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75363"/>
            <a:ext cx="9144000" cy="17145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2226" name="Rectangle 2"/>
          <p:cNvSpPr>
            <a:spLocks noGrp="1"/>
          </p:cNvSpPr>
          <p:nvPr>
            <p:ph type="title" idx="4294967295"/>
          </p:nvPr>
        </p:nvSpPr>
        <p:spPr>
          <a:xfrm>
            <a:off x="628650" y="53975"/>
            <a:ext cx="7886700" cy="1325563"/>
          </a:xfrm>
        </p:spPr>
        <p:txBody>
          <a:bodyPr/>
          <a:lstStyle/>
          <a:p>
            <a:r>
              <a:rPr lang="en-US" altLang="en-US"/>
              <a:t>Recommendation 3</a:t>
            </a:r>
            <a:endParaRPr lang="en-CA" altLang="en-US"/>
          </a:p>
        </p:txBody>
      </p:sp>
      <p:sp>
        <p:nvSpPr>
          <p:cNvPr id="52227" name="Rectangle 3"/>
          <p:cNvSpPr>
            <a:spLocks noGrp="1"/>
          </p:cNvSpPr>
          <p:nvPr>
            <p:ph type="body" idx="4294967295"/>
          </p:nvPr>
        </p:nvSpPr>
        <p:spPr>
          <a:xfrm>
            <a:off x="506413" y="1116013"/>
            <a:ext cx="7886700" cy="4329112"/>
          </a:xfrm>
        </p:spPr>
        <p:txBody>
          <a:bodyPr/>
          <a:lstStyle/>
          <a:p>
            <a:pPr marL="495300" indent="-495300">
              <a:lnSpc>
                <a:spcPct val="100000"/>
              </a:lnSpc>
              <a:buFont typeface="Arial" charset="0"/>
              <a:buNone/>
            </a:pPr>
            <a:r>
              <a:rPr lang="en-CA" altLang="en-US" sz="1800" b="0"/>
              <a:t>3.   In people with diabetes at increased risk of hypoglycemia, the following </a:t>
            </a:r>
            <a:r>
              <a:rPr lang="en-CA" altLang="en-US" sz="1800"/>
              <a:t>strategies may be used to reduce the risk </a:t>
            </a:r>
            <a:r>
              <a:rPr lang="en-CA" altLang="en-US" sz="1800" b="0"/>
              <a:t>of hypoglycemia:</a:t>
            </a:r>
          </a:p>
          <a:p>
            <a:pPr marL="839788" lvl="1" indent="-419100">
              <a:lnSpc>
                <a:spcPct val="100000"/>
              </a:lnSpc>
            </a:pPr>
            <a:r>
              <a:rPr lang="en-CA" altLang="en-US" sz="1800" b="1">
                <a:latin typeface="Open Sans" charset="0"/>
              </a:rPr>
              <a:t>Avoidance of  pharmacotherapies </a:t>
            </a:r>
            <a:r>
              <a:rPr lang="en-CA" altLang="en-US" sz="1800">
                <a:latin typeface="Open Sans" charset="0"/>
              </a:rPr>
              <a:t>associated with increased risk of recurrent or severe hypoglycemia [Grade D, Consensus]  </a:t>
            </a:r>
            <a:r>
              <a:rPr lang="en-CA" altLang="en-US" sz="1400">
                <a:latin typeface="Open Sans" charset="0"/>
              </a:rPr>
              <a:t>(see Glycemic Management  in Adults with Type 1 Diabetes in Adults with Type 1 Diabetes; Pharmacologic Glycemic Management of Type 2 Diabetes in Adults, for further discussion of drug-induced hypoglycemia)</a:t>
            </a:r>
          </a:p>
          <a:p>
            <a:pPr marL="839788" lvl="1" indent="-419100">
              <a:lnSpc>
                <a:spcPct val="100000"/>
              </a:lnSpc>
            </a:pPr>
            <a:r>
              <a:rPr lang="en-CA" altLang="en-US" sz="1800">
                <a:latin typeface="Open Sans" charset="0"/>
              </a:rPr>
              <a:t>A </a:t>
            </a:r>
            <a:r>
              <a:rPr lang="en-CA" altLang="en-US" sz="1800" b="1">
                <a:latin typeface="Open Sans" charset="0"/>
              </a:rPr>
              <a:t>standardized education program </a:t>
            </a:r>
            <a:r>
              <a:rPr lang="en-CA" altLang="en-US" sz="1800">
                <a:latin typeface="Open Sans" charset="0"/>
              </a:rPr>
              <a:t>targeting rigorous avoidance of hypoglycemia while maintaining overall glycemic control </a:t>
            </a:r>
            <a:r>
              <a:rPr lang="en-CA" altLang="en-US" sz="1400">
                <a:latin typeface="Open Sans" charset="0"/>
              </a:rPr>
              <a:t>[Grade B, Level 2]</a:t>
            </a:r>
          </a:p>
          <a:p>
            <a:pPr marL="839788" lvl="1" indent="-419100">
              <a:lnSpc>
                <a:spcPct val="100000"/>
              </a:lnSpc>
            </a:pPr>
            <a:r>
              <a:rPr lang="en-CA" altLang="en-US" sz="1800" b="1">
                <a:latin typeface="Open Sans" charset="0"/>
              </a:rPr>
              <a:t>Increased frequency of SMBG</a:t>
            </a:r>
            <a:r>
              <a:rPr lang="en-CA" altLang="en-US" sz="1800">
                <a:latin typeface="Open Sans" charset="0"/>
              </a:rPr>
              <a:t>, including periodic assessment during sleeping hours </a:t>
            </a:r>
            <a:r>
              <a:rPr lang="en-CA" altLang="en-US" sz="1400">
                <a:latin typeface="Open Sans" charset="0"/>
              </a:rPr>
              <a:t>[Grade D, Consensus]</a:t>
            </a:r>
          </a:p>
          <a:p>
            <a:pPr marL="839788" lvl="1" indent="-419100">
              <a:lnSpc>
                <a:spcPct val="100000"/>
              </a:lnSpc>
            </a:pPr>
            <a:r>
              <a:rPr lang="en-CA" altLang="en-US" sz="1800" b="1">
                <a:latin typeface="Open Sans" charset="0"/>
              </a:rPr>
              <a:t>Less stringent glycemic targets </a:t>
            </a:r>
            <a:r>
              <a:rPr lang="en-CA" altLang="en-US" sz="1800">
                <a:latin typeface="Open Sans" charset="0"/>
              </a:rPr>
              <a:t>with avoidance of hypoglycemia for </a:t>
            </a:r>
            <a:r>
              <a:rPr lang="en-CA" altLang="en-US" sz="1800" b="1">
                <a:latin typeface="Open Sans" charset="0"/>
              </a:rPr>
              <a:t>up to 3 months </a:t>
            </a:r>
            <a:r>
              <a:rPr lang="en-CA" altLang="en-US" sz="1400">
                <a:latin typeface="Open Sans" charset="0"/>
              </a:rPr>
              <a:t>[Grade D, Level 4]</a:t>
            </a:r>
          </a:p>
          <a:p>
            <a:pPr marL="839788" lvl="1" indent="-419100">
              <a:lnSpc>
                <a:spcPct val="100000"/>
              </a:lnSpc>
            </a:pPr>
            <a:r>
              <a:rPr lang="en-CA" altLang="en-US" sz="1800">
                <a:latin typeface="Open Sans" charset="0"/>
              </a:rPr>
              <a:t>A </a:t>
            </a:r>
            <a:r>
              <a:rPr lang="en-CA" altLang="en-US" sz="1800" b="1">
                <a:latin typeface="Open Sans" charset="0"/>
              </a:rPr>
              <a:t>psycho-behavioural intervention program </a:t>
            </a:r>
            <a:r>
              <a:rPr lang="en-CA" altLang="en-US" sz="1800">
                <a:latin typeface="Open Sans" charset="0"/>
              </a:rPr>
              <a:t>(blood glucose awareness training) </a:t>
            </a:r>
            <a:r>
              <a:rPr lang="en-CA" altLang="en-US" sz="1400">
                <a:latin typeface="Open Sans" charset="0"/>
              </a:rPr>
              <a:t>[Grade C, Level 3]</a:t>
            </a:r>
          </a:p>
          <a:p>
            <a:pPr marL="839788" lvl="1" indent="-419100">
              <a:lnSpc>
                <a:spcPct val="100000"/>
              </a:lnSpc>
            </a:pPr>
            <a:r>
              <a:rPr lang="en-CA" altLang="en-US" sz="1800" b="1">
                <a:latin typeface="Open Sans" charset="0"/>
              </a:rPr>
              <a:t>Structured diabetes education and frequent follow-up </a:t>
            </a:r>
          </a:p>
          <a:p>
            <a:pPr marL="839788" lvl="1" indent="-419100">
              <a:lnSpc>
                <a:spcPct val="100000"/>
              </a:lnSpc>
              <a:buFont typeface="Arial" charset="0"/>
              <a:buNone/>
            </a:pPr>
            <a:r>
              <a:rPr lang="en-CA" altLang="en-US" sz="1400">
                <a:latin typeface="Open Sans" charset="0"/>
              </a:rPr>
              <a:t>          [Grade C, Level 3 for type 1 diabetes; Grade D, Consensus for type 2]</a:t>
            </a:r>
          </a:p>
          <a:p>
            <a:pPr marL="495300" indent="-495300">
              <a:lnSpc>
                <a:spcPct val="100000"/>
              </a:lnSpc>
              <a:spcBef>
                <a:spcPts val="900"/>
              </a:spcBef>
              <a:buFont typeface="Arial" charset="0"/>
              <a:buNone/>
            </a:pPr>
            <a:endParaRPr lang="en-CA" altLang="en-US" sz="2000" b="0"/>
          </a:p>
        </p:txBody>
      </p:sp>
      <p:sp>
        <p:nvSpPr>
          <p:cNvPr id="5222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10599"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
        <p:nvSpPr>
          <p:cNvPr id="52231" name="Rectangle 7"/>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SMBG, </a:t>
            </a:r>
            <a:r>
              <a:rPr lang="en-US" altLang="en-US" sz="1400"/>
              <a:t>self-monitoring of blood glucose </a:t>
            </a:r>
            <a:endParaRPr lang="en-CA"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p:txBody>
          <a:bodyPr/>
          <a:lstStyle/>
          <a:p>
            <a:r>
              <a:rPr lang="en-US" altLang="en-US"/>
              <a:t>Recommendation 4</a:t>
            </a:r>
            <a:endParaRPr lang="en-CA" altLang="en-US"/>
          </a:p>
        </p:txBody>
      </p:sp>
      <p:sp>
        <p:nvSpPr>
          <p:cNvPr id="53250" name="Rectangle 3"/>
          <p:cNvSpPr>
            <a:spLocks noGrp="1"/>
          </p:cNvSpPr>
          <p:nvPr>
            <p:ph type="body" idx="4294967295"/>
          </p:nvPr>
        </p:nvSpPr>
        <p:spPr>
          <a:xfrm>
            <a:off x="628650" y="1444625"/>
            <a:ext cx="8224838" cy="5032375"/>
          </a:xfrm>
        </p:spPr>
        <p:txBody>
          <a:bodyPr/>
          <a:lstStyle/>
          <a:p>
            <a:pPr marL="495300" indent="-495300">
              <a:lnSpc>
                <a:spcPct val="100000"/>
              </a:lnSpc>
              <a:buFont typeface="Calibri Light" charset="0"/>
              <a:buAutoNum type="arabicPeriod" startAt="4"/>
            </a:pPr>
            <a:r>
              <a:rPr lang="en-CA" altLang="en-US" sz="2200" b="0"/>
              <a:t>In people with diabetes with </a:t>
            </a:r>
            <a:r>
              <a:rPr lang="en-CA" altLang="en-US" sz="2200"/>
              <a:t>recurrent</a:t>
            </a:r>
            <a:r>
              <a:rPr lang="en-CA" altLang="en-US" sz="2200" b="0"/>
              <a:t>, or </a:t>
            </a:r>
            <a:r>
              <a:rPr lang="en-CA" altLang="en-US" sz="2200"/>
              <a:t>severe hypoglycemia</a:t>
            </a:r>
            <a:r>
              <a:rPr lang="en-CA" altLang="en-US" sz="2200" b="0"/>
              <a:t>, or </a:t>
            </a:r>
            <a:r>
              <a:rPr lang="en-CA" altLang="en-US" sz="2200"/>
              <a:t>impaired awareness </a:t>
            </a:r>
            <a:r>
              <a:rPr lang="en-CA" altLang="en-US" sz="2200" b="0"/>
              <a:t>of hypoglycemia, the following strategies may be considered to reduce or eliminate the risk of severe hypoglycemia and to attempt to regain hypoglycemia awareness:</a:t>
            </a:r>
          </a:p>
          <a:p>
            <a:pPr marL="495300" indent="-495300">
              <a:lnSpc>
                <a:spcPct val="100000"/>
              </a:lnSpc>
              <a:buFont typeface="Arial" charset="0"/>
              <a:buNone/>
            </a:pPr>
            <a:endParaRPr lang="en-CA" altLang="en-US" sz="100" b="0"/>
          </a:p>
          <a:p>
            <a:pPr marL="839788" lvl="1" indent="-419100">
              <a:lnSpc>
                <a:spcPct val="100000"/>
              </a:lnSpc>
            </a:pPr>
            <a:r>
              <a:rPr lang="en-CA" altLang="en-US" b="1">
                <a:latin typeface="Open Sans" charset="0"/>
              </a:rPr>
              <a:t>Less stringent glycemic targets </a:t>
            </a:r>
            <a:r>
              <a:rPr lang="en-CA" altLang="en-US">
                <a:latin typeface="Open Sans" charset="0"/>
              </a:rPr>
              <a:t>with avoidance of hypoglycemia for </a:t>
            </a:r>
            <a:r>
              <a:rPr lang="en-CA" altLang="en-US" b="1">
                <a:latin typeface="Open Sans" charset="0"/>
              </a:rPr>
              <a:t>up to 3 months </a:t>
            </a:r>
            <a:r>
              <a:rPr lang="en-CA" altLang="en-US" sz="1600">
                <a:latin typeface="Open Sans" charset="0"/>
              </a:rPr>
              <a:t>[Grade D, Level 4]</a:t>
            </a:r>
          </a:p>
          <a:p>
            <a:pPr marL="839788" lvl="1" indent="-419100">
              <a:lnSpc>
                <a:spcPct val="100000"/>
              </a:lnSpc>
            </a:pPr>
            <a:r>
              <a:rPr lang="en-CA" altLang="en-US" b="1">
                <a:latin typeface="Open Sans" charset="0"/>
              </a:rPr>
              <a:t>CSII or CGM or sensor augmented pump </a:t>
            </a:r>
            <a:r>
              <a:rPr lang="en-CA" altLang="en-US">
                <a:latin typeface="Open Sans" charset="0"/>
              </a:rPr>
              <a:t>with education and follow-up for </a:t>
            </a:r>
            <a:r>
              <a:rPr lang="en-CA" altLang="en-US" b="1">
                <a:latin typeface="Open Sans" charset="0"/>
              </a:rPr>
              <a:t>type 1 </a:t>
            </a:r>
            <a:r>
              <a:rPr lang="en-CA" altLang="en-US">
                <a:latin typeface="Open Sans" charset="0"/>
              </a:rPr>
              <a:t>diabetes</a:t>
            </a:r>
            <a:r>
              <a:rPr lang="en-CA" altLang="en-US" b="1">
                <a:latin typeface="Open Sans" charset="0"/>
              </a:rPr>
              <a:t> </a:t>
            </a:r>
            <a:r>
              <a:rPr lang="en-CA" altLang="en-US" sz="1600">
                <a:latin typeface="Open Sans" charset="0"/>
              </a:rPr>
              <a:t>[Grade B, Level 2]</a:t>
            </a:r>
            <a:endParaRPr lang="en-CA" altLang="en-US">
              <a:latin typeface="Open Sans" charset="0"/>
            </a:endParaRPr>
          </a:p>
          <a:p>
            <a:pPr marL="839788" lvl="1" indent="-419100">
              <a:lnSpc>
                <a:spcPct val="100000"/>
              </a:lnSpc>
            </a:pPr>
            <a:r>
              <a:rPr lang="en-CA" altLang="en-US" b="1">
                <a:latin typeface="Open Sans" charset="0"/>
              </a:rPr>
              <a:t>Islet Transplantation </a:t>
            </a:r>
            <a:r>
              <a:rPr lang="en-CA" altLang="en-US">
                <a:latin typeface="Open Sans" charset="0"/>
              </a:rPr>
              <a:t>for </a:t>
            </a:r>
            <a:r>
              <a:rPr lang="en-CA" altLang="en-US" b="1">
                <a:latin typeface="Open Sans" charset="0"/>
              </a:rPr>
              <a:t>type 1 </a:t>
            </a:r>
            <a:r>
              <a:rPr lang="en-CA" altLang="en-US">
                <a:latin typeface="Open Sans" charset="0"/>
              </a:rPr>
              <a:t>diabetes</a:t>
            </a:r>
            <a:r>
              <a:rPr lang="en-CA" altLang="en-US" b="1">
                <a:latin typeface="Open Sans" charset="0"/>
              </a:rPr>
              <a:t> </a:t>
            </a:r>
            <a:r>
              <a:rPr lang="en-CA" altLang="en-US" sz="1600">
                <a:latin typeface="Open Sans" charset="0"/>
              </a:rPr>
              <a:t>[Grade C, Level 3]</a:t>
            </a:r>
            <a:endParaRPr lang="en-CA" altLang="en-US">
              <a:latin typeface="Open Sans" charset="0"/>
            </a:endParaRPr>
          </a:p>
          <a:p>
            <a:pPr marL="839788" lvl="1" indent="-419100">
              <a:lnSpc>
                <a:spcPct val="100000"/>
              </a:lnSpc>
            </a:pPr>
            <a:r>
              <a:rPr lang="en-CA" altLang="en-US" b="1">
                <a:latin typeface="Open Sans" charset="0"/>
              </a:rPr>
              <a:t>Pancreas transplantation </a:t>
            </a:r>
            <a:r>
              <a:rPr lang="en-CA" altLang="en-US">
                <a:latin typeface="Open Sans" charset="0"/>
              </a:rPr>
              <a:t>for </a:t>
            </a:r>
            <a:r>
              <a:rPr lang="en-CA" altLang="en-US" b="1">
                <a:latin typeface="Open Sans" charset="0"/>
              </a:rPr>
              <a:t>type 1 </a:t>
            </a:r>
            <a:r>
              <a:rPr lang="en-CA" altLang="en-US">
                <a:latin typeface="Open Sans" charset="0"/>
              </a:rPr>
              <a:t>diabetes</a:t>
            </a:r>
            <a:r>
              <a:rPr lang="en-CA" altLang="en-US" b="1">
                <a:latin typeface="Open Sans" charset="0"/>
              </a:rPr>
              <a:t> </a:t>
            </a:r>
            <a:r>
              <a:rPr lang="en-CA" altLang="en-US" sz="1600">
                <a:latin typeface="Open Sans" charset="0"/>
              </a:rPr>
              <a:t>[Grade D, Level 4]</a:t>
            </a:r>
            <a:br>
              <a:rPr lang="en-CA" altLang="en-US" sz="1600">
                <a:latin typeface="Open Sans" charset="0"/>
              </a:rPr>
            </a:br>
            <a:endParaRPr lang="en-CA" altLang="en-US">
              <a:latin typeface="Open Sans" charset="0"/>
            </a:endParaRPr>
          </a:p>
        </p:txBody>
      </p:sp>
      <p:sp>
        <p:nvSpPr>
          <p:cNvPr id="5325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1571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
        <p:nvSpPr>
          <p:cNvPr id="53254" name="Rectangle 6"/>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CGM, </a:t>
            </a:r>
            <a:r>
              <a:rPr lang="en-US" altLang="en-US" sz="1400"/>
              <a:t>continuous glucose monitoring</a:t>
            </a:r>
            <a:r>
              <a:rPr lang="en-US" altLang="en-US" sz="1400" i="1"/>
              <a:t>; CSII, </a:t>
            </a:r>
            <a:r>
              <a:rPr lang="en-US" altLang="en-US" sz="1400"/>
              <a:t>continuous subcutaneous insulin infusion</a:t>
            </a:r>
            <a:r>
              <a:rPr lang="en-US" altLang="en-US" sz="1400" i="1"/>
              <a:t> </a:t>
            </a:r>
            <a:endParaRPr lang="en-CA"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idx="4294967295"/>
          </p:nvPr>
        </p:nvSpPr>
        <p:spPr/>
        <p:txBody>
          <a:bodyPr/>
          <a:lstStyle/>
          <a:p>
            <a:r>
              <a:rPr lang="en-US" altLang="en-US"/>
              <a:t>Recommendation 5</a:t>
            </a:r>
            <a:endParaRPr lang="en-CA" altLang="en-US"/>
          </a:p>
        </p:txBody>
      </p:sp>
      <p:sp>
        <p:nvSpPr>
          <p:cNvPr id="54274" name="Rectangle 3"/>
          <p:cNvSpPr>
            <a:spLocks noGrp="1"/>
          </p:cNvSpPr>
          <p:nvPr>
            <p:ph type="body" idx="4294967295"/>
          </p:nvPr>
        </p:nvSpPr>
        <p:spPr>
          <a:xfrm>
            <a:off x="628650" y="1539875"/>
            <a:ext cx="7886700" cy="5032375"/>
          </a:xfrm>
        </p:spPr>
        <p:txBody>
          <a:bodyPr/>
          <a:lstStyle/>
          <a:p>
            <a:pPr marL="495300" indent="-495300">
              <a:lnSpc>
                <a:spcPct val="100000"/>
              </a:lnSpc>
              <a:buFont typeface="Arial" charset="0"/>
              <a:buAutoNum type="arabicPeriod" startAt="5"/>
            </a:pPr>
            <a:r>
              <a:rPr lang="en-CA" altLang="en-US" sz="2400"/>
              <a:t>Mild to moderate hypoglycemia </a:t>
            </a:r>
            <a:r>
              <a:rPr lang="en-CA" altLang="en-US" sz="2400" b="0"/>
              <a:t>should be treated by the oral ingestion of </a:t>
            </a:r>
            <a:r>
              <a:rPr lang="en-CA" altLang="en-US" sz="2400"/>
              <a:t>15 g</a:t>
            </a:r>
            <a:r>
              <a:rPr lang="en-CA" altLang="en-US" sz="2400" b="0"/>
              <a:t> carbohydrate, preferably as </a:t>
            </a:r>
            <a:r>
              <a:rPr lang="en-CA" altLang="en-US" sz="2400"/>
              <a:t>glucose or sucrose tablets </a:t>
            </a:r>
            <a:r>
              <a:rPr lang="en-CA" altLang="en-US" sz="2400" b="0"/>
              <a:t>or solution. These are preferable to orange juice and glucose gels </a:t>
            </a:r>
            <a:r>
              <a:rPr lang="en-CA" altLang="en-US" sz="1800" b="0"/>
              <a:t>[Grade B, Level 2]</a:t>
            </a:r>
            <a:r>
              <a:rPr lang="en-CA" altLang="en-US" sz="2400" b="0"/>
              <a:t>. People with diabetes should </a:t>
            </a:r>
            <a:r>
              <a:rPr lang="en-CA" altLang="en-US" sz="2400"/>
              <a:t>retest BG in 15 minutes </a:t>
            </a:r>
            <a:r>
              <a:rPr lang="en-CA" altLang="en-US" sz="2400" b="0"/>
              <a:t>and re-treat with another 15 g carbohydrate if the BG level remains &lt;4.0 mmol/L </a:t>
            </a:r>
            <a:r>
              <a:rPr lang="en-CA" altLang="en-US" sz="2000" b="0"/>
              <a:t>[Grade D, Consensus]</a:t>
            </a:r>
          </a:p>
          <a:p>
            <a:pPr marL="495300" indent="-495300">
              <a:lnSpc>
                <a:spcPct val="100000"/>
              </a:lnSpc>
              <a:buFont typeface="Arial" charset="0"/>
              <a:buNone/>
            </a:pPr>
            <a:endParaRPr lang="en-CA" altLang="en-US" sz="2400" b="0"/>
          </a:p>
          <a:p>
            <a:pPr marL="495300" indent="-495300">
              <a:lnSpc>
                <a:spcPct val="100000"/>
              </a:lnSpc>
              <a:buFont typeface="Arial" charset="0"/>
              <a:buNone/>
            </a:pPr>
            <a:r>
              <a:rPr lang="en-CA" altLang="en-US" sz="2000" b="0" i="1"/>
              <a:t>Note</a:t>
            </a:r>
            <a:r>
              <a:rPr lang="en-CA" altLang="en-US" sz="2000" b="0"/>
              <a:t>: This does not apply to children. See Type 1 Diabetes in Children and Adolescents; and Type 2 Diabetes in Children and Adolescents, for treatment options in children</a:t>
            </a:r>
          </a:p>
        </p:txBody>
      </p:sp>
      <p:sp>
        <p:nvSpPr>
          <p:cNvPr id="11674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
        <p:nvSpPr>
          <p:cNvPr id="54277"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BG, </a:t>
            </a:r>
            <a:r>
              <a:rPr lang="en-US" altLang="en-US" sz="1400"/>
              <a:t>blood glucose </a:t>
            </a:r>
            <a:endParaRPr lang="en-CA"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idx="4294967295"/>
          </p:nvPr>
        </p:nvSpPr>
        <p:spPr/>
        <p:txBody>
          <a:bodyPr/>
          <a:lstStyle/>
          <a:p>
            <a:r>
              <a:rPr lang="en-US" altLang="en-US"/>
              <a:t>Recommendation 6</a:t>
            </a:r>
            <a:endParaRPr lang="en-CA" altLang="en-US"/>
          </a:p>
        </p:txBody>
      </p:sp>
      <p:sp>
        <p:nvSpPr>
          <p:cNvPr id="55298" name="Rectangle 3"/>
          <p:cNvSpPr>
            <a:spLocks noGrp="1"/>
          </p:cNvSpPr>
          <p:nvPr>
            <p:ph type="body" idx="4294967295"/>
          </p:nvPr>
        </p:nvSpPr>
        <p:spPr>
          <a:xfrm>
            <a:off x="628650" y="1825625"/>
            <a:ext cx="8099425" cy="4329113"/>
          </a:xfrm>
        </p:spPr>
        <p:txBody>
          <a:bodyPr/>
          <a:lstStyle/>
          <a:p>
            <a:pPr marL="495300" indent="-495300">
              <a:lnSpc>
                <a:spcPct val="110000"/>
              </a:lnSpc>
              <a:buFont typeface="Arial" charset="0"/>
              <a:buNone/>
            </a:pPr>
            <a:r>
              <a:rPr lang="en-CA" altLang="en-US" sz="2400" b="0"/>
              <a:t>6.   </a:t>
            </a:r>
            <a:r>
              <a:rPr lang="en-CA" altLang="en-US" sz="2400"/>
              <a:t>Severe hypoglycemia </a:t>
            </a:r>
            <a:r>
              <a:rPr lang="en-CA" altLang="en-US" sz="2400" b="0"/>
              <a:t>in a </a:t>
            </a:r>
            <a:r>
              <a:rPr lang="en-CA" altLang="en-US" sz="2400"/>
              <a:t>conscious</a:t>
            </a:r>
            <a:r>
              <a:rPr lang="en-CA" altLang="en-US" sz="2400" b="0"/>
              <a:t> person with diabetes should be treated by oral ingestion of </a:t>
            </a:r>
            <a:r>
              <a:rPr lang="en-CA" altLang="en-US" sz="2400"/>
              <a:t>20 g carbohydrate</a:t>
            </a:r>
            <a:r>
              <a:rPr lang="en-CA" altLang="en-US" sz="2400" b="0"/>
              <a:t>, preferably as </a:t>
            </a:r>
            <a:r>
              <a:rPr lang="en-CA" altLang="en-US" sz="2400"/>
              <a:t>glucose tablets </a:t>
            </a:r>
            <a:r>
              <a:rPr lang="en-CA" altLang="en-US" sz="2400" b="0"/>
              <a:t>or equivalent. BG should be </a:t>
            </a:r>
            <a:r>
              <a:rPr lang="en-CA" altLang="en-US" sz="2400"/>
              <a:t>retested in 15 minutes </a:t>
            </a:r>
            <a:r>
              <a:rPr lang="en-CA" altLang="en-US" sz="2400" b="0"/>
              <a:t>and then re-treated with another 15 g glucose if the BG level remains &lt;4.0 mmol/L</a:t>
            </a:r>
            <a:r>
              <a:rPr lang="en-CA" altLang="en-US" b="0"/>
              <a:t> </a:t>
            </a:r>
            <a:r>
              <a:rPr lang="en-CA" altLang="en-US" sz="2000" b="0"/>
              <a:t>[Grade D, Consensus]</a:t>
            </a:r>
          </a:p>
        </p:txBody>
      </p:sp>
      <p:sp>
        <p:nvSpPr>
          <p:cNvPr id="117765"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
        <p:nvSpPr>
          <p:cNvPr id="55301"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BG, </a:t>
            </a:r>
            <a:r>
              <a:rPr lang="en-US" altLang="en-US" sz="1400"/>
              <a:t>blood glucose </a:t>
            </a:r>
            <a:endParaRPr lang="en-CA"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3"/>
          <p:cNvSpPr>
            <a:spLocks noGrp="1"/>
          </p:cNvSpPr>
          <p:nvPr>
            <p:ph type="body" idx="4294967295"/>
          </p:nvPr>
        </p:nvSpPr>
        <p:spPr>
          <a:xfrm>
            <a:off x="628650" y="1547813"/>
            <a:ext cx="8088313" cy="5032375"/>
          </a:xfrm>
        </p:spPr>
        <p:txBody>
          <a:bodyPr/>
          <a:lstStyle/>
          <a:p>
            <a:pPr marL="495300" indent="-495300">
              <a:lnSpc>
                <a:spcPct val="100000"/>
              </a:lnSpc>
              <a:buFont typeface="Arial" charset="0"/>
              <a:buNone/>
            </a:pPr>
            <a:r>
              <a:rPr lang="en-US" altLang="en-US" sz="2400" b="0"/>
              <a:t>7.  </a:t>
            </a:r>
            <a:r>
              <a:rPr lang="en-CA" altLang="en-US" sz="2400"/>
              <a:t>Severe hypoglycemia </a:t>
            </a:r>
            <a:r>
              <a:rPr lang="en-CA" altLang="en-US" sz="2400" b="0"/>
              <a:t>in an </a:t>
            </a:r>
            <a:r>
              <a:rPr lang="en-CA" altLang="en-US" sz="2400"/>
              <a:t>unconscious</a:t>
            </a:r>
            <a:r>
              <a:rPr lang="en-CA" altLang="en-US" sz="2400" b="0"/>
              <a:t> individual with diabetes</a:t>
            </a:r>
          </a:p>
          <a:p>
            <a:pPr marL="495300" indent="-495300">
              <a:lnSpc>
                <a:spcPct val="100000"/>
              </a:lnSpc>
              <a:buFont typeface="Arial" charset="0"/>
              <a:buNone/>
            </a:pPr>
            <a:endParaRPr lang="en-CA" altLang="en-US" sz="900" b="0"/>
          </a:p>
          <a:p>
            <a:pPr marL="839788" lvl="1" indent="-419100">
              <a:lnSpc>
                <a:spcPct val="100000"/>
              </a:lnSpc>
            </a:pPr>
            <a:r>
              <a:rPr lang="en-CA" altLang="en-US" sz="2400">
                <a:latin typeface="Open Sans" charset="0"/>
              </a:rPr>
              <a:t>With </a:t>
            </a:r>
            <a:r>
              <a:rPr lang="en-CA" altLang="en-US" sz="2400" b="1">
                <a:latin typeface="Open Sans" charset="0"/>
              </a:rPr>
              <a:t>no intravenous access</a:t>
            </a:r>
            <a:r>
              <a:rPr lang="en-CA" altLang="en-US" sz="2400">
                <a:latin typeface="Open Sans" charset="0"/>
              </a:rPr>
              <a:t>: </a:t>
            </a:r>
            <a:r>
              <a:rPr lang="en-CA" altLang="en-US" sz="2400" b="1">
                <a:latin typeface="Open Sans" charset="0"/>
              </a:rPr>
              <a:t>1 mg glucagon </a:t>
            </a:r>
            <a:r>
              <a:rPr lang="en-CA" altLang="en-US" sz="2400">
                <a:latin typeface="Open Sans" charset="0"/>
              </a:rPr>
              <a:t>should be given subcutaneously or intramuscularly. Caregivers or support persons should call for emergency services and the episode should be discussed with the DHC team as soon as possible </a:t>
            </a:r>
            <a:r>
              <a:rPr lang="en-CA" altLang="en-US" sz="2000">
                <a:latin typeface="Open Sans" charset="0"/>
              </a:rPr>
              <a:t>[Grade D, Consensus]</a:t>
            </a:r>
          </a:p>
          <a:p>
            <a:pPr marL="839788" lvl="1" indent="-419100">
              <a:lnSpc>
                <a:spcPct val="100000"/>
              </a:lnSpc>
            </a:pPr>
            <a:r>
              <a:rPr lang="en-CA" altLang="en-US" sz="2400" b="1">
                <a:latin typeface="Open Sans" charset="0"/>
              </a:rPr>
              <a:t>With intravenous access</a:t>
            </a:r>
            <a:r>
              <a:rPr lang="en-CA" altLang="en-US" sz="2400">
                <a:latin typeface="Open Sans" charset="0"/>
              </a:rPr>
              <a:t>: </a:t>
            </a:r>
            <a:r>
              <a:rPr lang="en-CA" altLang="en-US" sz="2400" b="1">
                <a:latin typeface="Open Sans" charset="0"/>
              </a:rPr>
              <a:t>10-25 g (20-50 mL of D50W) of glucose</a:t>
            </a:r>
            <a:r>
              <a:rPr lang="en-CA" altLang="en-US" sz="2400">
                <a:latin typeface="Open Sans" charset="0"/>
              </a:rPr>
              <a:t> should be given intravenously over 1-3 minutes </a:t>
            </a:r>
            <a:r>
              <a:rPr lang="en-CA" altLang="en-US" sz="2000">
                <a:latin typeface="Open Sans" charset="0"/>
              </a:rPr>
              <a:t>[Grade D, Consensus]</a:t>
            </a:r>
          </a:p>
          <a:p>
            <a:pPr marL="495300" indent="-495300">
              <a:lnSpc>
                <a:spcPct val="100000"/>
              </a:lnSpc>
            </a:pPr>
            <a:endParaRPr lang="en-CA" altLang="en-US" sz="2000" b="0"/>
          </a:p>
        </p:txBody>
      </p:sp>
      <p:sp>
        <p:nvSpPr>
          <p:cNvPr id="56322" name="Rectangle 5"/>
          <p:cNvSpPr>
            <a:spLocks noGrp="1"/>
          </p:cNvSpPr>
          <p:nvPr>
            <p:ph type="title" idx="4294967295"/>
          </p:nvPr>
        </p:nvSpPr>
        <p:spPr/>
        <p:txBody>
          <a:bodyPr/>
          <a:lstStyle/>
          <a:p>
            <a:r>
              <a:rPr lang="en-US" altLang="en-US"/>
              <a:t>Recommendation 7</a:t>
            </a:r>
            <a:endParaRPr lang="en-CA" altLang="en-US"/>
          </a:p>
        </p:txBody>
      </p:sp>
      <p:sp>
        <p:nvSpPr>
          <p:cNvPr id="119814"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
        <p:nvSpPr>
          <p:cNvPr id="56325"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DHC, diabetes health-care team</a:t>
            </a:r>
            <a:endParaRPr lang="en-CA"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734749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p:cNvSpPr>
          <p:nvPr>
            <p:ph type="title" idx="4294967295"/>
          </p:nvPr>
        </p:nvSpPr>
        <p:spPr/>
        <p:txBody>
          <a:bodyPr/>
          <a:lstStyle/>
          <a:p>
            <a:r>
              <a:rPr lang="en-US" altLang="en-US"/>
              <a:t>Recommendations 8-9</a:t>
            </a:r>
            <a:endParaRPr lang="en-CA" altLang="en-US"/>
          </a:p>
        </p:txBody>
      </p:sp>
      <p:sp>
        <p:nvSpPr>
          <p:cNvPr id="57346" name="Rectangle 3"/>
          <p:cNvSpPr>
            <a:spLocks noGrp="1"/>
          </p:cNvSpPr>
          <p:nvPr>
            <p:ph type="body" idx="4294967295"/>
          </p:nvPr>
        </p:nvSpPr>
        <p:spPr>
          <a:xfrm>
            <a:off x="628650" y="1690688"/>
            <a:ext cx="7886700" cy="4329112"/>
          </a:xfrm>
        </p:spPr>
        <p:txBody>
          <a:bodyPr/>
          <a:lstStyle/>
          <a:p>
            <a:pPr marL="495300" indent="-495300">
              <a:lnSpc>
                <a:spcPct val="100000"/>
              </a:lnSpc>
              <a:spcBef>
                <a:spcPts val="900"/>
              </a:spcBef>
              <a:buFont typeface="Arial" charset="0"/>
              <a:buNone/>
            </a:pPr>
            <a:r>
              <a:rPr lang="en-CA" altLang="en-US" sz="2400" b="0"/>
              <a:t>8.   Once the hypoglycemia has been reversed, the person should have the </a:t>
            </a:r>
            <a:r>
              <a:rPr lang="en-CA" altLang="en-US" sz="2400"/>
              <a:t>usual meal or snack </a:t>
            </a:r>
            <a:r>
              <a:rPr lang="en-CA" altLang="en-US" sz="2400" b="0"/>
              <a:t>that is due at that time of the day to prevent repeated hypoglycemia. If a meal is &gt;1 hour away, a snack (including 15 g carbohydrate and a protein source) should be consumed </a:t>
            </a:r>
            <a:r>
              <a:rPr lang="en-CA" altLang="en-US" sz="2000" b="0"/>
              <a:t>[Grade D, Consensus]</a:t>
            </a:r>
          </a:p>
          <a:p>
            <a:pPr marL="495300" indent="-495300">
              <a:lnSpc>
                <a:spcPct val="100000"/>
              </a:lnSpc>
              <a:spcBef>
                <a:spcPts val="900"/>
              </a:spcBef>
            </a:pPr>
            <a:endParaRPr lang="en-CA" altLang="en-US" sz="2000" b="0"/>
          </a:p>
          <a:p>
            <a:pPr marL="495300" indent="-495300">
              <a:lnSpc>
                <a:spcPct val="100000"/>
              </a:lnSpc>
              <a:spcBef>
                <a:spcPts val="900"/>
              </a:spcBef>
              <a:buFont typeface="Arial" charset="0"/>
              <a:buNone/>
            </a:pPr>
            <a:r>
              <a:rPr lang="en-CA" altLang="en-US" sz="2400" b="0"/>
              <a:t>9.   For individuals with diabetes at risk of severe hypoglycemia, </a:t>
            </a:r>
            <a:r>
              <a:rPr lang="en-CA" altLang="en-US" sz="2400"/>
              <a:t>support persons </a:t>
            </a:r>
            <a:r>
              <a:rPr lang="en-CA" altLang="en-US" sz="2400" b="0"/>
              <a:t>should be </a:t>
            </a:r>
            <a:r>
              <a:rPr lang="en-CA" altLang="en-US" sz="2400"/>
              <a:t>taught how to administer glucagon</a:t>
            </a:r>
            <a:r>
              <a:rPr lang="en-CA" altLang="en-US" sz="2400" b="0"/>
              <a:t> </a:t>
            </a:r>
            <a:r>
              <a:rPr lang="en-CA" altLang="en-US" sz="2000" b="0"/>
              <a:t>[Grade D, Consensus]</a:t>
            </a:r>
          </a:p>
        </p:txBody>
      </p:sp>
      <p:sp>
        <p:nvSpPr>
          <p:cNvPr id="120837"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idx="4294967295"/>
          </p:nvPr>
        </p:nvSpPr>
        <p:spPr/>
        <p:txBody>
          <a:bodyPr/>
          <a:lstStyle/>
          <a:p>
            <a:pPr eaLnBrk="1" hangingPunct="1"/>
            <a:r>
              <a:rPr lang="en-CA" altLang="en-US"/>
              <a:t>Key Messages</a:t>
            </a:r>
          </a:p>
        </p:txBody>
      </p:sp>
      <p:sp>
        <p:nvSpPr>
          <p:cNvPr id="58370" name="Content Placeholder 2"/>
          <p:cNvSpPr>
            <a:spLocks noGrp="1"/>
          </p:cNvSpPr>
          <p:nvPr>
            <p:ph type="body" idx="4294967295"/>
          </p:nvPr>
        </p:nvSpPr>
        <p:spPr>
          <a:xfrm>
            <a:off x="628650" y="1511300"/>
            <a:ext cx="8242300" cy="4329113"/>
          </a:xfrm>
        </p:spPr>
        <p:txBody>
          <a:bodyPr/>
          <a:lstStyle/>
          <a:p>
            <a:pPr>
              <a:lnSpc>
                <a:spcPct val="100000"/>
              </a:lnSpc>
            </a:pPr>
            <a:r>
              <a:rPr lang="en-CA" altLang="en-US" sz="2400" b="0"/>
              <a:t>It is important to </a:t>
            </a:r>
            <a:r>
              <a:rPr lang="en-CA" altLang="en-US" sz="2400"/>
              <a:t>prevent, recognize </a:t>
            </a:r>
            <a:r>
              <a:rPr lang="en-CA" altLang="en-US" sz="2400" b="0"/>
              <a:t>and </a:t>
            </a:r>
            <a:r>
              <a:rPr lang="en-CA" altLang="en-US" sz="2400"/>
              <a:t>treat</a:t>
            </a:r>
            <a:r>
              <a:rPr lang="en-CA" altLang="en-US" sz="2400" b="0"/>
              <a:t> </a:t>
            </a:r>
            <a:r>
              <a:rPr lang="en-CA" altLang="en-US" sz="2400"/>
              <a:t>hypoglycemic episodes </a:t>
            </a:r>
            <a:r>
              <a:rPr lang="en-CA" altLang="en-US" sz="2400" b="0"/>
              <a:t>secondary to the use of insulin or insulin secretagogues</a:t>
            </a:r>
          </a:p>
          <a:p>
            <a:pPr>
              <a:lnSpc>
                <a:spcPct val="100000"/>
              </a:lnSpc>
            </a:pPr>
            <a:r>
              <a:rPr lang="en-CA" altLang="en-US" sz="2400" b="0"/>
              <a:t>It is safer and more effective to prevent hypoglycemia than to treat it after it occurs, so people with diabetes who are at </a:t>
            </a:r>
            <a:r>
              <a:rPr lang="en-CA" altLang="en-US" sz="2400"/>
              <a:t>high risk for hypoglycemia should be identified and counselled </a:t>
            </a:r>
            <a:r>
              <a:rPr lang="en-CA" altLang="en-US" sz="2400" b="0"/>
              <a:t>about ways to prevent low blood glucose</a:t>
            </a:r>
          </a:p>
          <a:p>
            <a:pPr>
              <a:lnSpc>
                <a:spcPct val="100000"/>
              </a:lnSpc>
            </a:pPr>
            <a:r>
              <a:rPr lang="en-CA" altLang="en-US" sz="2400" b="0"/>
              <a:t>It is important to </a:t>
            </a:r>
            <a:r>
              <a:rPr lang="en-CA" altLang="en-US" sz="2400"/>
              <a:t>counsel</a:t>
            </a:r>
            <a:r>
              <a:rPr lang="en-CA" altLang="en-US" sz="2400" b="0"/>
              <a:t> </a:t>
            </a:r>
            <a:r>
              <a:rPr lang="en-CA" altLang="en-US" sz="2400"/>
              <a:t>individuals</a:t>
            </a:r>
            <a:r>
              <a:rPr lang="en-CA" altLang="en-US" sz="2400" b="0"/>
              <a:t> who are at risk of hypoglycemia and their </a:t>
            </a:r>
            <a:r>
              <a:rPr lang="en-CA" altLang="en-US" sz="2400"/>
              <a:t>support persons </a:t>
            </a:r>
            <a:r>
              <a:rPr lang="en-CA" altLang="en-US" sz="2400" b="0"/>
              <a:t>about the </a:t>
            </a:r>
            <a:r>
              <a:rPr lang="en-CA" altLang="en-US" sz="2400"/>
              <a:t>recognition</a:t>
            </a:r>
            <a:r>
              <a:rPr lang="en-CA" altLang="en-US" sz="2400" b="0"/>
              <a:t> and </a:t>
            </a:r>
            <a:r>
              <a:rPr lang="en-CA" altLang="en-US" sz="2400"/>
              <a:t>treatment</a:t>
            </a:r>
            <a:r>
              <a:rPr lang="en-CA" altLang="en-US" sz="2400" b="0"/>
              <a:t> of </a:t>
            </a:r>
            <a:r>
              <a:rPr lang="en-CA" altLang="en-US" sz="2400"/>
              <a:t>hypoglycemia</a:t>
            </a:r>
            <a:r>
              <a:rPr lang="en-CA" altLang="en-US" sz="2400" b="0"/>
              <a:t/>
            </a:r>
            <a:br>
              <a:rPr lang="en-CA" altLang="en-US" sz="2400" b="0"/>
            </a:br>
            <a:endParaRPr lang="en-CA" altLang="en-US" sz="2400" b="0"/>
          </a:p>
        </p:txBody>
      </p:sp>
      <p:sp>
        <p:nvSpPr>
          <p:cNvPr id="10445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idx="4294967295"/>
          </p:nvPr>
        </p:nvSpPr>
        <p:spPr>
          <a:xfrm>
            <a:off x="628650" y="276225"/>
            <a:ext cx="7886700" cy="1325563"/>
          </a:xfrm>
        </p:spPr>
        <p:txBody>
          <a:bodyPr/>
          <a:lstStyle/>
          <a:p>
            <a:pPr eaLnBrk="1" hangingPunct="1"/>
            <a:r>
              <a:rPr lang="en-CA" altLang="en-US"/>
              <a:t>Key Messages</a:t>
            </a:r>
          </a:p>
        </p:txBody>
      </p:sp>
      <p:sp>
        <p:nvSpPr>
          <p:cNvPr id="59394" name="Content Placeholder 2"/>
          <p:cNvSpPr>
            <a:spLocks noGrp="1"/>
          </p:cNvSpPr>
          <p:nvPr>
            <p:ph type="body" idx="4294967295"/>
          </p:nvPr>
        </p:nvSpPr>
        <p:spPr>
          <a:xfrm>
            <a:off x="628650" y="1377950"/>
            <a:ext cx="8207375" cy="4789488"/>
          </a:xfrm>
        </p:spPr>
        <p:txBody>
          <a:bodyPr/>
          <a:lstStyle/>
          <a:p>
            <a:pPr>
              <a:lnSpc>
                <a:spcPct val="100000"/>
              </a:lnSpc>
              <a:spcBef>
                <a:spcPts val="900"/>
              </a:spcBef>
            </a:pPr>
            <a:r>
              <a:rPr lang="en-CA" altLang="en-US" sz="2300" b="0"/>
              <a:t>The goals of treatment for hypoglycemia are to </a:t>
            </a:r>
            <a:r>
              <a:rPr lang="en-CA" altLang="en-US" sz="2300"/>
              <a:t>detect</a:t>
            </a:r>
            <a:r>
              <a:rPr lang="en-CA" altLang="en-US" sz="2300" b="0"/>
              <a:t> and </a:t>
            </a:r>
            <a:r>
              <a:rPr lang="en-CA" altLang="en-US" sz="2300"/>
              <a:t>treat</a:t>
            </a:r>
            <a:r>
              <a:rPr lang="en-CA" altLang="en-US" sz="2300" b="0"/>
              <a:t> a low BG level </a:t>
            </a:r>
            <a:r>
              <a:rPr lang="en-CA" altLang="en-US" sz="2300"/>
              <a:t>promptly</a:t>
            </a:r>
            <a:r>
              <a:rPr lang="en-CA" altLang="en-US" sz="2300" b="0"/>
              <a:t> by using an intervention that provides the fastest rise in blood glucose to a safe level, to eliminate the risk of injury and to relieve symptoms quickly. Once the hypoglycemia has been </a:t>
            </a:r>
            <a:r>
              <a:rPr lang="en-CA" altLang="en-US" sz="2300"/>
              <a:t>reversed</a:t>
            </a:r>
            <a:r>
              <a:rPr lang="en-CA" altLang="en-US" sz="2300" b="0"/>
              <a:t>, the person should have the </a:t>
            </a:r>
            <a:r>
              <a:rPr lang="en-CA" altLang="en-US" sz="2300"/>
              <a:t>usual meal or snack</a:t>
            </a:r>
            <a:r>
              <a:rPr lang="en-CA" altLang="en-US" sz="2300" b="0"/>
              <a:t> that is due at that time of the day to prevent repeated hypoglycemia. If a meal is &gt;1 hour away, a snack (including 15 g carbohydrate and a protein source) should be consumed</a:t>
            </a:r>
          </a:p>
          <a:p>
            <a:pPr>
              <a:lnSpc>
                <a:spcPct val="100000"/>
              </a:lnSpc>
              <a:spcBef>
                <a:spcPts val="900"/>
              </a:spcBef>
            </a:pPr>
            <a:r>
              <a:rPr lang="en-CA" altLang="en-US" sz="2300" b="0"/>
              <a:t>It is important to </a:t>
            </a:r>
            <a:r>
              <a:rPr lang="en-CA" altLang="en-US" sz="2300"/>
              <a:t>avoid overtreatment </a:t>
            </a:r>
            <a:r>
              <a:rPr lang="en-CA" altLang="en-US" sz="2300" b="0"/>
              <a:t>of hypoglycemia, since this can result in rebound hyperglycemia and weight gain</a:t>
            </a:r>
          </a:p>
        </p:txBody>
      </p:sp>
      <p:sp>
        <p:nvSpPr>
          <p:cNvPr id="11366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
        <p:nvSpPr>
          <p:cNvPr id="59397" name="Rectangle 5"/>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BG, </a:t>
            </a:r>
            <a:r>
              <a:rPr lang="en-US" altLang="en-US" sz="1400"/>
              <a:t>blood glucose </a:t>
            </a:r>
            <a:endParaRPr lang="en-CA"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p:cNvSpPr>
          <p:nvPr>
            <p:ph type="title" idx="4294967295"/>
          </p:nvPr>
        </p:nvSpPr>
        <p:spPr>
          <a:xfrm>
            <a:off x="628650" y="620713"/>
            <a:ext cx="7886700" cy="1325562"/>
          </a:xfrm>
        </p:spPr>
        <p:txBody>
          <a:bodyPr/>
          <a:lstStyle/>
          <a:p>
            <a:r>
              <a:rPr lang="en-US" altLang="en-US"/>
              <a:t>Key Messages for People with Diabetes</a:t>
            </a:r>
            <a:endParaRPr lang="en-CA" altLang="en-US"/>
          </a:p>
        </p:txBody>
      </p:sp>
      <p:sp>
        <p:nvSpPr>
          <p:cNvPr id="60418" name="Rectangle 3"/>
          <p:cNvSpPr>
            <a:spLocks noGrp="1"/>
          </p:cNvSpPr>
          <p:nvPr>
            <p:ph type="body" idx="4294967295"/>
          </p:nvPr>
        </p:nvSpPr>
        <p:spPr>
          <a:xfrm>
            <a:off x="628650" y="2159000"/>
            <a:ext cx="8064500" cy="4824413"/>
          </a:xfrm>
        </p:spPr>
        <p:txBody>
          <a:bodyPr/>
          <a:lstStyle/>
          <a:p>
            <a:pPr>
              <a:lnSpc>
                <a:spcPct val="100000"/>
              </a:lnSpc>
            </a:pPr>
            <a:r>
              <a:rPr lang="en-CA" altLang="en-US" sz="2400" b="0"/>
              <a:t>Know the signs and symptoms of a low blood glucose level. Some of the more common symptoms of low blood glucose are trembling, sweating, anxiety, confusion, difficulty concentrating or nausea. Not all symptoms will be present and some individuals may have other or no symptoms</a:t>
            </a:r>
          </a:p>
          <a:p>
            <a:pPr>
              <a:lnSpc>
                <a:spcPct val="100000"/>
              </a:lnSpc>
            </a:pPr>
            <a:r>
              <a:rPr lang="en-CA" altLang="en-US" sz="2400" b="0"/>
              <a:t>Carry a source of fast acting carbohydrate with you at all times such as glucose tablets, lifesavers and/or a juice box</a:t>
            </a:r>
            <a:endParaRPr lang="en-CA" altLang="en-US" b="0"/>
          </a:p>
        </p:txBody>
      </p:sp>
      <p:sp>
        <p:nvSpPr>
          <p:cNvPr id="14950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628650" y="687388"/>
            <a:ext cx="7886700" cy="1325562"/>
          </a:xfrm>
        </p:spPr>
        <p:txBody>
          <a:bodyPr/>
          <a:lstStyle/>
          <a:p>
            <a:r>
              <a:rPr lang="en-US" altLang="en-US"/>
              <a:t>Key Messages for People with Diabetes</a:t>
            </a:r>
            <a:endParaRPr lang="en-CA" altLang="en-US"/>
          </a:p>
        </p:txBody>
      </p:sp>
      <p:sp>
        <p:nvSpPr>
          <p:cNvPr id="61442" name="Rectangle 3"/>
          <p:cNvSpPr>
            <a:spLocks noGrp="1"/>
          </p:cNvSpPr>
          <p:nvPr>
            <p:ph type="body" idx="4294967295"/>
          </p:nvPr>
        </p:nvSpPr>
        <p:spPr>
          <a:xfrm>
            <a:off x="628650" y="2347913"/>
            <a:ext cx="8064500" cy="4824412"/>
          </a:xfrm>
        </p:spPr>
        <p:txBody>
          <a:bodyPr/>
          <a:lstStyle/>
          <a:p>
            <a:pPr>
              <a:lnSpc>
                <a:spcPct val="100000"/>
              </a:lnSpc>
            </a:pPr>
            <a:r>
              <a:rPr lang="en-CA" altLang="en-US" sz="2400" b="0"/>
              <a:t>Wear diabetes identification (i.e. a MedicAlert® bracelet)</a:t>
            </a:r>
          </a:p>
          <a:p>
            <a:pPr>
              <a:lnSpc>
                <a:spcPct val="100000"/>
              </a:lnSpc>
            </a:pPr>
            <a:r>
              <a:rPr lang="en-CA" altLang="en-US" sz="2400" b="0"/>
              <a:t>Talk with your diabetes health-care team about prevention and emergency treatment of a severe low blood glucose associated with confusion, loss of consciousness or seizure </a:t>
            </a:r>
          </a:p>
          <a:p>
            <a:pPr>
              <a:lnSpc>
                <a:spcPct val="100000"/>
              </a:lnSpc>
              <a:buFont typeface="Arial" charset="0"/>
              <a:buNone/>
            </a:pPr>
            <a:endParaRPr lang="en-CA" altLang="en-US" b="0"/>
          </a:p>
        </p:txBody>
      </p:sp>
      <p:sp>
        <p:nvSpPr>
          <p:cNvPr id="7578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4"/>
          <p:cNvSpPr>
            <a:spLocks noGrp="1"/>
          </p:cNvSpPr>
          <p:nvPr>
            <p:ph type="title"/>
          </p:nvPr>
        </p:nvSpPr>
        <p:spPr>
          <a:xfrm>
            <a:off x="666750" y="147638"/>
            <a:ext cx="7886700" cy="1325562"/>
          </a:xfrm>
        </p:spPr>
        <p:txBody>
          <a:bodyPr/>
          <a:lstStyle/>
          <a:p>
            <a:pPr algn="ctr"/>
            <a:r>
              <a:rPr lang="en-US" altLang="en-US" sz="3600" b="0"/>
              <a:t>Visit </a:t>
            </a:r>
            <a:r>
              <a:rPr lang="en-US" altLang="en-US" sz="3600"/>
              <a:t>guidelines.diabetes.ca</a:t>
            </a:r>
            <a:r>
              <a:rPr lang="en-US" altLang="en-US" sz="3600" b="0"/>
              <a:t> </a:t>
            </a:r>
            <a:br>
              <a:rPr lang="en-US" altLang="en-US" sz="3600" b="0"/>
            </a:br>
            <a:endParaRPr lang="en-US" altLang="en-US" sz="3600" b="0"/>
          </a:p>
        </p:txBody>
      </p:sp>
      <p:pic>
        <p:nvPicPr>
          <p:cNvPr id="6246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a:xfrm>
            <a:off x="641350" y="0"/>
            <a:ext cx="7886700" cy="1325563"/>
          </a:xfrm>
        </p:spPr>
        <p:txBody>
          <a:bodyPr/>
          <a:lstStyle/>
          <a:p>
            <a:pPr algn="ctr"/>
            <a:r>
              <a:rPr lang="en-US" altLang="en-US"/>
              <a:t>Or download the App</a:t>
            </a:r>
          </a:p>
        </p:txBody>
      </p:sp>
      <p:pic>
        <p:nvPicPr>
          <p:cNvPr id="6349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idx="4294967295"/>
          </p:nvPr>
        </p:nvSpPr>
        <p:spPr/>
        <p:txBody>
          <a:bodyPr lIns="91440" tIns="45720" rIns="91440" bIns="45720"/>
          <a:lstStyle/>
          <a:p>
            <a:r>
              <a:rPr lang="en-US" altLang="en-US"/>
              <a:t>Diabetes Canada Clinical Practice Guidelines</a:t>
            </a:r>
          </a:p>
        </p:txBody>
      </p:sp>
      <p:sp>
        <p:nvSpPr>
          <p:cNvPr id="64514" name="Content Placeholder 2"/>
          <p:cNvSpPr>
            <a:spLocks noGrp="1"/>
          </p:cNvSpPr>
          <p:nvPr>
            <p:ph idx="4294967295"/>
          </p:nvPr>
        </p:nvSpPr>
        <p:spPr/>
        <p:txBody>
          <a:bodyPr lIns="91440" tIns="45720" rIns="91440" bIns="45720"/>
          <a:lstStyle/>
          <a:p>
            <a:pPr marL="0" indent="0" defTabSz="914400">
              <a:buFont typeface="Arial" charset="0"/>
              <a:buNone/>
            </a:pPr>
            <a:endParaRPr lang="en-US" altLang="en-US">
              <a:hlinkClick r:id="rId2"/>
            </a:endParaRPr>
          </a:p>
          <a:p>
            <a:pPr marL="0" indent="0" defTabSz="914400">
              <a:buFont typeface="Arial" charset="0"/>
              <a:buNone/>
            </a:pPr>
            <a:r>
              <a:rPr lang="en-US" altLang="en-US">
                <a:solidFill>
                  <a:srgbClr val="C00000"/>
                </a:solidFill>
                <a:hlinkClick r:id="rId2"/>
              </a:rPr>
              <a:t>www.guidelines.diabetes.ca</a:t>
            </a:r>
            <a:r>
              <a:rPr lang="en-US" altLang="en-US">
                <a:solidFill>
                  <a:srgbClr val="C00000"/>
                </a:solidFill>
              </a:rPr>
              <a:t> </a:t>
            </a:r>
            <a:r>
              <a:rPr lang="en-US" altLang="en-US">
                <a:solidFill>
                  <a:schemeClr val="accent1"/>
                </a:solidFill>
              </a:rPr>
              <a:t>– for health-care providers </a:t>
            </a:r>
          </a:p>
          <a:p>
            <a:pPr marL="0" indent="0" defTabSz="914400">
              <a:buFont typeface="Arial" charset="0"/>
              <a:buNone/>
            </a:pPr>
            <a:endParaRPr lang="en-US" altLang="en-US">
              <a:solidFill>
                <a:schemeClr val="accent1"/>
              </a:solidFill>
            </a:endParaRPr>
          </a:p>
          <a:p>
            <a:pPr marL="0" indent="0" defTabSz="914400">
              <a:buFont typeface="Arial" charset="0"/>
              <a:buNone/>
            </a:pPr>
            <a:r>
              <a:rPr lang="en-US" altLang="en-US"/>
              <a:t>1-800-BANTING (226-8464)</a:t>
            </a:r>
          </a:p>
          <a:p>
            <a:pPr marL="0" indent="0" defTabSz="914400">
              <a:buFont typeface="Arial" charset="0"/>
              <a:buNone/>
            </a:pPr>
            <a:endParaRPr lang="en-US" altLang="en-US"/>
          </a:p>
          <a:p>
            <a:pPr marL="0" indent="0" defTabSz="914400">
              <a:buFont typeface="Arial" charset="0"/>
              <a:buNone/>
            </a:pPr>
            <a:r>
              <a:rPr lang="en-US" altLang="en-US">
                <a:hlinkClick r:id="rId3"/>
              </a:rPr>
              <a:t>www.diabetes.ca </a:t>
            </a:r>
            <a:r>
              <a:rPr lang="en-US" altLang="en-US">
                <a:solidFill>
                  <a:schemeClr val="accent1"/>
                </a:solidFill>
              </a:rPr>
              <a:t>– for people with diabetes</a:t>
            </a:r>
          </a:p>
          <a:p>
            <a:pPr marL="0" indent="0" defTabSz="914400">
              <a:buFont typeface="Arial" charset="0"/>
              <a:buNone/>
            </a:pPr>
            <a:endParaRPr lang="en-US" altLang="en-US">
              <a:solidFill>
                <a:schemeClr val="accent1"/>
              </a:solidFill>
            </a:endParaRPr>
          </a:p>
          <a:p>
            <a:pPr marL="0" indent="0" defTabSz="914400"/>
            <a:endParaRPr lang="en-US"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idx="4294967295"/>
          </p:nvPr>
        </p:nvSpPr>
        <p:spPr/>
        <p:txBody>
          <a:bodyPr/>
          <a:lstStyle/>
          <a:p>
            <a:pPr eaLnBrk="1" hangingPunct="1"/>
            <a:r>
              <a:rPr lang="en-CA" altLang="en-US"/>
              <a:t>Key Changes</a:t>
            </a:r>
          </a:p>
        </p:txBody>
      </p:sp>
      <p:sp>
        <p:nvSpPr>
          <p:cNvPr id="30722" name="Content Placeholder 2"/>
          <p:cNvSpPr>
            <a:spLocks noGrp="1"/>
          </p:cNvSpPr>
          <p:nvPr>
            <p:ph type="body" idx="4294967295"/>
          </p:nvPr>
        </p:nvSpPr>
        <p:spPr/>
        <p:txBody>
          <a:bodyPr/>
          <a:lstStyle/>
          <a:p>
            <a:pPr>
              <a:lnSpc>
                <a:spcPct val="100000"/>
              </a:lnSpc>
            </a:pPr>
            <a:r>
              <a:rPr lang="en-CA" altLang="en-US" b="0"/>
              <a:t>Reinforcement of the importance of counselling individuals on insulin or insulin secretagogues and their support persons on the risk, prevention, recognition and treatment of hyp</a:t>
            </a:r>
            <a:r>
              <a:rPr lang="en-US" altLang="en-US" b="0"/>
              <a:t>o</a:t>
            </a:r>
            <a:r>
              <a:rPr lang="en-CA" altLang="en-US" b="0"/>
              <a:t>glycemia</a:t>
            </a:r>
          </a:p>
          <a:p>
            <a:pPr>
              <a:lnSpc>
                <a:spcPct val="100000"/>
              </a:lnSpc>
            </a:pPr>
            <a:r>
              <a:rPr lang="en-CA" altLang="en-US" b="0"/>
              <a:t>New information </a:t>
            </a:r>
          </a:p>
          <a:p>
            <a:pPr lvl="1">
              <a:lnSpc>
                <a:spcPct val="100000"/>
              </a:lnSpc>
            </a:pPr>
            <a:r>
              <a:rPr lang="en-CA" altLang="en-US">
                <a:latin typeface="Open Sans" charset="0"/>
              </a:rPr>
              <a:t>on strategies to reduce the risk of hypoglycemia</a:t>
            </a:r>
          </a:p>
        </p:txBody>
      </p:sp>
      <p:sp>
        <p:nvSpPr>
          <p:cNvPr id="3072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3"/>
          <p:cNvSpPr>
            <a:spLocks noGrp="1"/>
          </p:cNvSpPr>
          <p:nvPr>
            <p:ph type="title" idx="4294967295"/>
          </p:nvPr>
        </p:nvSpPr>
        <p:spPr/>
        <p:txBody>
          <a:bodyPr lIns="91440" tIns="45720" rIns="91440" bIns="45720"/>
          <a:lstStyle/>
          <a:p>
            <a:r>
              <a:rPr lang="en-US" altLang="en-US"/>
              <a:t>Hypoglycemia Checklist</a:t>
            </a:r>
          </a:p>
        </p:txBody>
      </p:sp>
      <p:sp>
        <p:nvSpPr>
          <p:cNvPr id="31746" name="Content Placeholder 4"/>
          <p:cNvSpPr>
            <a:spLocks noGrp="1"/>
          </p:cNvSpPr>
          <p:nvPr>
            <p:ph idx="4294967295"/>
          </p:nvPr>
        </p:nvSpPr>
        <p:spPr>
          <a:xfrm>
            <a:off x="628650" y="1636713"/>
            <a:ext cx="8242300" cy="4329112"/>
          </a:xfrm>
        </p:spPr>
        <p:txBody>
          <a:bodyPr lIns="91440" tIns="45720" rIns="91440" bIns="45720"/>
          <a:lstStyle/>
          <a:p>
            <a:pPr marL="342900" indent="-342900" defTabSz="914400">
              <a:lnSpc>
                <a:spcPct val="200000"/>
              </a:lnSpc>
              <a:buClr>
                <a:srgbClr val="FF0000"/>
              </a:buClr>
              <a:buFont typeface="Wingdings" charset="2"/>
              <a:buChar char="ü"/>
            </a:pPr>
            <a:r>
              <a:rPr lang="en-US" altLang="en-US"/>
              <a:t>RECOGNIZE</a:t>
            </a:r>
            <a:r>
              <a:rPr lang="en-US" altLang="en-US" b="0"/>
              <a:t> hypoglycemia and </a:t>
            </a:r>
            <a:r>
              <a:rPr lang="en-US" altLang="en-US"/>
              <a:t>CONFIRM</a:t>
            </a:r>
          </a:p>
          <a:p>
            <a:pPr marL="342900" indent="-342900" defTabSz="914400">
              <a:lnSpc>
                <a:spcPct val="200000"/>
              </a:lnSpc>
              <a:buClr>
                <a:srgbClr val="FF0000"/>
              </a:buClr>
              <a:buFont typeface="Wingdings" charset="2"/>
              <a:buChar char="ü"/>
            </a:pPr>
            <a:r>
              <a:rPr lang="en-US" altLang="en-US"/>
              <a:t>DIFFERENTIATE</a:t>
            </a:r>
            <a:r>
              <a:rPr lang="en-US" altLang="en-US" b="0"/>
              <a:t> mild-moderate vs. severe</a:t>
            </a:r>
          </a:p>
          <a:p>
            <a:pPr marL="342900" indent="-342900" defTabSz="914400">
              <a:lnSpc>
                <a:spcPct val="200000"/>
              </a:lnSpc>
              <a:buClr>
                <a:srgbClr val="FF0000"/>
              </a:buClr>
              <a:buFont typeface="Wingdings" charset="2"/>
              <a:buChar char="ü"/>
            </a:pPr>
            <a:r>
              <a:rPr lang="en-US" altLang="en-US"/>
              <a:t>TREAT</a:t>
            </a:r>
            <a:r>
              <a:rPr lang="en-US" altLang="en-US" b="0"/>
              <a:t> hypoglycemia but </a:t>
            </a:r>
            <a:r>
              <a:rPr lang="en-US" altLang="en-US"/>
              <a:t>AVOID</a:t>
            </a:r>
            <a:r>
              <a:rPr lang="en-US" altLang="en-US" b="0"/>
              <a:t> </a:t>
            </a:r>
            <a:r>
              <a:rPr lang="en-US" altLang="en-US"/>
              <a:t>OVERTREAMENT</a:t>
            </a:r>
          </a:p>
          <a:p>
            <a:pPr marL="342900" indent="-342900" defTabSz="914400">
              <a:lnSpc>
                <a:spcPct val="200000"/>
              </a:lnSpc>
              <a:buClr>
                <a:srgbClr val="FF0000"/>
              </a:buClr>
              <a:buFont typeface="Wingdings" charset="2"/>
              <a:buChar char="ü"/>
            </a:pPr>
            <a:r>
              <a:rPr lang="en-US" altLang="en-US"/>
              <a:t>AVOID</a:t>
            </a:r>
            <a:r>
              <a:rPr lang="en-US" altLang="en-US" b="0"/>
              <a:t> hypoglycemia in the future</a:t>
            </a:r>
          </a:p>
        </p:txBody>
      </p:sp>
      <p:sp>
        <p:nvSpPr>
          <p:cNvPr id="15770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Content Placeholder 2"/>
          <p:cNvSpPr>
            <a:spLocks noGrp="1"/>
          </p:cNvSpPr>
          <p:nvPr>
            <p:ph idx="4294967295"/>
          </p:nvPr>
        </p:nvSpPr>
        <p:spPr>
          <a:xfrm>
            <a:off x="609600" y="1295400"/>
            <a:ext cx="8153400" cy="4114800"/>
          </a:xfrm>
        </p:spPr>
        <p:txBody>
          <a:bodyPr lIns="91440" tIns="45720" rIns="91440" bIns="45720"/>
          <a:lstStyle/>
          <a:p>
            <a:pPr marL="514350" indent="-514350" defTabSz="914400">
              <a:lnSpc>
                <a:spcPct val="110000"/>
              </a:lnSpc>
              <a:buFont typeface="Verdana" charset="0"/>
              <a:buAutoNum type="arabicPeriod"/>
            </a:pPr>
            <a:r>
              <a:rPr lang="en-US" altLang="en-US" sz="2400" b="0"/>
              <a:t>Development of neurogenic or neuroglycopenic symptoms</a:t>
            </a:r>
          </a:p>
          <a:p>
            <a:pPr marL="514350" indent="-514350" defTabSz="914400">
              <a:lnSpc>
                <a:spcPct val="110000"/>
              </a:lnSpc>
              <a:buFont typeface="Verdana" charset="0"/>
              <a:buAutoNum type="arabicPeriod"/>
            </a:pPr>
            <a:endParaRPr lang="en-US" altLang="en-US" sz="2400" b="0"/>
          </a:p>
          <a:p>
            <a:pPr marL="514350" indent="-514350" defTabSz="914400">
              <a:lnSpc>
                <a:spcPct val="110000"/>
              </a:lnSpc>
              <a:buFont typeface="Verdana" charset="0"/>
              <a:buAutoNum type="arabicPeriod"/>
            </a:pPr>
            <a:endParaRPr lang="en-US" altLang="en-US" sz="2400" b="0"/>
          </a:p>
          <a:p>
            <a:pPr marL="514350" indent="-514350" defTabSz="914400">
              <a:lnSpc>
                <a:spcPct val="110000"/>
              </a:lnSpc>
              <a:buFont typeface="Verdana" charset="0"/>
              <a:buAutoNum type="arabicPeriod"/>
            </a:pPr>
            <a:endParaRPr lang="en-US" altLang="en-US" sz="2400" b="0"/>
          </a:p>
          <a:p>
            <a:pPr marL="514350" indent="-514350" defTabSz="914400">
              <a:lnSpc>
                <a:spcPct val="110000"/>
              </a:lnSpc>
              <a:buFont typeface="Verdana" charset="0"/>
              <a:buAutoNum type="arabicPeriod"/>
            </a:pPr>
            <a:endParaRPr lang="en-US" altLang="en-US" sz="2400" b="0"/>
          </a:p>
          <a:p>
            <a:pPr marL="514350" indent="-514350" defTabSz="914400">
              <a:lnSpc>
                <a:spcPct val="110000"/>
              </a:lnSpc>
              <a:buFont typeface="Verdana" charset="0"/>
              <a:buAutoNum type="arabicPeriod"/>
            </a:pPr>
            <a:endParaRPr lang="en-US" altLang="en-US" sz="2400" b="0"/>
          </a:p>
          <a:p>
            <a:pPr marL="514350" indent="-514350" defTabSz="914400">
              <a:lnSpc>
                <a:spcPct val="110000"/>
              </a:lnSpc>
              <a:buFont typeface="Verdana" charset="0"/>
              <a:buAutoNum type="arabicPeriod"/>
            </a:pPr>
            <a:r>
              <a:rPr lang="en-US" altLang="en-US" sz="2400" b="0"/>
              <a:t>Low blood glucose (&lt;4 mmol/L if on insulin or secretagogue)</a:t>
            </a:r>
          </a:p>
          <a:p>
            <a:pPr marL="514350" indent="-514350" defTabSz="914400">
              <a:lnSpc>
                <a:spcPct val="110000"/>
              </a:lnSpc>
              <a:buFont typeface="Verdana" charset="0"/>
              <a:buAutoNum type="arabicPeriod"/>
            </a:pPr>
            <a:r>
              <a:rPr lang="en-US" altLang="en-US" sz="2400" b="0"/>
              <a:t>Response to carbohydrate load</a:t>
            </a:r>
          </a:p>
          <a:p>
            <a:pPr marL="514350" indent="-514350" defTabSz="914400">
              <a:lnSpc>
                <a:spcPct val="110000"/>
              </a:lnSpc>
              <a:buFont typeface="Arial" charset="0"/>
              <a:buNone/>
            </a:pPr>
            <a:endParaRPr lang="en-US" altLang="en-US" sz="2400" b="0"/>
          </a:p>
        </p:txBody>
      </p:sp>
      <p:graphicFrame>
        <p:nvGraphicFramePr>
          <p:cNvPr id="159787" name="Group 43"/>
          <p:cNvGraphicFramePr>
            <a:graphicFrameLocks noGrp="1"/>
          </p:cNvGraphicFramePr>
          <p:nvPr/>
        </p:nvGraphicFramePr>
        <p:xfrm>
          <a:off x="609600" y="2232025"/>
          <a:ext cx="7848600" cy="2568575"/>
        </p:xfrm>
        <a:graphic>
          <a:graphicData uri="http://schemas.openxmlformats.org/drawingml/2006/table">
            <a:tbl>
              <a:tblPr/>
              <a:tblGrid>
                <a:gridCol w="3924300"/>
                <a:gridCol w="3924300"/>
              </a:tblGrid>
              <a:tr h="39211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1" i="0" u="none" strike="noStrike" cap="none" normalizeH="0" baseline="0">
                          <a:ln>
                            <a:noFill/>
                          </a:ln>
                          <a:solidFill>
                            <a:srgbClr val="FFFFFF"/>
                          </a:solidFill>
                          <a:effectLst/>
                          <a:latin typeface="Open Sans" charset="0"/>
                          <a:ea typeface="MS PGothic" charset="-128"/>
                        </a:rPr>
                        <a:t>Neurogenic (autonomic)</a:t>
                      </a:r>
                      <a:endParaRPr kumimoji="0" lang="en-US" altLang="en-US" sz="1600" b="0" i="0" u="none" strike="noStrike" cap="none" normalizeH="0" baseline="0">
                        <a:ln>
                          <a:noFill/>
                        </a:ln>
                        <a:solidFill>
                          <a:schemeClr val="bg1"/>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1" i="0" u="none" strike="noStrike" cap="none" normalizeH="0" baseline="0">
                          <a:ln>
                            <a:noFill/>
                          </a:ln>
                          <a:solidFill>
                            <a:srgbClr val="FFFFFF"/>
                          </a:solidFill>
                          <a:effectLst/>
                          <a:latin typeface="Open Sans" charset="0"/>
                          <a:ea typeface="MS PGothic" charset="-128"/>
                        </a:rPr>
                        <a:t>Neuroglycopenic</a:t>
                      </a:r>
                      <a:endParaRPr kumimoji="0" lang="en-US" altLang="en-US" sz="1600" b="0" i="0" u="none" strike="noStrike" cap="none" normalizeH="0" baseline="0">
                        <a:ln>
                          <a:noFill/>
                        </a:ln>
                        <a:solidFill>
                          <a:schemeClr val="bg1"/>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111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Trembling</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Difficulty Concentrating</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111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Palpitations</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Confusion</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111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Sweating</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Weakness</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111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Anxiety</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Drowsiness</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111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Hunger</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Vision Changes</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111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Nausea</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Difficulty Speaking</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111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endParaRPr kumimoji="0" lang="en-CA"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1600" b="0" i="0" u="none" strike="noStrike" cap="none" normalizeH="0" baseline="0">
                          <a:ln>
                            <a:noFill/>
                          </a:ln>
                          <a:solidFill>
                            <a:srgbClr val="000000"/>
                          </a:solidFill>
                          <a:effectLst/>
                          <a:latin typeface="Open Sans" charset="0"/>
                          <a:ea typeface="MS PGothic" charset="-128"/>
                        </a:rPr>
                        <a:t>Dizziness</a:t>
                      </a:r>
                      <a:endParaRPr kumimoji="0" lang="en-US" altLang="en-US" sz="1600" b="1" i="0" u="none" strike="noStrike" cap="none" normalizeH="0" baseline="0">
                        <a:ln>
                          <a:noFill/>
                        </a:ln>
                        <a:solidFill>
                          <a:srgbClr val="000000"/>
                        </a:solidFill>
                        <a:effectLst/>
                        <a:latin typeface="Open Sans" charset="0"/>
                        <a:ea typeface="MS PGothic" charset="-128"/>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33823" name="Title 3"/>
          <p:cNvSpPr>
            <a:spLocks noGrp="1"/>
          </p:cNvSpPr>
          <p:nvPr>
            <p:ph type="title" idx="4294967295"/>
          </p:nvPr>
        </p:nvSpPr>
        <p:spPr>
          <a:xfrm>
            <a:off x="685800" y="379413"/>
            <a:ext cx="7772400" cy="1143000"/>
          </a:xfrm>
        </p:spPr>
        <p:txBody>
          <a:bodyPr lIns="91440" tIns="45720" rIns="91440" bIns="45720"/>
          <a:lstStyle/>
          <a:p>
            <a:r>
              <a:rPr lang="en-CA" altLang="en-US"/>
              <a:t>Definition of Hypoglycemia</a:t>
            </a:r>
          </a:p>
        </p:txBody>
      </p:sp>
      <p:sp>
        <p:nvSpPr>
          <p:cNvPr id="33824" name="Rectangle 1"/>
          <p:cNvSpPr>
            <a:spLocks noChangeArrowheads="1"/>
          </p:cNvSpPr>
          <p:nvPr/>
        </p:nvSpPr>
        <p:spPr bwMode="auto">
          <a:xfrm>
            <a:off x="304800" y="6400800"/>
            <a:ext cx="4191000" cy="381000"/>
          </a:xfrm>
          <a:prstGeom prst="rect">
            <a:avLst/>
          </a:prstGeom>
          <a:solidFill>
            <a:schemeClr val="bg1"/>
          </a:solidFill>
          <a:ln w="9525">
            <a:solidFill>
              <a:schemeClr val="bg1"/>
            </a:solidFill>
            <a:round/>
            <a:headEnd/>
            <a:tailEnd/>
          </a:ln>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endParaRPr lang="en-CA" altLang="en-US">
              <a:latin typeface="Arial" charset="0"/>
            </a:endParaRPr>
          </a:p>
        </p:txBody>
      </p:sp>
      <p:sp>
        <p:nvSpPr>
          <p:cNvPr id="159778" name="Text Box 3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762000" y="1524000"/>
            <a:ext cx="7696200" cy="1274763"/>
          </a:xfrm>
          <a:prstGeom prst="rect">
            <a:avLst/>
          </a:prstGeom>
          <a:solidFill>
            <a:srgbClr val="F2F2F2"/>
          </a:solidFill>
          <a:ln w="9525">
            <a:solidFill>
              <a:srgbClr val="000000"/>
            </a:solidFill>
            <a:miter lim="800000"/>
            <a:headEnd/>
            <a:tailEnd/>
          </a:ln>
          <a:effectLst>
            <a:outerShdw blurRad="63500" dist="20000" dir="5400000" rotWithShape="0">
              <a:srgbClr val="000000">
                <a:alpha val="37999"/>
              </a:srgbClr>
            </a:outerShdw>
          </a:effectLst>
        </p:spPr>
        <p:txBody>
          <a:bodyPr>
            <a:spAutoFit/>
          </a:bodyPr>
          <a:lstStyle/>
          <a:p>
            <a:pPr marL="342900" indent="-342900" defTabSz="914400" eaLnBrk="0" hangingPunct="0">
              <a:spcBef>
                <a:spcPct val="10000"/>
              </a:spcBef>
              <a:buFont typeface="Arial" pitchFamily="34" charset="0"/>
              <a:buChar char="•"/>
              <a:defRPr/>
            </a:pPr>
            <a:r>
              <a:rPr lang="en-CA" b="1" dirty="0">
                <a:solidFill>
                  <a:srgbClr val="1E3268"/>
                </a:solidFill>
                <a:latin typeface="Open Sans"/>
                <a:ea typeface="+mn-ea"/>
                <a:cs typeface="Open Sans"/>
              </a:rPr>
              <a:t>Mild</a:t>
            </a:r>
          </a:p>
          <a:p>
            <a:pPr marL="742950" lvl="1" indent="-285750" defTabSz="914400" eaLnBrk="0" hangingPunct="0">
              <a:spcBef>
                <a:spcPct val="10000"/>
              </a:spcBef>
              <a:buFont typeface="Arial" pitchFamily="34" charset="0"/>
              <a:buChar char="–"/>
              <a:defRPr/>
            </a:pPr>
            <a:r>
              <a:rPr lang="en-CA" dirty="0">
                <a:solidFill>
                  <a:srgbClr val="1E3268"/>
                </a:solidFill>
                <a:latin typeface="Open Sans"/>
                <a:ea typeface="+mn-ea"/>
                <a:cs typeface="Open Sans"/>
              </a:rPr>
              <a:t>Autonomic symptoms present</a:t>
            </a:r>
          </a:p>
          <a:p>
            <a:pPr marL="742950" lvl="1" indent="-285750" defTabSz="914400" eaLnBrk="0" hangingPunct="0">
              <a:spcBef>
                <a:spcPct val="10000"/>
              </a:spcBef>
              <a:buFont typeface="Arial" pitchFamily="34" charset="0"/>
              <a:buChar char="–"/>
              <a:defRPr/>
            </a:pPr>
            <a:r>
              <a:rPr lang="en-CA" dirty="0">
                <a:solidFill>
                  <a:srgbClr val="1E3268"/>
                </a:solidFill>
                <a:latin typeface="Open Sans"/>
                <a:ea typeface="+mn-ea"/>
                <a:cs typeface="Open Sans"/>
              </a:rPr>
              <a:t>Individual is able to self-treat</a:t>
            </a:r>
          </a:p>
        </p:txBody>
      </p:sp>
      <p:sp>
        <p:nvSpPr>
          <p:cNvPr id="8" name="TextBox 7"/>
          <p:cNvSpPr txBox="1">
            <a:spLocks noChangeArrowheads="1"/>
          </p:cNvSpPr>
          <p:nvPr/>
        </p:nvSpPr>
        <p:spPr bwMode="auto">
          <a:xfrm>
            <a:off x="762000" y="2819400"/>
            <a:ext cx="7696200" cy="1274763"/>
          </a:xfrm>
          <a:prstGeom prst="rect">
            <a:avLst/>
          </a:prstGeom>
          <a:solidFill>
            <a:srgbClr val="F2F2F2"/>
          </a:solidFill>
          <a:ln w="9525">
            <a:solidFill>
              <a:schemeClr val="tx1"/>
            </a:solidFill>
            <a:miter lim="800000"/>
            <a:headEnd/>
            <a:tailEnd/>
          </a:ln>
          <a:effectLst>
            <a:outerShdw blurRad="63500" dist="20000" dir="5400000" rotWithShape="0">
              <a:srgbClr val="000000">
                <a:alpha val="37999"/>
              </a:srgbClr>
            </a:outerShdw>
          </a:effectLst>
        </p:spPr>
        <p:txBody>
          <a:bodyPr>
            <a:spAutoFit/>
          </a:bodyPr>
          <a:lstStyle/>
          <a:p>
            <a:pPr marL="342900" indent="-342900" defTabSz="914400" eaLnBrk="0" hangingPunct="0">
              <a:spcBef>
                <a:spcPct val="10000"/>
              </a:spcBef>
              <a:buFont typeface="Arial" pitchFamily="34" charset="0"/>
              <a:buChar char="•"/>
              <a:defRPr/>
            </a:pPr>
            <a:r>
              <a:rPr lang="en-US" b="1" dirty="0">
                <a:solidFill>
                  <a:srgbClr val="1E3268"/>
                </a:solidFill>
                <a:latin typeface="Open Sans"/>
                <a:ea typeface="+mn-ea"/>
                <a:cs typeface="Open Sans"/>
              </a:rPr>
              <a:t>Moderate</a:t>
            </a:r>
          </a:p>
          <a:p>
            <a:pPr marL="742950" lvl="1" indent="-285750" defTabSz="914400" eaLnBrk="0" hangingPunct="0">
              <a:spcBef>
                <a:spcPct val="10000"/>
              </a:spcBef>
              <a:buFont typeface="Arial" pitchFamily="34" charset="0"/>
              <a:buChar char="–"/>
              <a:defRPr/>
            </a:pPr>
            <a:r>
              <a:rPr lang="en-US" dirty="0">
                <a:solidFill>
                  <a:srgbClr val="1E3268"/>
                </a:solidFill>
                <a:latin typeface="Open Sans"/>
                <a:ea typeface="+mn-ea"/>
                <a:cs typeface="Open Sans"/>
              </a:rPr>
              <a:t>Autonomic and </a:t>
            </a:r>
            <a:r>
              <a:rPr lang="en-US" dirty="0" err="1">
                <a:solidFill>
                  <a:srgbClr val="1E3268"/>
                </a:solidFill>
                <a:latin typeface="Open Sans"/>
                <a:ea typeface="+mn-ea"/>
                <a:cs typeface="Open Sans"/>
              </a:rPr>
              <a:t>neuroglycopenic</a:t>
            </a:r>
            <a:r>
              <a:rPr lang="en-US" dirty="0">
                <a:solidFill>
                  <a:srgbClr val="1E3268"/>
                </a:solidFill>
                <a:latin typeface="Open Sans"/>
                <a:ea typeface="+mn-ea"/>
                <a:cs typeface="Open Sans"/>
              </a:rPr>
              <a:t> symptoms</a:t>
            </a:r>
          </a:p>
          <a:p>
            <a:pPr marL="742950" lvl="1" indent="-285750" defTabSz="914400" eaLnBrk="0" hangingPunct="0">
              <a:spcBef>
                <a:spcPct val="10000"/>
              </a:spcBef>
              <a:buFont typeface="Arial" pitchFamily="34" charset="0"/>
              <a:buChar char="–"/>
              <a:defRPr/>
            </a:pPr>
            <a:r>
              <a:rPr lang="en-US" dirty="0">
                <a:solidFill>
                  <a:srgbClr val="1E3268"/>
                </a:solidFill>
                <a:latin typeface="Open Sans"/>
                <a:ea typeface="+mn-ea"/>
                <a:cs typeface="Open Sans"/>
              </a:rPr>
              <a:t>Individual is able to self-treat</a:t>
            </a:r>
          </a:p>
        </p:txBody>
      </p:sp>
      <p:sp>
        <p:nvSpPr>
          <p:cNvPr id="9" name="TextBox 8"/>
          <p:cNvSpPr txBox="1">
            <a:spLocks noChangeArrowheads="1"/>
          </p:cNvSpPr>
          <p:nvPr/>
        </p:nvSpPr>
        <p:spPr bwMode="auto">
          <a:xfrm>
            <a:off x="762000" y="4114800"/>
            <a:ext cx="7696200" cy="1681163"/>
          </a:xfrm>
          <a:prstGeom prst="rect">
            <a:avLst/>
          </a:prstGeom>
          <a:solidFill>
            <a:srgbClr val="F2F2F2"/>
          </a:solidFill>
          <a:ln w="9525">
            <a:solidFill>
              <a:srgbClr val="292989"/>
            </a:solidFill>
            <a:miter lim="800000"/>
            <a:headEnd/>
            <a:tailEnd/>
          </a:ln>
          <a:effectLst>
            <a:outerShdw blurRad="63500" dist="20000" dir="5400000" rotWithShape="0">
              <a:srgbClr val="000000">
                <a:alpha val="37999"/>
              </a:srgbClr>
            </a:outerShdw>
          </a:effectLst>
        </p:spPr>
        <p:txBody>
          <a:bodyPr>
            <a:spAutoFit/>
          </a:bodyPr>
          <a:lstStyle/>
          <a:p>
            <a:pPr marL="342900" indent="-342900" defTabSz="914400" eaLnBrk="0" hangingPunct="0">
              <a:spcBef>
                <a:spcPct val="10000"/>
              </a:spcBef>
              <a:buFont typeface="Arial" pitchFamily="34" charset="0"/>
              <a:buChar char="•"/>
              <a:defRPr/>
            </a:pPr>
            <a:r>
              <a:rPr lang="en-CA" b="1" dirty="0">
                <a:solidFill>
                  <a:srgbClr val="1E3268"/>
                </a:solidFill>
                <a:latin typeface="Open Sans"/>
                <a:ea typeface="+mn-ea"/>
                <a:cs typeface="Open Sans"/>
              </a:rPr>
              <a:t>Severe</a:t>
            </a:r>
          </a:p>
          <a:p>
            <a:pPr marL="742950" lvl="1" indent="-285750" defTabSz="914400" eaLnBrk="0" hangingPunct="0">
              <a:spcBef>
                <a:spcPct val="10000"/>
              </a:spcBef>
              <a:buFont typeface="Arial" pitchFamily="34" charset="0"/>
              <a:buChar char="–"/>
              <a:defRPr/>
            </a:pPr>
            <a:r>
              <a:rPr lang="en-CA" dirty="0">
                <a:solidFill>
                  <a:srgbClr val="1E3268"/>
                </a:solidFill>
                <a:latin typeface="Open Sans"/>
                <a:ea typeface="+mn-ea"/>
                <a:cs typeface="Open Sans"/>
              </a:rPr>
              <a:t>Requires the assistance of another person</a:t>
            </a:r>
          </a:p>
          <a:p>
            <a:pPr marL="742950" lvl="1" indent="-285750" defTabSz="914400" eaLnBrk="0" hangingPunct="0">
              <a:spcBef>
                <a:spcPct val="10000"/>
              </a:spcBef>
              <a:buFont typeface="Arial" pitchFamily="34" charset="0"/>
              <a:buChar char="–"/>
              <a:defRPr/>
            </a:pPr>
            <a:r>
              <a:rPr lang="en-CA" dirty="0">
                <a:solidFill>
                  <a:srgbClr val="1E3268"/>
                </a:solidFill>
                <a:latin typeface="Open Sans"/>
                <a:ea typeface="+mn-ea"/>
                <a:cs typeface="Open Sans"/>
              </a:rPr>
              <a:t>Unconsciousness may occur</a:t>
            </a:r>
          </a:p>
          <a:p>
            <a:pPr marL="742950" lvl="1" indent="-285750" defTabSz="914400" eaLnBrk="0" hangingPunct="0">
              <a:spcBef>
                <a:spcPct val="10000"/>
              </a:spcBef>
              <a:buFont typeface="Arial" pitchFamily="34" charset="0"/>
              <a:buChar char="–"/>
              <a:defRPr/>
            </a:pPr>
            <a:r>
              <a:rPr lang="en-CA" dirty="0">
                <a:solidFill>
                  <a:srgbClr val="1E3268"/>
                </a:solidFill>
                <a:latin typeface="Open Sans"/>
                <a:ea typeface="+mn-ea"/>
                <a:cs typeface="Open Sans"/>
              </a:rPr>
              <a:t>Plasma glucose is typically &lt;2.8 </a:t>
            </a:r>
            <a:r>
              <a:rPr lang="en-CA" dirty="0" err="1">
                <a:solidFill>
                  <a:srgbClr val="1E3268"/>
                </a:solidFill>
                <a:latin typeface="Open Sans"/>
                <a:ea typeface="+mn-ea"/>
                <a:cs typeface="Open Sans"/>
              </a:rPr>
              <a:t>mmol</a:t>
            </a:r>
            <a:r>
              <a:rPr lang="en-CA" dirty="0">
                <a:solidFill>
                  <a:srgbClr val="1E3268"/>
                </a:solidFill>
                <a:latin typeface="Open Sans"/>
                <a:ea typeface="+mn-ea"/>
                <a:cs typeface="Open Sans"/>
              </a:rPr>
              <a:t>/L</a:t>
            </a:r>
          </a:p>
        </p:txBody>
      </p:sp>
      <p:sp>
        <p:nvSpPr>
          <p:cNvPr id="35844" name="Title 3"/>
          <p:cNvSpPr>
            <a:spLocks noGrp="1"/>
          </p:cNvSpPr>
          <p:nvPr>
            <p:ph type="title" idx="4294967295"/>
          </p:nvPr>
        </p:nvSpPr>
        <p:spPr/>
        <p:txBody>
          <a:bodyPr lIns="91440" tIns="45720" rIns="91440" bIns="45720"/>
          <a:lstStyle/>
          <a:p>
            <a:r>
              <a:rPr lang="en-CA" altLang="en-US"/>
              <a:t>Severity of Hypoglycemia</a:t>
            </a:r>
          </a:p>
        </p:txBody>
      </p:sp>
      <p:sp>
        <p:nvSpPr>
          <p:cNvPr id="16179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4" name="Rectangle 4"/>
          <p:cNvSpPr>
            <a:spLocks noChangeArrowheads="1"/>
          </p:cNvSpPr>
          <p:nvPr/>
        </p:nvSpPr>
        <p:spPr bwMode="auto">
          <a:xfrm>
            <a:off x="1868488" y="1017588"/>
            <a:ext cx="184150" cy="8683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153621" name="Group 21"/>
          <p:cNvGraphicFramePr>
            <a:graphicFrameLocks noGrp="1"/>
          </p:cNvGraphicFramePr>
          <p:nvPr/>
        </p:nvGraphicFramePr>
        <p:xfrm>
          <a:off x="1649413" y="708025"/>
          <a:ext cx="5846762" cy="5230813"/>
        </p:xfrm>
        <a:graphic>
          <a:graphicData uri="http://schemas.openxmlformats.org/drawingml/2006/table">
            <a:tbl>
              <a:tblPr/>
              <a:tblGrid>
                <a:gridCol w="5846762"/>
              </a:tblGrid>
              <a:tr h="6397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Calibri" charset="0"/>
                          <a:ea typeface="MS PGothic" charset="-128"/>
                        </a:rPr>
                        <a:t>Risk factors for severe hypoglycemia in people treated with sulfonylureas or insulin</a:t>
                      </a:r>
                      <a:endParaRPr kumimoji="0" lang="en-US" altLang="en-US" sz="1800" b="0" i="0" u="none" strike="noStrike" cap="none" normalizeH="0" baseline="0">
                        <a:ln>
                          <a:noFill/>
                        </a:ln>
                        <a:solidFill>
                          <a:schemeClr val="tx1"/>
                        </a:solidFill>
                        <a:effectLst/>
                        <a:latin typeface="Calibri" charset="0"/>
                        <a:ea typeface="MS PGothic" charset="-128"/>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45910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rgbClr val="000000"/>
                        </a:solidFill>
                        <a:effectLst/>
                        <a:latin typeface="Calibri" charset="0"/>
                        <a:ea typeface="MS PGothic" charset="-128"/>
                      </a:endParaRP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Prior episode of severe hypoglycemia</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Current low A1C (&lt;6.0%)</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Hypoglycemia unawareness</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Long duration of insulin therapy</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Autonomic neuropathy</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Chronic kidney disease</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Low economic status, food insecurity</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Low health literacy</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Preschool-age children unable to detect and/or treat mild hypoglycemia on their own</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Adolescence</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Pregnancy</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Elderly</a:t>
                      </a:r>
                    </a:p>
                    <a:p>
                      <a:pPr marL="0" marR="0" lvl="0" indent="0" algn="l" defTabSz="841375" rtl="0" eaLnBrk="0" fontAlgn="base" latinLnBrk="0" hangingPunct="0">
                        <a:lnSpc>
                          <a:spcPct val="110000"/>
                        </a:lnSpc>
                        <a:spcBef>
                          <a:spcPct val="0"/>
                        </a:spcBef>
                        <a:spcAft>
                          <a:spcPct val="0"/>
                        </a:spcAft>
                        <a:buClrTx/>
                        <a:buSzTx/>
                        <a:buFont typeface="Arial" charset="0"/>
                        <a:buChar char="•"/>
                        <a:tabLst/>
                      </a:pPr>
                      <a:r>
                        <a:rPr kumimoji="0" lang="en-US" altLang="en-US" sz="1800" b="0" i="0" u="none" strike="noStrike" cap="none" normalizeH="0" baseline="0">
                          <a:ln>
                            <a:noFill/>
                          </a:ln>
                          <a:solidFill>
                            <a:srgbClr val="000000"/>
                          </a:solidFill>
                          <a:effectLst/>
                          <a:latin typeface="Calibri" charset="0"/>
                          <a:ea typeface="MS PGothic" charset="-128"/>
                        </a:rPr>
                        <a:t>Cognitive impairment</a:t>
                      </a:r>
                      <a:endParaRPr kumimoji="0" lang="en-US" altLang="en-US" sz="1800" b="0" i="0" u="none" strike="noStrike" cap="none" normalizeH="0" baseline="0">
                        <a:ln>
                          <a:noFill/>
                        </a:ln>
                        <a:solidFill>
                          <a:schemeClr val="tx1"/>
                        </a:solidFill>
                        <a:effectLst/>
                        <a:latin typeface="Calibri" charset="0"/>
                        <a:ea typeface="MS PGothic" charset="-128"/>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153622" name="Text Box 22"/>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Content Placeholder 2"/>
          <p:cNvSpPr>
            <a:spLocks noGrp="1"/>
          </p:cNvSpPr>
          <p:nvPr>
            <p:ph idx="4294967295"/>
          </p:nvPr>
        </p:nvSpPr>
        <p:spPr/>
        <p:txBody>
          <a:bodyPr lIns="91440" tIns="45720" rIns="91440" bIns="45720"/>
          <a:lstStyle/>
          <a:p>
            <a:pPr marL="342900" indent="-342900" defTabSz="914400">
              <a:lnSpc>
                <a:spcPct val="110000"/>
              </a:lnSpc>
            </a:pPr>
            <a:r>
              <a:rPr lang="en-US" altLang="en-US" b="0">
                <a:sym typeface="Wingdings" charset="2"/>
              </a:rPr>
              <a:t>Can result in significant morbidity and mortality</a:t>
            </a:r>
          </a:p>
          <a:p>
            <a:pPr marL="342900" indent="-342900" defTabSz="914400">
              <a:lnSpc>
                <a:spcPct val="110000"/>
              </a:lnSpc>
            </a:pPr>
            <a:endParaRPr lang="en-US" altLang="en-US" b="0"/>
          </a:p>
          <a:p>
            <a:pPr marL="342900" indent="-342900" defTabSz="914400">
              <a:lnSpc>
                <a:spcPct val="110000"/>
              </a:lnSpc>
            </a:pPr>
            <a:r>
              <a:rPr lang="en-US" altLang="en-US" b="0"/>
              <a:t>Serious obstacle to meet glycemic targets</a:t>
            </a:r>
            <a:endParaRPr lang="en-US" altLang="en-US" b="0">
              <a:sym typeface="Wingdings" charset="2"/>
            </a:endParaRPr>
          </a:p>
          <a:p>
            <a:pPr marL="342900" indent="-342900" defTabSz="914400">
              <a:lnSpc>
                <a:spcPct val="110000"/>
              </a:lnSpc>
            </a:pPr>
            <a:endParaRPr lang="en-US" altLang="en-US" b="0">
              <a:sym typeface="Wingdings" charset="2"/>
            </a:endParaRPr>
          </a:p>
          <a:p>
            <a:pPr marL="342900" indent="-342900" defTabSz="914400">
              <a:lnSpc>
                <a:spcPct val="110000"/>
              </a:lnSpc>
            </a:pPr>
            <a:r>
              <a:rPr lang="en-US" altLang="en-US" b="0">
                <a:sym typeface="Wingdings" charset="2"/>
              </a:rPr>
              <a:t>Counsel patients who drive on insulin or secretagogues re: SMBG and taking appropriate precautions</a:t>
            </a:r>
          </a:p>
          <a:p>
            <a:pPr marL="342900" indent="-342900" defTabSz="914400">
              <a:lnSpc>
                <a:spcPct val="110000"/>
              </a:lnSpc>
            </a:pPr>
            <a:endParaRPr lang="en-US" altLang="en-US" b="0">
              <a:sym typeface="Wingdings" charset="2"/>
            </a:endParaRPr>
          </a:p>
          <a:p>
            <a:pPr marL="342900" indent="-342900" defTabSz="914400">
              <a:lnSpc>
                <a:spcPct val="110000"/>
              </a:lnSpc>
            </a:pPr>
            <a:endParaRPr lang="en-US" altLang="en-US" b="0">
              <a:sym typeface="Wingdings" charset="2"/>
            </a:endParaRPr>
          </a:p>
          <a:p>
            <a:pPr marL="342900" indent="-342900" defTabSz="914400">
              <a:lnSpc>
                <a:spcPct val="110000"/>
              </a:lnSpc>
            </a:pPr>
            <a:endParaRPr lang="en-US" altLang="en-US" b="0"/>
          </a:p>
        </p:txBody>
      </p:sp>
      <p:sp>
        <p:nvSpPr>
          <p:cNvPr id="38914" name="Title 1"/>
          <p:cNvSpPr>
            <a:spLocks noGrp="1"/>
          </p:cNvSpPr>
          <p:nvPr>
            <p:ph type="title" idx="4294967295"/>
          </p:nvPr>
        </p:nvSpPr>
        <p:spPr/>
        <p:txBody>
          <a:bodyPr lIns="91440" tIns="45720" rIns="91440" bIns="45720"/>
          <a:lstStyle/>
          <a:p>
            <a:r>
              <a:rPr lang="en-CA" altLang="en-US"/>
              <a:t>Drug Induced Hypoglycemia</a:t>
            </a:r>
          </a:p>
        </p:txBody>
      </p:sp>
      <p:sp>
        <p:nvSpPr>
          <p:cNvPr id="16384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
        <p:nvSpPr>
          <p:cNvPr id="38918" name="Rectangle 6"/>
          <p:cNvSpPr>
            <a:spLocks noChangeArrowheads="1"/>
          </p:cNvSpPr>
          <p:nvPr/>
        </p:nvSpPr>
        <p:spPr bwMode="auto">
          <a:xfrm>
            <a:off x="442913"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en-US" sz="1400" i="1"/>
              <a:t>SMBG, </a:t>
            </a:r>
            <a:r>
              <a:rPr lang="en-US" altLang="en-US" sz="1400"/>
              <a:t>self-monitoring of blood glucose </a:t>
            </a:r>
            <a:endParaRPr lang="en-CA"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p:cNvSpPr>
            <a:spLocks noGrp="1"/>
          </p:cNvSpPr>
          <p:nvPr>
            <p:ph idx="4294967295"/>
          </p:nvPr>
        </p:nvSpPr>
        <p:spPr>
          <a:xfrm>
            <a:off x="381000" y="1454150"/>
            <a:ext cx="8355013" cy="5334000"/>
          </a:xfrm>
        </p:spPr>
        <p:txBody>
          <a:bodyPr lIns="91440" tIns="45720" rIns="91440" bIns="45720"/>
          <a:lstStyle/>
          <a:p>
            <a:pPr marL="457200" indent="-457200" defTabSz="914400">
              <a:lnSpc>
                <a:spcPct val="100000"/>
              </a:lnSpc>
              <a:buFont typeface="Verdana" charset="0"/>
              <a:buAutoNum type="arabicPeriod"/>
            </a:pPr>
            <a:r>
              <a:rPr lang="en-US" altLang="en-US" sz="2000"/>
              <a:t>Recognize</a:t>
            </a:r>
            <a:r>
              <a:rPr lang="en-US" altLang="en-US" sz="2000" b="0"/>
              <a:t> autonomic or neuroglycopenic symptoms</a:t>
            </a:r>
          </a:p>
          <a:p>
            <a:pPr marL="457200" indent="-457200" defTabSz="914400">
              <a:lnSpc>
                <a:spcPct val="100000"/>
              </a:lnSpc>
              <a:buFont typeface="Verdana" charset="0"/>
              <a:buAutoNum type="arabicPeriod"/>
            </a:pPr>
            <a:endParaRPr lang="en-US" altLang="en-US" sz="2000" b="0"/>
          </a:p>
          <a:p>
            <a:pPr marL="457200" indent="-457200" defTabSz="914400">
              <a:lnSpc>
                <a:spcPct val="100000"/>
              </a:lnSpc>
              <a:buFont typeface="Verdana" charset="0"/>
              <a:buAutoNum type="arabicPeriod"/>
            </a:pPr>
            <a:r>
              <a:rPr lang="en-US" altLang="en-US" sz="2000"/>
              <a:t>Confirm</a:t>
            </a:r>
            <a:r>
              <a:rPr lang="en-US" altLang="en-US" sz="2000" b="0"/>
              <a:t> if possible (blood glucose &lt;4.0 mmol/L)</a:t>
            </a:r>
          </a:p>
          <a:p>
            <a:pPr marL="457200" indent="-457200" defTabSz="914400">
              <a:lnSpc>
                <a:spcPct val="100000"/>
              </a:lnSpc>
              <a:buFont typeface="Verdana" charset="0"/>
              <a:buAutoNum type="arabicPeriod"/>
            </a:pPr>
            <a:endParaRPr lang="en-US" altLang="en-US" sz="2000" b="0"/>
          </a:p>
          <a:p>
            <a:pPr marL="457200" indent="-457200" defTabSz="914400">
              <a:lnSpc>
                <a:spcPct val="100000"/>
              </a:lnSpc>
              <a:buFont typeface="Verdana" charset="0"/>
              <a:buAutoNum type="arabicPeriod"/>
            </a:pPr>
            <a:r>
              <a:rPr lang="en-US" altLang="en-US" sz="2000"/>
              <a:t>Treat</a:t>
            </a:r>
            <a:r>
              <a:rPr lang="en-US" altLang="en-US" sz="2000" b="0"/>
              <a:t> with </a:t>
            </a:r>
            <a:r>
              <a:rPr lang="ja-JP" altLang="en-US" sz="2000" b="0"/>
              <a:t>“</a:t>
            </a:r>
            <a:r>
              <a:rPr lang="en-US" altLang="ja-JP" sz="2000" b="0"/>
              <a:t>fast sugar</a:t>
            </a:r>
            <a:r>
              <a:rPr lang="ja-JP" altLang="en-US" sz="2000" b="0"/>
              <a:t>”</a:t>
            </a:r>
            <a:r>
              <a:rPr lang="en-US" altLang="ja-JP" sz="2000" b="0"/>
              <a:t> (simple carbohydrate) (15 g) to </a:t>
            </a:r>
            <a:r>
              <a:rPr lang="en-US" altLang="ja-JP" sz="2000" b="0">
                <a:sym typeface="Wingdings" charset="2"/>
              </a:rPr>
              <a:t>relieve s</a:t>
            </a:r>
            <a:r>
              <a:rPr lang="en-US" altLang="ja-JP" sz="2000" b="0"/>
              <a:t>ymptoms</a:t>
            </a:r>
          </a:p>
          <a:p>
            <a:pPr marL="457200" indent="-457200" defTabSz="914400">
              <a:lnSpc>
                <a:spcPct val="100000"/>
              </a:lnSpc>
              <a:buFont typeface="Verdana" charset="0"/>
              <a:buAutoNum type="arabicPeriod"/>
            </a:pPr>
            <a:endParaRPr lang="en-US" altLang="en-US" sz="2000" b="0"/>
          </a:p>
          <a:p>
            <a:pPr marL="457200" indent="-457200" defTabSz="914400">
              <a:lnSpc>
                <a:spcPct val="100000"/>
              </a:lnSpc>
              <a:buFont typeface="Verdana" charset="0"/>
              <a:buAutoNum type="arabicPeriod"/>
            </a:pPr>
            <a:r>
              <a:rPr lang="en-US" altLang="en-US" sz="2000"/>
              <a:t>Retest </a:t>
            </a:r>
            <a:r>
              <a:rPr lang="en-US" altLang="en-US" sz="2000" b="0"/>
              <a:t>in 15 minutes to ensure the BG &gt;4.0 mmol/L and </a:t>
            </a:r>
            <a:r>
              <a:rPr lang="en-US" altLang="en-US" sz="2000"/>
              <a:t>retreat</a:t>
            </a:r>
            <a:r>
              <a:rPr lang="en-US" altLang="en-US" sz="2000" b="0"/>
              <a:t> (see above) if needed</a:t>
            </a:r>
          </a:p>
          <a:p>
            <a:pPr marL="457200" indent="-457200" defTabSz="914400">
              <a:lnSpc>
                <a:spcPct val="100000"/>
              </a:lnSpc>
              <a:buFont typeface="Verdana" charset="0"/>
              <a:buAutoNum type="arabicPeriod"/>
            </a:pPr>
            <a:endParaRPr lang="en-US" altLang="en-US" sz="2000" b="0"/>
          </a:p>
          <a:p>
            <a:pPr marL="457200" indent="-457200" defTabSz="914400">
              <a:lnSpc>
                <a:spcPct val="100000"/>
              </a:lnSpc>
              <a:buFont typeface="Verdana" charset="0"/>
              <a:buAutoNum type="arabicPeriod"/>
            </a:pPr>
            <a:r>
              <a:rPr lang="en-US" altLang="en-US" sz="2000"/>
              <a:t>Eat</a:t>
            </a:r>
            <a:r>
              <a:rPr lang="en-US" altLang="en-US" sz="2000" b="0"/>
              <a:t> usual snack or meal due at that time of day or a snack with 15 g carbohydrate plus protein</a:t>
            </a:r>
          </a:p>
        </p:txBody>
      </p:sp>
      <p:sp>
        <p:nvSpPr>
          <p:cNvPr id="40962" name="Title 1"/>
          <p:cNvSpPr>
            <a:spLocks noGrp="1"/>
          </p:cNvSpPr>
          <p:nvPr>
            <p:ph type="title" idx="4294967295"/>
          </p:nvPr>
        </p:nvSpPr>
        <p:spPr>
          <a:xfrm>
            <a:off x="687388" y="381000"/>
            <a:ext cx="7775575" cy="1143000"/>
          </a:xfrm>
        </p:spPr>
        <p:txBody>
          <a:bodyPr lIns="91440" tIns="45720" rIns="91440" bIns="45720"/>
          <a:lstStyle/>
          <a:p>
            <a:r>
              <a:rPr lang="en-US" altLang="en-US" sz="3600"/>
              <a:t>Steps to Address Hypoglycemia</a:t>
            </a:r>
          </a:p>
        </p:txBody>
      </p:sp>
      <p:sp>
        <p:nvSpPr>
          <p:cNvPr id="9" name="Down Arrow 8"/>
          <p:cNvSpPr>
            <a:spLocks noChangeArrowheads="1"/>
          </p:cNvSpPr>
          <p:nvPr/>
        </p:nvSpPr>
        <p:spPr bwMode="auto">
          <a:xfrm>
            <a:off x="4122738" y="3725863"/>
            <a:ext cx="685800" cy="457200"/>
          </a:xfrm>
          <a:prstGeom prst="downArrow">
            <a:avLst>
              <a:gd name="adj1" fmla="val 50000"/>
              <a:gd name="adj2" fmla="val 50000"/>
            </a:avLst>
          </a:prstGeom>
          <a:solidFill>
            <a:schemeClr val="accent1"/>
          </a:solidFill>
          <a:ln>
            <a:noFill/>
          </a:ln>
          <a:extLst>
            <a:ext uri="{91240B29-F687-4f45-9708-019B960494DF}">
              <a14:hiddenLine xmlns="" xmlns:a14="http://schemas.microsoft.com/office/drawing/2010/main" w="25400">
                <a:solidFill>
                  <a:srgbClr val="000000"/>
                </a:solidFill>
                <a:miter lim="800000"/>
                <a:headEnd/>
                <a:tailEnd/>
              </a14:hiddenLine>
            </a:ext>
          </a:extLst>
        </p:spPr>
        <p:txBody>
          <a:bodyPr anchor="ctr"/>
          <a:lstStyle/>
          <a:p>
            <a:pPr algn="ctr" defTabSz="914400" eaLnBrk="0" fontAlgn="auto" hangingPunct="0">
              <a:spcBef>
                <a:spcPts val="0"/>
              </a:spcBef>
              <a:spcAft>
                <a:spcPts val="0"/>
              </a:spcAft>
              <a:defRPr/>
            </a:pPr>
            <a:endParaRPr lang="en-US">
              <a:solidFill>
                <a:schemeClr val="lt1"/>
              </a:solidFill>
              <a:latin typeface="Arial"/>
              <a:ea typeface="+mn-ea"/>
              <a:cs typeface="Arial"/>
            </a:endParaRPr>
          </a:p>
        </p:txBody>
      </p:sp>
      <p:sp>
        <p:nvSpPr>
          <p:cNvPr id="11" name="Down Arrow 10"/>
          <p:cNvSpPr>
            <a:spLocks noChangeArrowheads="1"/>
          </p:cNvSpPr>
          <p:nvPr/>
        </p:nvSpPr>
        <p:spPr bwMode="auto">
          <a:xfrm>
            <a:off x="4117975" y="4953000"/>
            <a:ext cx="685800" cy="457200"/>
          </a:xfrm>
          <a:prstGeom prst="downArrow">
            <a:avLst>
              <a:gd name="adj1" fmla="val 50000"/>
              <a:gd name="adj2" fmla="val 50000"/>
            </a:avLst>
          </a:prstGeom>
          <a:solidFill>
            <a:schemeClr val="accent1"/>
          </a:solidFill>
          <a:ln>
            <a:noFill/>
          </a:ln>
          <a:extLst>
            <a:ext uri="{91240B29-F687-4f45-9708-019B960494DF}">
              <a14:hiddenLine xmlns="" xmlns:a14="http://schemas.microsoft.com/office/drawing/2010/main" w="25400">
                <a:solidFill>
                  <a:srgbClr val="000000"/>
                </a:solidFill>
                <a:miter lim="800000"/>
                <a:headEnd/>
                <a:tailEnd/>
              </a14:hiddenLine>
            </a:ext>
          </a:extLst>
        </p:spPr>
        <p:txBody>
          <a:bodyPr anchor="ctr"/>
          <a:lstStyle/>
          <a:p>
            <a:pPr algn="ctr" defTabSz="914400" eaLnBrk="0" fontAlgn="auto" hangingPunct="0">
              <a:spcBef>
                <a:spcPts val="0"/>
              </a:spcBef>
              <a:spcAft>
                <a:spcPts val="0"/>
              </a:spcAft>
              <a:defRPr/>
            </a:pPr>
            <a:endParaRPr lang="en-US">
              <a:solidFill>
                <a:schemeClr val="lt1"/>
              </a:solidFill>
              <a:latin typeface="Arial"/>
              <a:ea typeface="+mn-ea"/>
              <a:cs typeface="Arial"/>
            </a:endParaRPr>
          </a:p>
        </p:txBody>
      </p:sp>
      <p:sp>
        <p:nvSpPr>
          <p:cNvPr id="12" name="Down Arrow 11"/>
          <p:cNvSpPr>
            <a:spLocks noChangeArrowheads="1"/>
          </p:cNvSpPr>
          <p:nvPr/>
        </p:nvSpPr>
        <p:spPr bwMode="auto">
          <a:xfrm>
            <a:off x="4140200" y="2735263"/>
            <a:ext cx="685800" cy="457200"/>
          </a:xfrm>
          <a:prstGeom prst="downArrow">
            <a:avLst>
              <a:gd name="adj1" fmla="val 50000"/>
              <a:gd name="adj2" fmla="val 50000"/>
            </a:avLst>
          </a:prstGeom>
          <a:solidFill>
            <a:schemeClr val="accent1"/>
          </a:solidFill>
          <a:ln>
            <a:noFill/>
          </a:ln>
          <a:extLst>
            <a:ext uri="{91240B29-F687-4f45-9708-019B960494DF}">
              <a14:hiddenLine xmlns="" xmlns:a14="http://schemas.microsoft.com/office/drawing/2010/main" w="25400">
                <a:solidFill>
                  <a:srgbClr val="000000"/>
                </a:solidFill>
                <a:miter lim="800000"/>
                <a:headEnd/>
                <a:tailEnd/>
              </a14:hiddenLine>
            </a:ext>
          </a:extLst>
        </p:spPr>
        <p:txBody>
          <a:bodyPr anchor="ctr"/>
          <a:lstStyle/>
          <a:p>
            <a:pPr algn="ctr" defTabSz="914400" eaLnBrk="0" fontAlgn="auto" hangingPunct="0">
              <a:spcBef>
                <a:spcPts val="0"/>
              </a:spcBef>
              <a:spcAft>
                <a:spcPts val="0"/>
              </a:spcAft>
              <a:defRPr/>
            </a:pPr>
            <a:endParaRPr lang="en-US">
              <a:solidFill>
                <a:schemeClr val="lt1"/>
              </a:solidFill>
              <a:latin typeface="Arial"/>
              <a:ea typeface="+mn-ea"/>
              <a:cs typeface="Arial"/>
            </a:endParaRPr>
          </a:p>
        </p:txBody>
      </p:sp>
      <p:sp>
        <p:nvSpPr>
          <p:cNvPr id="13" name="Down Arrow 12"/>
          <p:cNvSpPr>
            <a:spLocks noChangeArrowheads="1"/>
          </p:cNvSpPr>
          <p:nvPr/>
        </p:nvSpPr>
        <p:spPr bwMode="auto">
          <a:xfrm>
            <a:off x="4140200" y="1870075"/>
            <a:ext cx="685800" cy="457200"/>
          </a:xfrm>
          <a:prstGeom prst="downArrow">
            <a:avLst>
              <a:gd name="adj1" fmla="val 50000"/>
              <a:gd name="adj2" fmla="val 50000"/>
            </a:avLst>
          </a:prstGeom>
          <a:solidFill>
            <a:schemeClr val="accent1"/>
          </a:solidFill>
          <a:ln>
            <a:noFill/>
          </a:ln>
          <a:extLst>
            <a:ext uri="{91240B29-F687-4f45-9708-019B960494DF}">
              <a14:hiddenLine xmlns="" xmlns:a14="http://schemas.microsoft.com/office/drawing/2010/main" w="25400">
                <a:solidFill>
                  <a:srgbClr val="000000"/>
                </a:solidFill>
                <a:miter lim="800000"/>
                <a:headEnd/>
                <a:tailEnd/>
              </a14:hiddenLine>
            </a:ext>
          </a:extLst>
        </p:spPr>
        <p:txBody>
          <a:bodyPr anchor="ctr"/>
          <a:lstStyle/>
          <a:p>
            <a:pPr algn="ctr" defTabSz="914400" eaLnBrk="0" fontAlgn="auto" hangingPunct="0">
              <a:spcBef>
                <a:spcPts val="0"/>
              </a:spcBef>
              <a:spcAft>
                <a:spcPts val="0"/>
              </a:spcAft>
              <a:defRPr/>
            </a:pPr>
            <a:endParaRPr lang="en-US">
              <a:solidFill>
                <a:schemeClr val="lt1"/>
              </a:solidFill>
              <a:latin typeface="Arial"/>
              <a:ea typeface="+mn-ea"/>
              <a:cs typeface="Arial"/>
            </a:endParaRPr>
          </a:p>
        </p:txBody>
      </p:sp>
      <p:sp>
        <p:nvSpPr>
          <p:cNvPr id="165897" name="Text Box 9"/>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400" i="1"/>
              <a:t>2018 Diabetes Canada CPG – Chapter 14.  Hypoglycemia</a:t>
            </a:r>
            <a:endParaRPr lang="en-CA"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4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2</TotalTime>
  <Words>2363</Words>
  <Application>Microsoft Macintosh PowerPoint</Application>
  <PresentationFormat>Letter Paper (8.5x11 in)</PresentationFormat>
  <Paragraphs>229</Paragraphs>
  <Slides>27</Slides>
  <Notes>10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27</vt:i4>
      </vt:variant>
    </vt:vector>
  </HeadingPairs>
  <TitlesOfParts>
    <vt:vector size="40" baseType="lpstr">
      <vt:lpstr>Calibri</vt:lpstr>
      <vt:lpstr>Calibri Light</vt:lpstr>
      <vt:lpstr>MS PGothic</vt:lpstr>
      <vt:lpstr>ＭＳ Ｐゴシック</vt:lpstr>
      <vt:lpstr>Open Sans</vt:lpstr>
      <vt:lpstr>Open Sans Light</vt:lpstr>
      <vt:lpstr>Times New Roman</vt:lpstr>
      <vt:lpstr>Verdana</vt:lpstr>
      <vt:lpstr>Wingdings</vt:lpstr>
      <vt:lpstr>Arial</vt:lpstr>
      <vt:lpstr>Office Theme</vt:lpstr>
      <vt:lpstr>1_Office Theme</vt:lpstr>
      <vt:lpstr>2_Office Theme</vt:lpstr>
      <vt:lpstr> 2018 Clinical Practice Guidelines  Hypoglycemia </vt:lpstr>
      <vt:lpstr>PowerPoint Presentation</vt:lpstr>
      <vt:lpstr>Key Changes</vt:lpstr>
      <vt:lpstr>Hypoglycemia Checklist</vt:lpstr>
      <vt:lpstr>Definition of Hypoglycemia</vt:lpstr>
      <vt:lpstr>Severity of Hypoglycemia</vt:lpstr>
      <vt:lpstr>PowerPoint Presentation</vt:lpstr>
      <vt:lpstr>Drug Induced Hypoglycemia</vt:lpstr>
      <vt:lpstr>Steps to Address Hypoglycemia</vt:lpstr>
      <vt:lpstr>Examples of 15 g Simple Carbohydrate</vt:lpstr>
      <vt:lpstr>Treatment of SEVERE Hypoglycemia in Unconscious Person with no IV Access</vt:lpstr>
      <vt:lpstr>Treatment of SEVERE Hypoglycemia in Unconscious Person with IV Access</vt:lpstr>
      <vt:lpstr>Treatment of SEVERE Hypoglycemia in Conscious Person</vt:lpstr>
      <vt:lpstr>Recommendations 1-2</vt:lpstr>
      <vt:lpstr>Recommendation 3</vt:lpstr>
      <vt:lpstr>Recommendation 4</vt:lpstr>
      <vt:lpstr>Recommendation 5</vt:lpstr>
      <vt:lpstr>Recommendation 6</vt:lpstr>
      <vt:lpstr>Recommendation 7</vt:lpstr>
      <vt:lpstr>Recommendations 8-9</vt:lpstr>
      <vt:lpstr>Key Messages</vt:lpstr>
      <vt:lpstr>Key Messages</vt:lpstr>
      <vt:lpstr>Key Messages for People with Diabetes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2018 Clinical Practice Guidelines  Hypoglycemia </dc:title>
  <dc:creator>Kate Campbell</dc:creator>
  <cp:lastModifiedBy>Kate Campbell</cp:lastModifiedBy>
  <cp:revision>3</cp:revision>
  <cp:lastPrinted>2017-01-20T14:54:31Z</cp:lastPrinted>
  <dcterms:created xsi:type="dcterms:W3CDTF">2018-04-09T17:36:04Z</dcterms:created>
  <dcterms:modified xsi:type="dcterms:W3CDTF">2018-10-24T02:06:43Z</dcterms:modified>
</cp:coreProperties>
</file>